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07" r:id="rId2"/>
    <p:sldId id="316" r:id="rId3"/>
    <p:sldId id="284" r:id="rId4"/>
    <p:sldId id="318" r:id="rId5"/>
    <p:sldId id="300" r:id="rId6"/>
    <p:sldId id="326" r:id="rId7"/>
    <p:sldId id="327" r:id="rId8"/>
    <p:sldId id="328" r:id="rId9"/>
    <p:sldId id="324" r:id="rId10"/>
    <p:sldId id="325" r:id="rId11"/>
    <p:sldId id="333" r:id="rId12"/>
    <p:sldId id="323" r:id="rId13"/>
    <p:sldId id="334" r:id="rId14"/>
    <p:sldId id="301" r:id="rId15"/>
    <p:sldId id="335" r:id="rId16"/>
    <p:sldId id="302" r:id="rId17"/>
    <p:sldId id="336" r:id="rId18"/>
    <p:sldId id="337" r:id="rId19"/>
    <p:sldId id="303" r:id="rId20"/>
    <p:sldId id="338" r:id="rId21"/>
    <p:sldId id="340" r:id="rId22"/>
    <p:sldId id="339" r:id="rId23"/>
    <p:sldId id="304" r:id="rId24"/>
    <p:sldId id="341" r:id="rId25"/>
    <p:sldId id="342" r:id="rId26"/>
    <p:sldId id="343" r:id="rId27"/>
    <p:sldId id="319" r:id="rId28"/>
    <p:sldId id="344" r:id="rId29"/>
    <p:sldId id="345" r:id="rId30"/>
    <p:sldId id="305" r:id="rId31"/>
    <p:sldId id="346" r:id="rId32"/>
    <p:sldId id="306" r:id="rId33"/>
    <p:sldId id="347" r:id="rId34"/>
    <p:sldId id="348" r:id="rId35"/>
    <p:sldId id="349" r:id="rId36"/>
    <p:sldId id="360" r:id="rId37"/>
    <p:sldId id="309" r:id="rId38"/>
    <p:sldId id="310" r:id="rId39"/>
    <p:sldId id="350" r:id="rId40"/>
    <p:sldId id="311" r:id="rId41"/>
    <p:sldId id="351" r:id="rId42"/>
    <p:sldId id="329" r:id="rId43"/>
    <p:sldId id="330" r:id="rId44"/>
    <p:sldId id="332" r:id="rId45"/>
    <p:sldId id="331" r:id="rId46"/>
    <p:sldId id="314" r:id="rId47"/>
    <p:sldId id="315" r:id="rId48"/>
    <p:sldId id="274" r:id="rId49"/>
    <p:sldId id="352" r:id="rId50"/>
    <p:sldId id="353" r:id="rId51"/>
    <p:sldId id="354" r:id="rId52"/>
    <p:sldId id="273" r:id="rId53"/>
    <p:sldId id="355" r:id="rId54"/>
    <p:sldId id="275" r:id="rId55"/>
    <p:sldId id="322" r:id="rId56"/>
    <p:sldId id="321" r:id="rId57"/>
    <p:sldId id="356" r:id="rId58"/>
    <p:sldId id="320" r:id="rId59"/>
    <p:sldId id="357" r:id="rId60"/>
    <p:sldId id="359" r:id="rId61"/>
    <p:sldId id="312" r:id="rId62"/>
    <p:sldId id="299" r:id="rId63"/>
    <p:sldId id="277" r:id="rId64"/>
    <p:sldId id="278" r:id="rId65"/>
    <p:sldId id="262" r:id="rId66"/>
    <p:sldId id="288" r:id="rId67"/>
    <p:sldId id="271" r:id="rId68"/>
    <p:sldId id="266" r:id="rId69"/>
    <p:sldId id="292" r:id="rId70"/>
    <p:sldId id="291" r:id="rId71"/>
    <p:sldId id="294" r:id="rId72"/>
    <p:sldId id="293" r:id="rId73"/>
    <p:sldId id="295" r:id="rId74"/>
    <p:sldId id="296" r:id="rId75"/>
    <p:sldId id="265" r:id="rId76"/>
    <p:sldId id="267" r:id="rId77"/>
    <p:sldId id="272" r:id="rId78"/>
    <p:sldId id="268" r:id="rId79"/>
    <p:sldId id="269" r:id="rId80"/>
    <p:sldId id="270" r:id="rId8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72BE8907-77A1-4BF6-962F-E85E154D6CAB}">
          <p14:sldIdLst>
            <p14:sldId id="307"/>
          </p14:sldIdLst>
        </p14:section>
        <p14:section name="Parcours" id="{AA193E89-973D-4BD3-B3DD-FC3534213B79}">
          <p14:sldIdLst>
            <p14:sldId id="316"/>
          </p14:sldIdLst>
        </p14:section>
        <p14:section name="Thèse" id="{7EB8365C-8ED4-4124-B867-D28FFC8C0EE3}">
          <p14:sldIdLst>
            <p14:sldId id="284"/>
            <p14:sldId id="318"/>
            <p14:sldId id="300"/>
            <p14:sldId id="326"/>
            <p14:sldId id="327"/>
            <p14:sldId id="328"/>
            <p14:sldId id="324"/>
            <p14:sldId id="325"/>
            <p14:sldId id="333"/>
            <p14:sldId id="323"/>
            <p14:sldId id="334"/>
            <p14:sldId id="301"/>
            <p14:sldId id="335"/>
            <p14:sldId id="302"/>
            <p14:sldId id="336"/>
            <p14:sldId id="337"/>
            <p14:sldId id="303"/>
            <p14:sldId id="338"/>
            <p14:sldId id="340"/>
            <p14:sldId id="339"/>
            <p14:sldId id="304"/>
            <p14:sldId id="341"/>
            <p14:sldId id="342"/>
            <p14:sldId id="343"/>
            <p14:sldId id="319"/>
            <p14:sldId id="344"/>
            <p14:sldId id="345"/>
            <p14:sldId id="305"/>
            <p14:sldId id="346"/>
            <p14:sldId id="306"/>
            <p14:sldId id="347"/>
            <p14:sldId id="348"/>
            <p14:sldId id="349"/>
            <p14:sldId id="360"/>
            <p14:sldId id="309"/>
            <p14:sldId id="310"/>
            <p14:sldId id="350"/>
            <p14:sldId id="311"/>
            <p14:sldId id="351"/>
            <p14:sldId id="329"/>
            <p14:sldId id="330"/>
            <p14:sldId id="332"/>
            <p14:sldId id="331"/>
            <p14:sldId id="314"/>
            <p14:sldId id="315"/>
            <p14:sldId id="274"/>
            <p14:sldId id="352"/>
            <p14:sldId id="353"/>
            <p14:sldId id="354"/>
            <p14:sldId id="273"/>
            <p14:sldId id="355"/>
            <p14:sldId id="275"/>
            <p14:sldId id="322"/>
            <p14:sldId id="321"/>
            <p14:sldId id="356"/>
            <p14:sldId id="320"/>
            <p14:sldId id="357"/>
            <p14:sldId id="359"/>
            <p14:sldId id="312"/>
            <p14:sldId id="299"/>
          </p14:sldIdLst>
        </p14:section>
        <p14:section name="Enseignement" id="{CFF1226E-B7C5-47A9-B15E-FB3485E55615}">
          <p14:sldIdLst>
            <p14:sldId id="277"/>
            <p14:sldId id="278"/>
          </p14:sldIdLst>
        </p14:section>
        <p14:section name="Backup" id="{A3D306DF-7965-4A44-BFB2-AD388626B0D5}">
          <p14:sldIdLst>
            <p14:sldId id="262"/>
            <p14:sldId id="288"/>
            <p14:sldId id="271"/>
            <p14:sldId id="266"/>
            <p14:sldId id="292"/>
            <p14:sldId id="291"/>
            <p14:sldId id="294"/>
            <p14:sldId id="293"/>
            <p14:sldId id="295"/>
            <p14:sldId id="296"/>
            <p14:sldId id="265"/>
            <p14:sldId id="267"/>
            <p14:sldId id="272"/>
            <p14:sldId id="268"/>
            <p14:sldId id="269"/>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2D2DFF"/>
    <a:srgbClr val="1F4E79"/>
    <a:srgbClr val="FF3C3C"/>
    <a:srgbClr val="6767FF"/>
    <a:srgbClr val="8513F6"/>
    <a:srgbClr val="01CBCC"/>
    <a:srgbClr val="CC9900"/>
    <a:srgbClr val="027EA4"/>
    <a:srgbClr val="AED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81774" autoAdjust="0"/>
  </p:normalViewPr>
  <p:slideViewPr>
    <p:cSldViewPr snapToGrid="0">
      <p:cViewPr varScale="1">
        <p:scale>
          <a:sx n="60" d="100"/>
          <a:sy n="60" d="100"/>
        </p:scale>
        <p:origin x="192" y="56"/>
      </p:cViewPr>
      <p:guideLst/>
    </p:cSldViewPr>
  </p:slideViewPr>
  <p:notesTextViewPr>
    <p:cViewPr>
      <p:scale>
        <a:sx n="1" d="1"/>
        <a:sy n="1" d="1"/>
      </p:scale>
      <p:origin x="0" y="0"/>
    </p:cViewPr>
  </p:notesTextViewPr>
  <p:notesViewPr>
    <p:cSldViewPr snapToGrid="0">
      <p:cViewPr varScale="1">
        <p:scale>
          <a:sx n="56" d="100"/>
          <a:sy n="56" d="100"/>
        </p:scale>
        <p:origin x="2588"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547DF-FDE4-470C-A077-12569D0EC4B8}" type="datetimeFigureOut">
              <a:rPr lang="fr-FR" smtClean="0"/>
              <a:t>12/06/2023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2392D-872E-4864-A877-E9FC7064E7B6}" type="slidenum">
              <a:rPr lang="fr-FR" smtClean="0"/>
              <a:t>‹N°›</a:t>
            </a:fld>
            <a:endParaRPr lang="fr-FR"/>
          </a:p>
        </p:txBody>
      </p:sp>
    </p:spTree>
    <p:extLst>
      <p:ext uri="{BB962C8B-B14F-4D97-AF65-F5344CB8AC3E}">
        <p14:creationId xmlns:p14="http://schemas.microsoft.com/office/powerpoint/2010/main" val="319949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Dire</a:t>
            </a:r>
            <a:r>
              <a:rPr lang="fr-FR" baseline="0" dirty="0" smtClean="0"/>
              <a:t> l’évidence d’enseigner. En dehors et à travers mon parcours scientifique, j’ai eu l’opportunité de pouvoir enseigner dans des cadres différents. A travers toutes les expériences que je montre ici, j’ai aimé être au contact des élèves et adapter mon discours pour essayer de transmettre au mieux ce que je voulais qu’ils retiennent. J’ai été particulièrement touché par certains parcours notamment à travers mon expérience de tutorat. Malgré leur difficulté, des élèves se mobilisent et se donnent les moyens pour essayer d’atteindre leur objectif. Je me suis dit à ce moment la que je souhaitais les accompagner au mieux pour qu’il puisse réussir à atteindre leur objectif et pourquoi pas, pour certains, de susciter de futures vocations en sciences. C’est pourquoi, il m’est paru assez naturel de poursuivre après ma thèse une préparation à l’agrégation de physique au centre de Montrouge au cours duquel j’ai suivi un stage d’observation de 3 jours dans un lycée qui a définitivement entériné ma vocation de professeur en Physique-Chimie. Je vous remercie pour </a:t>
            </a:r>
            <a:r>
              <a:rPr lang="fr-FR" baseline="0" smtClean="0"/>
              <a:t>votre attention.</a:t>
            </a:r>
            <a:endParaRPr lang="fr-FR" dirty="0"/>
          </a:p>
        </p:txBody>
      </p:sp>
      <p:sp>
        <p:nvSpPr>
          <p:cNvPr id="4" name="Espace réservé du numéro de diapositive 3"/>
          <p:cNvSpPr>
            <a:spLocks noGrp="1"/>
          </p:cNvSpPr>
          <p:nvPr>
            <p:ph type="sldNum" sz="quarter" idx="10"/>
          </p:nvPr>
        </p:nvSpPr>
        <p:spPr/>
        <p:txBody>
          <a:bodyPr/>
          <a:lstStyle/>
          <a:p>
            <a:fld id="{BBB2392D-872E-4864-A877-E9FC7064E7B6}" type="slidenum">
              <a:rPr lang="fr-FR" smtClean="0"/>
              <a:t>62</a:t>
            </a:fld>
            <a:endParaRPr lang="fr-FR"/>
          </a:p>
        </p:txBody>
      </p:sp>
    </p:spTree>
    <p:extLst>
      <p:ext uri="{BB962C8B-B14F-4D97-AF65-F5344CB8AC3E}">
        <p14:creationId xmlns:p14="http://schemas.microsoft.com/office/powerpoint/2010/main" val="20421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3F23DEFA-768B-4E6B-8308-32BBF0C7C82D}"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‹N°›</a:t>
            </a:fld>
            <a:endParaRPr lang="fr-FR"/>
          </a:p>
        </p:txBody>
      </p:sp>
    </p:spTree>
    <p:extLst>
      <p:ext uri="{BB962C8B-B14F-4D97-AF65-F5344CB8AC3E}">
        <p14:creationId xmlns:p14="http://schemas.microsoft.com/office/powerpoint/2010/main" val="1185092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5EC2892-1A38-40D2-85FE-D4DAA9D1441B}"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‹N°›</a:t>
            </a:fld>
            <a:endParaRPr lang="fr-FR"/>
          </a:p>
        </p:txBody>
      </p:sp>
      <p:sp>
        <p:nvSpPr>
          <p:cNvPr id="8" name="Rectangle 7"/>
          <p:cNvSpPr/>
          <p:nvPr userDrawn="1"/>
        </p:nvSpPr>
        <p:spPr>
          <a:xfrm>
            <a:off x="0" y="1"/>
            <a:ext cx="12192000" cy="43375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p:cNvGrpSpPr>
            <a:grpSpLocks noChangeAspect="1"/>
          </p:cNvGrpSpPr>
          <p:nvPr userDrawn="1"/>
        </p:nvGrpSpPr>
        <p:grpSpPr>
          <a:xfrm>
            <a:off x="3711549" y="14605"/>
            <a:ext cx="332367" cy="381000"/>
            <a:chOff x="35496" y="44624"/>
            <a:chExt cx="578110" cy="662702"/>
          </a:xfrm>
        </p:grpSpPr>
        <p:sp>
          <p:nvSpPr>
            <p:cNvPr id="10" name="Triangle isocèle 9"/>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isocèle 10"/>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p:cNvGrpSpPr>
            <a:grpSpLocks noChangeAspect="1"/>
          </p:cNvGrpSpPr>
          <p:nvPr userDrawn="1"/>
        </p:nvGrpSpPr>
        <p:grpSpPr>
          <a:xfrm>
            <a:off x="8015590" y="26378"/>
            <a:ext cx="332367" cy="381000"/>
            <a:chOff x="35496" y="44624"/>
            <a:chExt cx="578110" cy="662702"/>
          </a:xfrm>
        </p:grpSpPr>
        <p:sp>
          <p:nvSpPr>
            <p:cNvPr id="13" name="Triangle isocèle 12"/>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riangle isocèle 13"/>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3108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5017ABD-2610-48CC-A06E-3CF55FA5C5BB}"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‹N°›</a:t>
            </a:fld>
            <a:endParaRPr lang="fr-FR"/>
          </a:p>
        </p:txBody>
      </p:sp>
      <p:sp>
        <p:nvSpPr>
          <p:cNvPr id="8" name="Rectangle 7"/>
          <p:cNvSpPr/>
          <p:nvPr userDrawn="1"/>
        </p:nvSpPr>
        <p:spPr>
          <a:xfrm>
            <a:off x="0" y="1"/>
            <a:ext cx="12192000" cy="43375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p:cNvGrpSpPr>
            <a:grpSpLocks noChangeAspect="1"/>
          </p:cNvGrpSpPr>
          <p:nvPr userDrawn="1"/>
        </p:nvGrpSpPr>
        <p:grpSpPr>
          <a:xfrm>
            <a:off x="3711549" y="14605"/>
            <a:ext cx="332367" cy="381000"/>
            <a:chOff x="35496" y="44624"/>
            <a:chExt cx="578110" cy="662702"/>
          </a:xfrm>
        </p:grpSpPr>
        <p:sp>
          <p:nvSpPr>
            <p:cNvPr id="10" name="Triangle isocèle 9"/>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isocèle 10"/>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p:cNvGrpSpPr>
            <a:grpSpLocks noChangeAspect="1"/>
          </p:cNvGrpSpPr>
          <p:nvPr userDrawn="1"/>
        </p:nvGrpSpPr>
        <p:grpSpPr>
          <a:xfrm>
            <a:off x="8015590" y="26378"/>
            <a:ext cx="332367" cy="381000"/>
            <a:chOff x="35496" y="44624"/>
            <a:chExt cx="578110" cy="662702"/>
          </a:xfrm>
        </p:grpSpPr>
        <p:sp>
          <p:nvSpPr>
            <p:cNvPr id="13" name="Triangle isocèle 12"/>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riangle isocèle 13"/>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84944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E96B9EC-F14D-4B6E-863F-9BCA93B4D417}"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‹N°›</a:t>
            </a:fld>
            <a:endParaRPr lang="fr-FR"/>
          </a:p>
        </p:txBody>
      </p:sp>
      <p:sp>
        <p:nvSpPr>
          <p:cNvPr id="14" name="Rectangle 13"/>
          <p:cNvSpPr/>
          <p:nvPr userDrawn="1"/>
        </p:nvSpPr>
        <p:spPr>
          <a:xfrm>
            <a:off x="0" y="1"/>
            <a:ext cx="12192000" cy="8466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30231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96E6208-5000-4934-9822-A869A563FCAC}"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‹N°›</a:t>
            </a:fld>
            <a:endParaRPr lang="fr-FR"/>
          </a:p>
        </p:txBody>
      </p:sp>
      <p:sp>
        <p:nvSpPr>
          <p:cNvPr id="15" name="Rectangle 14"/>
          <p:cNvSpPr/>
          <p:nvPr userDrawn="1"/>
        </p:nvSpPr>
        <p:spPr>
          <a:xfrm>
            <a:off x="0" y="1"/>
            <a:ext cx="12192000" cy="8466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2474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656E903-72A9-4C9D-B195-4FF7294FA724}" type="datetime1">
              <a:rPr lang="fr-FR" smtClean="0"/>
              <a:t>12/06/2023</a:t>
            </a:fld>
            <a:endParaRPr lang="fr-FR"/>
          </a:p>
        </p:txBody>
      </p:sp>
      <p:sp>
        <p:nvSpPr>
          <p:cNvPr id="6" name="Espace réservé du pied de page 5"/>
          <p:cNvSpPr>
            <a:spLocks noGrp="1"/>
          </p:cNvSpPr>
          <p:nvPr>
            <p:ph type="ftr" sz="quarter" idx="11"/>
          </p:nvPr>
        </p:nvSpPr>
        <p:spPr/>
        <p:txBody>
          <a:bodyPr/>
          <a:lstStyle/>
          <a:p>
            <a:r>
              <a:rPr lang="fr-FR" smtClean="0"/>
              <a:t>BLP - Concours de l’agrégation externe spéciale 2023</a:t>
            </a:r>
            <a:endParaRPr lang="fr-FR"/>
          </a:p>
        </p:txBody>
      </p:sp>
      <p:sp>
        <p:nvSpPr>
          <p:cNvPr id="7" name="Espace réservé du numéro de diapositive 6"/>
          <p:cNvSpPr>
            <a:spLocks noGrp="1"/>
          </p:cNvSpPr>
          <p:nvPr>
            <p:ph type="sldNum" sz="quarter" idx="12"/>
          </p:nvPr>
        </p:nvSpPr>
        <p:spPr/>
        <p:txBody>
          <a:bodyPr/>
          <a:lstStyle/>
          <a:p>
            <a:fld id="{B27BEE37-6906-479D-8B71-CAB08F6FFE84}" type="slidenum">
              <a:rPr lang="fr-FR" smtClean="0"/>
              <a:t>‹N°›</a:t>
            </a:fld>
            <a:endParaRPr lang="fr-FR"/>
          </a:p>
        </p:txBody>
      </p:sp>
      <p:sp>
        <p:nvSpPr>
          <p:cNvPr id="9" name="Rectangle 8"/>
          <p:cNvSpPr/>
          <p:nvPr userDrawn="1"/>
        </p:nvSpPr>
        <p:spPr>
          <a:xfrm>
            <a:off x="0" y="1"/>
            <a:ext cx="12192000" cy="8466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4125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8AF46FEA-C985-40E8-8577-42483F8E8547}" type="datetime1">
              <a:rPr lang="fr-FR" smtClean="0"/>
              <a:t>12/06/2023</a:t>
            </a:fld>
            <a:endParaRPr lang="fr-FR"/>
          </a:p>
        </p:txBody>
      </p:sp>
      <p:sp>
        <p:nvSpPr>
          <p:cNvPr id="8" name="Espace réservé du pied de page 7"/>
          <p:cNvSpPr>
            <a:spLocks noGrp="1"/>
          </p:cNvSpPr>
          <p:nvPr>
            <p:ph type="ftr" sz="quarter" idx="11"/>
          </p:nvPr>
        </p:nvSpPr>
        <p:spPr/>
        <p:txBody>
          <a:bodyPr/>
          <a:lstStyle/>
          <a:p>
            <a:r>
              <a:rPr lang="fr-FR" smtClean="0"/>
              <a:t>BLP - Concours de l’agrégation externe spéciale 2023</a:t>
            </a:r>
            <a:endParaRPr lang="fr-FR"/>
          </a:p>
        </p:txBody>
      </p:sp>
      <p:sp>
        <p:nvSpPr>
          <p:cNvPr id="9" name="Espace réservé du numéro de diapositive 8"/>
          <p:cNvSpPr>
            <a:spLocks noGrp="1"/>
          </p:cNvSpPr>
          <p:nvPr>
            <p:ph type="sldNum" sz="quarter" idx="12"/>
          </p:nvPr>
        </p:nvSpPr>
        <p:spPr/>
        <p:txBody>
          <a:bodyPr/>
          <a:lstStyle/>
          <a:p>
            <a:fld id="{B27BEE37-6906-479D-8B71-CAB08F6FFE84}" type="slidenum">
              <a:rPr lang="fr-FR" smtClean="0"/>
              <a:t>‹N°›</a:t>
            </a:fld>
            <a:endParaRPr lang="fr-FR"/>
          </a:p>
        </p:txBody>
      </p:sp>
      <p:sp>
        <p:nvSpPr>
          <p:cNvPr id="11" name="Rectangle 10"/>
          <p:cNvSpPr/>
          <p:nvPr userDrawn="1"/>
        </p:nvSpPr>
        <p:spPr>
          <a:xfrm>
            <a:off x="0" y="1"/>
            <a:ext cx="12192000" cy="43375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a:grpSpLocks noChangeAspect="1"/>
          </p:cNvGrpSpPr>
          <p:nvPr userDrawn="1"/>
        </p:nvGrpSpPr>
        <p:grpSpPr>
          <a:xfrm>
            <a:off x="3711549" y="14605"/>
            <a:ext cx="332367" cy="381000"/>
            <a:chOff x="35496" y="44624"/>
            <a:chExt cx="578110" cy="662702"/>
          </a:xfrm>
        </p:grpSpPr>
        <p:sp>
          <p:nvSpPr>
            <p:cNvPr id="13" name="Triangle isocèle 12"/>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riangle isocèle 13"/>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a:grpSpLocks noChangeAspect="1"/>
          </p:cNvGrpSpPr>
          <p:nvPr userDrawn="1"/>
        </p:nvGrpSpPr>
        <p:grpSpPr>
          <a:xfrm>
            <a:off x="8015590" y="26378"/>
            <a:ext cx="332367" cy="381000"/>
            <a:chOff x="35496" y="44624"/>
            <a:chExt cx="578110" cy="662702"/>
          </a:xfrm>
        </p:grpSpPr>
        <p:sp>
          <p:nvSpPr>
            <p:cNvPr id="16" name="Triangle isocèle 15"/>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riangle isocèle 16"/>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00814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1747212B-6066-403A-BC5A-9E296CBEE50C}" type="datetime1">
              <a:rPr lang="fr-FR" smtClean="0"/>
              <a:t>12/06/2023</a:t>
            </a:fld>
            <a:endParaRPr lang="fr-FR"/>
          </a:p>
        </p:txBody>
      </p:sp>
      <p:sp>
        <p:nvSpPr>
          <p:cNvPr id="4" name="Espace réservé du pied de page 3"/>
          <p:cNvSpPr>
            <a:spLocks noGrp="1"/>
          </p:cNvSpPr>
          <p:nvPr>
            <p:ph type="ftr" sz="quarter" idx="11"/>
          </p:nvPr>
        </p:nvSpPr>
        <p:spPr/>
        <p:txBody>
          <a:bodyPr/>
          <a:lstStyle/>
          <a:p>
            <a:r>
              <a:rPr lang="fr-FR" smtClean="0"/>
              <a:t>BLP - Concours de l’agrégation externe spéciale 2023</a:t>
            </a:r>
            <a:endParaRPr lang="fr-FR"/>
          </a:p>
        </p:txBody>
      </p:sp>
      <p:sp>
        <p:nvSpPr>
          <p:cNvPr id="5" name="Espace réservé du numéro de diapositive 4"/>
          <p:cNvSpPr>
            <a:spLocks noGrp="1"/>
          </p:cNvSpPr>
          <p:nvPr>
            <p:ph type="sldNum" sz="quarter" idx="12"/>
          </p:nvPr>
        </p:nvSpPr>
        <p:spPr/>
        <p:txBody>
          <a:bodyPr/>
          <a:lstStyle/>
          <a:p>
            <a:fld id="{B27BEE37-6906-479D-8B71-CAB08F6FFE84}" type="slidenum">
              <a:rPr lang="fr-FR" smtClean="0"/>
              <a:t>‹N°›</a:t>
            </a:fld>
            <a:endParaRPr lang="fr-FR"/>
          </a:p>
        </p:txBody>
      </p:sp>
      <p:sp>
        <p:nvSpPr>
          <p:cNvPr id="7" name="Rectangle 6"/>
          <p:cNvSpPr/>
          <p:nvPr userDrawn="1"/>
        </p:nvSpPr>
        <p:spPr>
          <a:xfrm>
            <a:off x="0" y="1"/>
            <a:ext cx="12192000" cy="43375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p:cNvGrpSpPr>
            <a:grpSpLocks noChangeAspect="1"/>
          </p:cNvGrpSpPr>
          <p:nvPr userDrawn="1"/>
        </p:nvGrpSpPr>
        <p:grpSpPr>
          <a:xfrm>
            <a:off x="3711549" y="14605"/>
            <a:ext cx="332367" cy="381000"/>
            <a:chOff x="35496" y="44624"/>
            <a:chExt cx="578110" cy="662702"/>
          </a:xfrm>
        </p:grpSpPr>
        <p:sp>
          <p:nvSpPr>
            <p:cNvPr id="9" name="Triangle isocèle 8"/>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riangle isocèle 9"/>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10"/>
          <p:cNvGrpSpPr>
            <a:grpSpLocks noChangeAspect="1"/>
          </p:cNvGrpSpPr>
          <p:nvPr userDrawn="1"/>
        </p:nvGrpSpPr>
        <p:grpSpPr>
          <a:xfrm>
            <a:off x="8015590" y="26378"/>
            <a:ext cx="332367" cy="381000"/>
            <a:chOff x="35496" y="44624"/>
            <a:chExt cx="578110" cy="662702"/>
          </a:xfrm>
        </p:grpSpPr>
        <p:sp>
          <p:nvSpPr>
            <p:cNvPr id="12" name="Triangle isocèle 11"/>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95654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‹N°›</a:t>
            </a:fld>
            <a:endParaRPr lang="fr-FR"/>
          </a:p>
        </p:txBody>
      </p:sp>
      <p:sp>
        <p:nvSpPr>
          <p:cNvPr id="13" name="Rectangle 12"/>
          <p:cNvSpPr/>
          <p:nvPr userDrawn="1"/>
        </p:nvSpPr>
        <p:spPr>
          <a:xfrm>
            <a:off x="0" y="1"/>
            <a:ext cx="12192000" cy="8466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658349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E6EB76C-DB90-4402-A2C6-EA31CF07AA55}" type="datetime1">
              <a:rPr lang="fr-FR" smtClean="0"/>
              <a:t>12/06/2023</a:t>
            </a:fld>
            <a:endParaRPr lang="fr-FR"/>
          </a:p>
        </p:txBody>
      </p:sp>
      <p:sp>
        <p:nvSpPr>
          <p:cNvPr id="6" name="Espace réservé du pied de page 5"/>
          <p:cNvSpPr>
            <a:spLocks noGrp="1"/>
          </p:cNvSpPr>
          <p:nvPr>
            <p:ph type="ftr" sz="quarter" idx="11"/>
          </p:nvPr>
        </p:nvSpPr>
        <p:spPr/>
        <p:txBody>
          <a:bodyPr/>
          <a:lstStyle/>
          <a:p>
            <a:r>
              <a:rPr lang="fr-FR" smtClean="0"/>
              <a:t>BLP - Concours de l’agrégation externe spéciale 2023</a:t>
            </a:r>
            <a:endParaRPr lang="fr-FR"/>
          </a:p>
        </p:txBody>
      </p:sp>
      <p:sp>
        <p:nvSpPr>
          <p:cNvPr id="7" name="Espace réservé du numéro de diapositive 6"/>
          <p:cNvSpPr>
            <a:spLocks noGrp="1"/>
          </p:cNvSpPr>
          <p:nvPr>
            <p:ph type="sldNum" sz="quarter" idx="12"/>
          </p:nvPr>
        </p:nvSpPr>
        <p:spPr/>
        <p:txBody>
          <a:bodyPr/>
          <a:lstStyle/>
          <a:p>
            <a:fld id="{B27BEE37-6906-479D-8B71-CAB08F6FFE84}" type="slidenum">
              <a:rPr lang="fr-FR" smtClean="0"/>
              <a:t>‹N°›</a:t>
            </a:fld>
            <a:endParaRPr lang="fr-FR"/>
          </a:p>
        </p:txBody>
      </p:sp>
      <p:sp>
        <p:nvSpPr>
          <p:cNvPr id="9" name="Rectangle 8"/>
          <p:cNvSpPr/>
          <p:nvPr userDrawn="1"/>
        </p:nvSpPr>
        <p:spPr>
          <a:xfrm>
            <a:off x="0" y="1"/>
            <a:ext cx="12192000" cy="43375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a:grpSpLocks noChangeAspect="1"/>
          </p:cNvGrpSpPr>
          <p:nvPr userDrawn="1"/>
        </p:nvGrpSpPr>
        <p:grpSpPr>
          <a:xfrm>
            <a:off x="3711549" y="14605"/>
            <a:ext cx="332367" cy="381000"/>
            <a:chOff x="35496" y="44624"/>
            <a:chExt cx="578110" cy="662702"/>
          </a:xfrm>
        </p:grpSpPr>
        <p:sp>
          <p:nvSpPr>
            <p:cNvPr id="11" name="Triangle isocèle 10"/>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isocèle 11"/>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a:grpSpLocks noChangeAspect="1"/>
          </p:cNvGrpSpPr>
          <p:nvPr userDrawn="1"/>
        </p:nvGrpSpPr>
        <p:grpSpPr>
          <a:xfrm>
            <a:off x="8015590" y="26378"/>
            <a:ext cx="332367" cy="381000"/>
            <a:chOff x="35496" y="44624"/>
            <a:chExt cx="578110" cy="662702"/>
          </a:xfrm>
        </p:grpSpPr>
        <p:sp>
          <p:nvSpPr>
            <p:cNvPr id="14" name="Triangle isocèle 13"/>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riangle isocèle 14"/>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849668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2C93A14-B5DC-47B7-BAEC-B9B349C14EE0}" type="datetime1">
              <a:rPr lang="fr-FR" smtClean="0"/>
              <a:t>12/06/2023</a:t>
            </a:fld>
            <a:endParaRPr lang="fr-FR"/>
          </a:p>
        </p:txBody>
      </p:sp>
      <p:sp>
        <p:nvSpPr>
          <p:cNvPr id="6" name="Espace réservé du pied de page 5"/>
          <p:cNvSpPr>
            <a:spLocks noGrp="1"/>
          </p:cNvSpPr>
          <p:nvPr>
            <p:ph type="ftr" sz="quarter" idx="11"/>
          </p:nvPr>
        </p:nvSpPr>
        <p:spPr/>
        <p:txBody>
          <a:bodyPr/>
          <a:lstStyle/>
          <a:p>
            <a:r>
              <a:rPr lang="fr-FR" smtClean="0"/>
              <a:t>BLP - Concours de l’agrégation externe spéciale 2023</a:t>
            </a:r>
            <a:endParaRPr lang="fr-FR"/>
          </a:p>
        </p:txBody>
      </p:sp>
      <p:sp>
        <p:nvSpPr>
          <p:cNvPr id="7" name="Espace réservé du numéro de diapositive 6"/>
          <p:cNvSpPr>
            <a:spLocks noGrp="1"/>
          </p:cNvSpPr>
          <p:nvPr>
            <p:ph type="sldNum" sz="quarter" idx="12"/>
          </p:nvPr>
        </p:nvSpPr>
        <p:spPr/>
        <p:txBody>
          <a:bodyPr/>
          <a:lstStyle/>
          <a:p>
            <a:fld id="{B27BEE37-6906-479D-8B71-CAB08F6FFE84}" type="slidenum">
              <a:rPr lang="fr-FR" smtClean="0"/>
              <a:t>‹N°›</a:t>
            </a:fld>
            <a:endParaRPr lang="fr-FR"/>
          </a:p>
        </p:txBody>
      </p:sp>
      <p:sp>
        <p:nvSpPr>
          <p:cNvPr id="9" name="Rectangle 8"/>
          <p:cNvSpPr/>
          <p:nvPr userDrawn="1"/>
        </p:nvSpPr>
        <p:spPr>
          <a:xfrm>
            <a:off x="0" y="1"/>
            <a:ext cx="12192000" cy="43375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a:grpSpLocks noChangeAspect="1"/>
          </p:cNvGrpSpPr>
          <p:nvPr userDrawn="1"/>
        </p:nvGrpSpPr>
        <p:grpSpPr>
          <a:xfrm>
            <a:off x="3711549" y="14605"/>
            <a:ext cx="332367" cy="381000"/>
            <a:chOff x="35496" y="44624"/>
            <a:chExt cx="578110" cy="662702"/>
          </a:xfrm>
        </p:grpSpPr>
        <p:sp>
          <p:nvSpPr>
            <p:cNvPr id="11" name="Triangle isocèle 10"/>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isocèle 11"/>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a:grpSpLocks noChangeAspect="1"/>
          </p:cNvGrpSpPr>
          <p:nvPr userDrawn="1"/>
        </p:nvGrpSpPr>
        <p:grpSpPr>
          <a:xfrm>
            <a:off x="8015590" y="26378"/>
            <a:ext cx="332367" cy="381000"/>
            <a:chOff x="35496" y="44624"/>
            <a:chExt cx="578110" cy="662702"/>
          </a:xfrm>
        </p:grpSpPr>
        <p:sp>
          <p:nvSpPr>
            <p:cNvPr id="14" name="Triangle isocèle 13"/>
            <p:cNvSpPr/>
            <p:nvPr userDrawn="1"/>
          </p:nvSpPr>
          <p:spPr>
            <a:xfrm flipV="1">
              <a:off x="37542" y="203270"/>
              <a:ext cx="576064" cy="504056"/>
            </a:xfrm>
            <a:prstGeom prst="triangle">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riangle isocèle 14"/>
            <p:cNvSpPr/>
            <p:nvPr userDrawn="1"/>
          </p:nvSpPr>
          <p:spPr>
            <a:xfrm>
              <a:off x="35496" y="44624"/>
              <a:ext cx="576064" cy="504056"/>
            </a:xfrm>
            <a:prstGeom prst="triangl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86472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1C271-3595-419F-A564-9B46F8EF6438}" type="datetime1">
              <a:rPr lang="fr-FR" smtClean="0"/>
              <a:t>12/06/2023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BLP - Concours de l’agrégation externe spéciale 2023</a:t>
            </a:r>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7BEE37-6906-479D-8B71-CAB08F6FFE84}" type="slidenum">
              <a:rPr lang="fr-FR" smtClean="0"/>
              <a:t>‹N°›</a:t>
            </a:fld>
            <a:endParaRPr lang="fr-FR"/>
          </a:p>
        </p:txBody>
      </p:sp>
    </p:spTree>
    <p:extLst>
      <p:ext uri="{BB962C8B-B14F-4D97-AF65-F5344CB8AC3E}">
        <p14:creationId xmlns:p14="http://schemas.microsoft.com/office/powerpoint/2010/main" val="413771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18" Type="http://schemas.openxmlformats.org/officeDocument/2006/relationships/image" Target="../media/image39.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2.png"/><Relationship Id="rId18" Type="http://schemas.openxmlformats.org/officeDocument/2006/relationships/image" Target="../media/image39.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28.pn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7.png"/><Relationship Id="rId1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6.png"/><Relationship Id="rId17" Type="http://schemas.openxmlformats.org/officeDocument/2006/relationships/image" Target="../media/image38.wmf"/><Relationship Id="rId2" Type="http://schemas.openxmlformats.org/officeDocument/2006/relationships/slideLayout" Target="../slideLayouts/slideLayout7.xml"/><Relationship Id="rId16" Type="http://schemas.openxmlformats.org/officeDocument/2006/relationships/oleObject" Target="../embeddings/oleObject1.bin"/><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4.png"/><Relationship Id="rId14"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7.png"/><Relationship Id="rId1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6.png"/><Relationship Id="rId17" Type="http://schemas.openxmlformats.org/officeDocument/2006/relationships/image" Target="../media/image38.wmf"/><Relationship Id="rId2" Type="http://schemas.openxmlformats.org/officeDocument/2006/relationships/slideLayout" Target="../slideLayouts/slideLayout7.xml"/><Relationship Id="rId16" Type="http://schemas.openxmlformats.org/officeDocument/2006/relationships/oleObject" Target="../embeddings/oleObject1.bin"/><Relationship Id="rId1" Type="http://schemas.openxmlformats.org/officeDocument/2006/relationships/vmlDrawing" Target="../drawings/vmlDrawing2.v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4.png"/><Relationship Id="rId14" Type="http://schemas.openxmlformats.org/officeDocument/2006/relationships/image" Target="../media/image32.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30.PNG"/><Relationship Id="rId3" Type="http://schemas.openxmlformats.org/officeDocument/2006/relationships/oleObject" Target="../embeddings/oleObject2.bin"/><Relationship Id="rId7" Type="http://schemas.openxmlformats.org/officeDocument/2006/relationships/image" Target="../media/image64.png"/><Relationship Id="rId12" Type="http://schemas.openxmlformats.org/officeDocument/2006/relationships/image" Target="../media/image371.png"/><Relationship Id="rId2" Type="http://schemas.openxmlformats.org/officeDocument/2006/relationships/slideLayout" Target="../slideLayouts/slideLayout7.xml"/><Relationship Id="rId1" Type="http://schemas.openxmlformats.org/officeDocument/2006/relationships/vmlDrawing" Target="../drawings/vmlDrawing3.vml"/><Relationship Id="rId11" Type="http://schemas.openxmlformats.org/officeDocument/2006/relationships/image" Target="../media/image351.png"/><Relationship Id="rId10" Type="http://schemas.openxmlformats.org/officeDocument/2006/relationships/image" Target="../media/image53.png"/><Relationship Id="rId4" Type="http://schemas.openxmlformats.org/officeDocument/2006/relationships/image" Target="../media/image39.wmf"/><Relationship Id="rId9"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3.png"/><Relationship Id="rId11" Type="http://schemas.openxmlformats.org/officeDocument/2006/relationships/image" Target="../media/image390.png"/><Relationship Id="rId5" Type="http://schemas.openxmlformats.org/officeDocument/2006/relationships/image" Target="../media/image72.png"/><Relationship Id="rId10" Type="http://schemas.openxmlformats.org/officeDocument/2006/relationships/image" Target="../media/image41.png"/><Relationship Id="rId4" Type="http://schemas.openxmlformats.org/officeDocument/2006/relationships/image" Target="../media/image64.png"/><Relationship Id="rId9" Type="http://schemas.openxmlformats.org/officeDocument/2006/relationships/image" Target="../media/image40.wmf"/><Relationship Id="rId14" Type="http://schemas.openxmlformats.org/officeDocument/2006/relationships/image" Target="../media/image30.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73.png"/><Relationship Id="rId11" Type="http://schemas.openxmlformats.org/officeDocument/2006/relationships/image" Target="../media/image390.png"/><Relationship Id="rId5" Type="http://schemas.openxmlformats.org/officeDocument/2006/relationships/image" Target="../media/image72.png"/><Relationship Id="rId10" Type="http://schemas.openxmlformats.org/officeDocument/2006/relationships/image" Target="../media/image41.png"/><Relationship Id="rId4" Type="http://schemas.openxmlformats.org/officeDocument/2006/relationships/image" Target="../media/image64.png"/><Relationship Id="rId9" Type="http://schemas.openxmlformats.org/officeDocument/2006/relationships/image" Target="../media/image40.wmf"/><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0.PNG"/><Relationship Id="rId3" Type="http://schemas.openxmlformats.org/officeDocument/2006/relationships/image" Target="../media/image45.png"/><Relationship Id="rId12"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11" Type="http://schemas.openxmlformats.org/officeDocument/2006/relationships/image" Target="../media/image41.png"/><Relationship Id="rId10" Type="http://schemas.openxmlformats.org/officeDocument/2006/relationships/image" Target="../media/image73.png"/><Relationship Id="rId4" Type="http://schemas.openxmlformats.org/officeDocument/2006/relationships/image" Target="../media/image390.png"/><Relationship Id="rId9" Type="http://schemas.openxmlformats.org/officeDocument/2006/relationships/image" Target="../media/image72.png"/><Relationship Id="rId14"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0.PNG"/><Relationship Id="rId3" Type="http://schemas.openxmlformats.org/officeDocument/2006/relationships/image" Target="../media/image45.png"/><Relationship Id="rId12"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11" Type="http://schemas.openxmlformats.org/officeDocument/2006/relationships/image" Target="../media/image41.png"/><Relationship Id="rId10" Type="http://schemas.openxmlformats.org/officeDocument/2006/relationships/image" Target="../media/image73.png"/><Relationship Id="rId4" Type="http://schemas.openxmlformats.org/officeDocument/2006/relationships/image" Target="../media/image390.png"/><Relationship Id="rId9" Type="http://schemas.openxmlformats.org/officeDocument/2006/relationships/image" Target="../media/image72.png"/><Relationship Id="rId1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jp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57.png"/><Relationship Id="rId4" Type="http://schemas.openxmlformats.org/officeDocument/2006/relationships/image" Target="../media/image56.wmf"/></Relationships>
</file>

<file path=ppt/slides/_rels/slide5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4.bin"/><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wmf"/></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f-legrand.fr/scidoc/docmml/sciphys/tpelectro/echant/echant.html" TargetMode="External"/><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www.f-legrand.fr/scidoc/docmml/sciphys/tpelectro/echant/echant.html" TargetMode="External"/><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74.png"/><Relationship Id="rId4" Type="http://schemas.openxmlformats.org/officeDocument/2006/relationships/image" Target="../media/image71.wmf"/></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0.png"/><Relationship Id="rId1" Type="http://schemas.openxmlformats.org/officeDocument/2006/relationships/slideLayout" Target="../slideLayouts/slideLayout7.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30.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10.png"/><Relationship Id="rId4" Type="http://schemas.openxmlformats.org/officeDocument/2006/relationships/image" Target="../media/image630.png"/></Relationships>
</file>

<file path=ppt/slides/_rels/slide6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10.png"/><Relationship Id="rId7" Type="http://schemas.openxmlformats.org/officeDocument/2006/relationships/image" Target="../media/image80.png"/><Relationship Id="rId2" Type="http://schemas.openxmlformats.org/officeDocument/2006/relationships/image" Target="../media/image430.png"/><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90.png"/><Relationship Id="rId4" Type="http://schemas.openxmlformats.org/officeDocument/2006/relationships/image" Target="../media/image630.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0.png"/></Relationships>
</file>

<file path=ppt/slides/_rels/slide7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5.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image" Target="../media/image29.png"/><Relationship Id="rId3" Type="http://schemas.openxmlformats.org/officeDocument/2006/relationships/image" Target="../media/image31.PNG"/><Relationship Id="rId17" Type="http://schemas.openxmlformats.org/officeDocument/2006/relationships/image" Target="../media/image28.png"/><Relationship Id="rId2" Type="http://schemas.openxmlformats.org/officeDocument/2006/relationships/image" Target="../media/image33.png"/><Relationship Id="rId16" Type="http://schemas.openxmlformats.org/officeDocument/2006/relationships/image" Target="../media/image27.png"/><Relationship Id="rId1" Type="http://schemas.openxmlformats.org/officeDocument/2006/relationships/slideLayout" Target="../slideLayouts/slideLayout7.xml"/><Relationship Id="rId15" Type="http://schemas.openxmlformats.org/officeDocument/2006/relationships/image" Target="../media/image26.png"/><Relationship Id="rId19" Type="http://schemas.openxmlformats.org/officeDocument/2006/relationships/image" Target="../media/image30.PNG"/><Relationship Id="rId4" Type="http://schemas.openxmlformats.org/officeDocument/2006/relationships/image" Target="../media/image78.png"/><Relationship Id="rId14" Type="http://schemas.openxmlformats.org/officeDocument/2006/relationships/image" Target="../media/image25.png"/></Relationships>
</file>

<file path=ppt/slides/_rels/slide7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4.png"/><Relationship Id="rId3" Type="http://schemas.openxmlformats.org/officeDocument/2006/relationships/oleObject" Target="../embeddings/oleObject1.bin"/><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5.png"/><Relationship Id="rId11" Type="http://schemas.openxmlformats.org/officeDocument/2006/relationships/image" Target="../media/image29.png"/><Relationship Id="rId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38.wmf"/><Relationship Id="rId9" Type="http://schemas.openxmlformats.org/officeDocument/2006/relationships/image" Target="../media/image27.png"/></Relationships>
</file>

<file path=ppt/slides/_rels/slide7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oleObject" Target="../embeddings/oleObject1.bin"/><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280.png"/><Relationship Id="rId5" Type="http://schemas.openxmlformats.org/officeDocument/2006/relationships/image" Target="../media/image270.png"/><Relationship Id="rId10" Type="http://schemas.openxmlformats.org/officeDocument/2006/relationships/image" Target="../media/image320.png"/><Relationship Id="rId4" Type="http://schemas.openxmlformats.org/officeDocument/2006/relationships/image" Target="../media/image38.wmf"/><Relationship Id="rId9" Type="http://schemas.openxmlformats.org/officeDocument/2006/relationships/image" Target="../media/image83.png"/></Relationships>
</file>

<file path=ppt/slides/_rels/slide7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image" Target="../media/image64.png"/><Relationship Id="rId12" Type="http://schemas.openxmlformats.org/officeDocument/2006/relationships/image" Target="../media/image350.png"/><Relationship Id="rId2" Type="http://schemas.openxmlformats.org/officeDocument/2006/relationships/slideLayout" Target="../slideLayouts/slideLayout7.xml"/><Relationship Id="rId1" Type="http://schemas.openxmlformats.org/officeDocument/2006/relationships/vmlDrawing" Target="../drawings/vmlDrawing11.vml"/><Relationship Id="rId11" Type="http://schemas.openxmlformats.org/officeDocument/2006/relationships/image" Target="../media/image340.png"/><Relationship Id="rId5" Type="http://schemas.openxmlformats.org/officeDocument/2006/relationships/image" Target="../media/image39.wmf"/><Relationship Id="rId10" Type="http://schemas.openxmlformats.org/officeDocument/2006/relationships/image" Target="../media/image53.png"/><Relationship Id="rId4" Type="http://schemas.openxmlformats.org/officeDocument/2006/relationships/oleObject" Target="../embeddings/oleObject2.bin"/><Relationship Id="rId9" Type="http://schemas.openxmlformats.org/officeDocument/2006/relationships/image" Target="../media/image66.pn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70.png"/><Relationship Id="rId7" Type="http://schemas.openxmlformats.org/officeDocument/2006/relationships/image" Target="../media/image47.png"/><Relationship Id="rId12"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3.png"/><Relationship Id="rId11" Type="http://schemas.openxmlformats.org/officeDocument/2006/relationships/image" Target="../media/image350.png"/><Relationship Id="rId5" Type="http://schemas.openxmlformats.org/officeDocument/2006/relationships/image" Target="../media/image72.png"/><Relationship Id="rId10" Type="http://schemas.openxmlformats.org/officeDocument/2006/relationships/image" Target="../media/image340.png"/><Relationship Id="rId4" Type="http://schemas.openxmlformats.org/officeDocument/2006/relationships/image" Target="../media/image64.png"/><Relationship Id="rId9" Type="http://schemas.openxmlformats.org/officeDocument/2006/relationships/image" Target="../media/image40.wmf"/><Relationship Id="rId14" Type="http://schemas.openxmlformats.org/officeDocument/2006/relationships/image" Target="../media/image4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47.png"/><Relationship Id="rId3" Type="http://schemas.openxmlformats.org/officeDocument/2006/relationships/image" Target="../media/image45.png"/><Relationship Id="rId12" Type="http://schemas.openxmlformats.org/officeDocument/2006/relationships/image" Target="../media/image340.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84.wmf"/><Relationship Id="rId5" Type="http://schemas.openxmlformats.org/officeDocument/2006/relationships/oleObject" Target="../embeddings/oleObject6.bin"/><Relationship Id="rId10" Type="http://schemas.openxmlformats.org/officeDocument/2006/relationships/image" Target="../media/image73.png"/><Relationship Id="rId4" Type="http://schemas.openxmlformats.org/officeDocument/2006/relationships/image" Target="../media/image700.png"/><Relationship Id="rId9"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DA9BD9DB-D2D6-4BCF-A6BD-0B38273B2AA5}"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a:t>
            </a:fld>
            <a:endParaRPr lang="fr-FR"/>
          </a:p>
        </p:txBody>
      </p:sp>
      <p:sp>
        <p:nvSpPr>
          <p:cNvPr id="9" name="Rectangle 8"/>
          <p:cNvSpPr/>
          <p:nvPr/>
        </p:nvSpPr>
        <p:spPr>
          <a:xfrm>
            <a:off x="0" y="101390"/>
            <a:ext cx="12192000" cy="646331"/>
          </a:xfrm>
          <a:prstGeom prst="rect">
            <a:avLst/>
          </a:prstGeom>
        </p:spPr>
        <p:txBody>
          <a:bodyPr wrap="square">
            <a:spAutoFit/>
          </a:bodyPr>
          <a:lstStyle/>
          <a:p>
            <a:pPr algn="ctr"/>
            <a:r>
              <a:rPr lang="fr-FR" dirty="0" smtClean="0">
                <a:solidFill>
                  <a:schemeClr val="bg1"/>
                </a:solidFill>
                <a:latin typeface="Century Gothic" panose="020B0502020202020204" pitchFamily="34" charset="0"/>
                <a:cs typeface="Times New Roman" panose="02020603050405020304" pitchFamily="18" charset="0"/>
              </a:rPr>
              <a:t>Session </a:t>
            </a:r>
            <a:r>
              <a:rPr lang="fr-FR" dirty="0">
                <a:solidFill>
                  <a:schemeClr val="bg1"/>
                </a:solidFill>
                <a:latin typeface="Century Gothic" panose="020B0502020202020204" pitchFamily="34" charset="0"/>
                <a:cs typeface="Times New Roman" panose="02020603050405020304" pitchFamily="18" charset="0"/>
              </a:rPr>
              <a:t>2023</a:t>
            </a:r>
          </a:p>
          <a:p>
            <a:pPr algn="ctr"/>
            <a:r>
              <a:rPr lang="fr-FR" dirty="0">
                <a:solidFill>
                  <a:schemeClr val="bg1"/>
                </a:solidFill>
                <a:latin typeface="Century Gothic" panose="020B0502020202020204" pitchFamily="34" charset="0"/>
                <a:cs typeface="Times New Roman" panose="02020603050405020304" pitchFamily="18" charset="0"/>
              </a:rPr>
              <a:t>Brendan Le </a:t>
            </a:r>
            <a:r>
              <a:rPr lang="fr-FR" dirty="0" err="1">
                <a:solidFill>
                  <a:schemeClr val="bg1"/>
                </a:solidFill>
                <a:latin typeface="Century Gothic" panose="020B0502020202020204" pitchFamily="34" charset="0"/>
                <a:cs typeface="Times New Roman" panose="02020603050405020304" pitchFamily="18" charset="0"/>
              </a:rPr>
              <a:t>Pennec</a:t>
            </a:r>
            <a:endParaRPr lang="fr-FR" dirty="0">
              <a:solidFill>
                <a:schemeClr val="bg1"/>
              </a:solidFill>
              <a:latin typeface="Century Gothic" panose="020B0502020202020204" pitchFamily="34" charset="0"/>
              <a:cs typeface="Times New Roman" panose="02020603050405020304" pitchFamily="18" charset="0"/>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8994" t="19748" r="9591" b="27673"/>
          <a:stretch/>
        </p:blipFill>
        <p:spPr>
          <a:xfrm>
            <a:off x="4747403" y="1839506"/>
            <a:ext cx="7444597" cy="3605843"/>
          </a:xfrm>
          <a:prstGeom prst="rect">
            <a:avLst/>
          </a:prstGeom>
        </p:spPr>
      </p:pic>
      <p:sp>
        <p:nvSpPr>
          <p:cNvPr id="13" name="Rectangle 12"/>
          <p:cNvSpPr/>
          <p:nvPr/>
        </p:nvSpPr>
        <p:spPr>
          <a:xfrm>
            <a:off x="4747403" y="1839506"/>
            <a:ext cx="7381337" cy="3793543"/>
          </a:xfrm>
          <a:prstGeom prst="rect">
            <a:avLst/>
          </a:prstGeom>
          <a:gradFill flip="none" rotWithShape="1">
            <a:gsLst>
              <a:gs pos="0">
                <a:schemeClr val="bg1">
                  <a:alpha val="0"/>
                </a:schemeClr>
              </a:gs>
              <a:gs pos="60000">
                <a:schemeClr val="bg1">
                  <a:alpha val="83000"/>
                </a:schemeClr>
              </a:gs>
              <a:gs pos="96000">
                <a:schemeClr val="bg1"/>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51069" y="1956980"/>
            <a:ext cx="7970808" cy="1815882"/>
          </a:xfrm>
          <a:prstGeom prst="rect">
            <a:avLst/>
          </a:prstGeom>
        </p:spPr>
        <p:txBody>
          <a:bodyPr wrap="square">
            <a:spAutoFit/>
          </a:bodyPr>
          <a:lstStyle/>
          <a:p>
            <a:r>
              <a:rPr lang="fr-FR" sz="2800" dirty="0">
                <a:latin typeface="Century Gothic" panose="020B0502020202020204" pitchFamily="34" charset="0"/>
                <a:cs typeface="Times New Roman" panose="02020603050405020304" pitchFamily="18" charset="0"/>
              </a:rPr>
              <a:t>Concours de l’agrégation externe </a:t>
            </a:r>
            <a:r>
              <a:rPr lang="fr-FR" sz="2800" dirty="0" smtClean="0">
                <a:latin typeface="Century Gothic" panose="020B0502020202020204" pitchFamily="34" charset="0"/>
                <a:cs typeface="Times New Roman" panose="02020603050405020304" pitchFamily="18" charset="0"/>
              </a:rPr>
              <a:t>spéciale</a:t>
            </a:r>
          </a:p>
          <a:p>
            <a:endParaRPr lang="fr-FR" sz="2800" dirty="0">
              <a:latin typeface="Century Gothic" panose="020B0502020202020204" pitchFamily="34" charset="0"/>
              <a:cs typeface="Times New Roman" panose="02020603050405020304" pitchFamily="18" charset="0"/>
            </a:endParaRPr>
          </a:p>
          <a:p>
            <a:r>
              <a:rPr lang="fr-FR" sz="2800" dirty="0">
                <a:latin typeface="Century Gothic" panose="020B0502020202020204" pitchFamily="34" charset="0"/>
                <a:cs typeface="Times New Roman" panose="02020603050405020304" pitchFamily="18" charset="0"/>
              </a:rPr>
              <a:t>Physique-chimie </a:t>
            </a:r>
            <a:endParaRPr lang="fr-FR" sz="2800" dirty="0" smtClean="0">
              <a:latin typeface="Century Gothic" panose="020B0502020202020204" pitchFamily="34" charset="0"/>
              <a:cs typeface="Times New Roman" panose="02020603050405020304" pitchFamily="18" charset="0"/>
            </a:endParaRPr>
          </a:p>
          <a:p>
            <a:r>
              <a:rPr lang="fr-FR" sz="2800" dirty="0" smtClean="0">
                <a:latin typeface="Century Gothic" panose="020B0502020202020204" pitchFamily="34" charset="0"/>
                <a:cs typeface="Times New Roman" panose="02020603050405020304" pitchFamily="18" charset="0"/>
              </a:rPr>
              <a:t>option physique</a:t>
            </a:r>
            <a:endParaRPr lang="fr-FR" sz="2800" dirty="0">
              <a:latin typeface="Century Gothic" panose="020B0502020202020204" pitchFamily="34" charset="0"/>
              <a:cs typeface="Times New Roman" panose="02020603050405020304" pitchFamily="18" charset="0"/>
            </a:endParaRPr>
          </a:p>
        </p:txBody>
      </p:sp>
      <p:sp>
        <p:nvSpPr>
          <p:cNvPr id="7" name="Rectangle 6"/>
          <p:cNvSpPr/>
          <p:nvPr/>
        </p:nvSpPr>
        <p:spPr>
          <a:xfrm>
            <a:off x="351069" y="4425783"/>
            <a:ext cx="8929047" cy="461665"/>
          </a:xfrm>
          <a:prstGeom prst="rect">
            <a:avLst/>
          </a:prstGeom>
        </p:spPr>
        <p:txBody>
          <a:bodyPr wrap="none">
            <a:spAutoFit/>
          </a:bodyPr>
          <a:lstStyle/>
          <a:p>
            <a:r>
              <a:rPr lang="fr-FR" sz="2400" dirty="0">
                <a:latin typeface="Century Gothic" panose="020B0502020202020204" pitchFamily="34" charset="0"/>
                <a:cs typeface="Times New Roman" panose="02020603050405020304" pitchFamily="18" charset="0"/>
              </a:rPr>
              <a:t>Mise en perspective didactique d’un dossier de recherche</a:t>
            </a:r>
            <a:endParaRPr lang="fr-FR" sz="2400" dirty="0">
              <a:latin typeface="Century Gothic" panose="020B0502020202020204" pitchFamily="34" charset="0"/>
            </a:endParaRPr>
          </a:p>
        </p:txBody>
      </p:sp>
    </p:spTree>
    <p:extLst>
      <p:ext uri="{BB962C8B-B14F-4D97-AF65-F5344CB8AC3E}">
        <p14:creationId xmlns:p14="http://schemas.microsoft.com/office/powerpoint/2010/main" val="4961935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10</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La supraconductivité expliquée à des élèves</a:t>
            </a:r>
            <a:endParaRPr lang="fr-FR" sz="2400" b="1" dirty="0">
              <a:solidFill>
                <a:schemeClr val="bg1"/>
              </a:solidFill>
              <a:latin typeface="Century Gothic" panose="020B0502020202020204" pitchFamily="34" charset="0"/>
              <a:cs typeface="Times New Roman" panose="02020603050405020304" pitchFamily="18" charset="0"/>
            </a:endParaRPr>
          </a:p>
        </p:txBody>
      </p:sp>
      <p:sp>
        <p:nvSpPr>
          <p:cNvPr id="7" name="ZoneTexte 6"/>
          <p:cNvSpPr txBox="1"/>
          <p:nvPr/>
        </p:nvSpPr>
        <p:spPr>
          <a:xfrm>
            <a:off x="0" y="957532"/>
            <a:ext cx="12192000" cy="461665"/>
          </a:xfrm>
          <a:prstGeom prst="rect">
            <a:avLst/>
          </a:prstGeom>
          <a:noFill/>
        </p:spPr>
        <p:txBody>
          <a:bodyPr wrap="square" rtlCol="0">
            <a:spAutoFit/>
          </a:bodyPr>
          <a:lstStyle/>
          <a:p>
            <a:pPr algn="ctr"/>
            <a:r>
              <a:rPr lang="fr-FR" sz="2400" dirty="0" smtClean="0">
                <a:latin typeface="Century Gothic" panose="020B0502020202020204" pitchFamily="34" charset="0"/>
              </a:rPr>
              <a:t>A des élèves de 1</a:t>
            </a:r>
            <a:r>
              <a:rPr lang="fr-FR" sz="2400" baseline="30000" dirty="0" smtClean="0">
                <a:latin typeface="Century Gothic" panose="020B0502020202020204" pitchFamily="34" charset="0"/>
              </a:rPr>
              <a:t>ère</a:t>
            </a:r>
            <a:r>
              <a:rPr lang="fr-FR" sz="2400" dirty="0" smtClean="0">
                <a:latin typeface="Century Gothic" panose="020B0502020202020204" pitchFamily="34" charset="0"/>
              </a:rPr>
              <a:t> année de CPGE</a:t>
            </a:r>
            <a:endParaRPr lang="fr-FR" sz="2400" dirty="0">
              <a:latin typeface="Century Gothic" panose="020B0502020202020204" pitchFamily="34" charset="0"/>
            </a:endParaRPr>
          </a:p>
        </p:txBody>
      </p:sp>
      <p:pic>
        <p:nvPicPr>
          <p:cNvPr id="11" name="Image 10"/>
          <p:cNvPicPr>
            <a:picLocks noChangeAspect="1"/>
          </p:cNvPicPr>
          <p:nvPr/>
        </p:nvPicPr>
        <p:blipFill rotWithShape="1">
          <a:blip r:embed="rId2">
            <a:extLst>
              <a:ext uri="{28A0092B-C50C-407E-A947-70E740481C1C}">
                <a14:useLocalDpi xmlns:a14="http://schemas.microsoft.com/office/drawing/2010/main" val="0"/>
              </a:ext>
            </a:extLst>
          </a:blip>
          <a:srcRect r="50973" b="70835"/>
          <a:stretch/>
        </p:blipFill>
        <p:spPr>
          <a:xfrm>
            <a:off x="78216" y="1596807"/>
            <a:ext cx="5454332" cy="1387809"/>
          </a:xfrm>
          <a:prstGeom prst="rect">
            <a:avLst/>
          </a:prstGeom>
        </p:spPr>
      </p:pic>
      <p:pic>
        <p:nvPicPr>
          <p:cNvPr id="17" name="Imag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993" y="3490824"/>
            <a:ext cx="4651315" cy="2616365"/>
          </a:xfrm>
          <a:prstGeom prst="rect">
            <a:avLst/>
          </a:prstGeom>
        </p:spPr>
      </p:pic>
      <p:pic>
        <p:nvPicPr>
          <p:cNvPr id="21" name="Image 20"/>
          <p:cNvPicPr>
            <a:picLocks noChangeAspect="1"/>
          </p:cNvPicPr>
          <p:nvPr/>
        </p:nvPicPr>
        <p:blipFill rotWithShape="1">
          <a:blip r:embed="rId4">
            <a:extLst>
              <a:ext uri="{28A0092B-C50C-407E-A947-70E740481C1C}">
                <a14:useLocalDpi xmlns:a14="http://schemas.microsoft.com/office/drawing/2010/main" val="0"/>
              </a:ext>
            </a:extLst>
          </a:blip>
          <a:srcRect b="16568"/>
          <a:stretch/>
        </p:blipFill>
        <p:spPr>
          <a:xfrm>
            <a:off x="78216" y="3475798"/>
            <a:ext cx="5656132" cy="319825"/>
          </a:xfrm>
          <a:prstGeom prst="rect">
            <a:avLst/>
          </a:prstGeom>
        </p:spPr>
      </p:pic>
      <p:sp>
        <p:nvSpPr>
          <p:cNvPr id="25" name="ZoneTexte 24"/>
          <p:cNvSpPr txBox="1"/>
          <p:nvPr/>
        </p:nvSpPr>
        <p:spPr>
          <a:xfrm>
            <a:off x="8835369" y="6094740"/>
            <a:ext cx="2411993" cy="261610"/>
          </a:xfrm>
          <a:prstGeom prst="rect">
            <a:avLst/>
          </a:prstGeom>
          <a:noFill/>
        </p:spPr>
        <p:txBody>
          <a:bodyPr wrap="square" rtlCol="0">
            <a:spAutoFit/>
          </a:bodyPr>
          <a:lstStyle/>
          <a:p>
            <a:pPr algn="r"/>
            <a:r>
              <a:rPr lang="fr-FR" sz="1100" dirty="0" smtClean="0"/>
              <a:t>Source : </a:t>
            </a:r>
            <a:r>
              <a:rPr lang="fr-FR" sz="1100" dirty="0" err="1" smtClean="0"/>
              <a:t>Youtube</a:t>
            </a:r>
            <a:endParaRPr lang="fr-FR" sz="1100" dirty="0"/>
          </a:p>
        </p:txBody>
      </p:sp>
      <p:pic>
        <p:nvPicPr>
          <p:cNvPr id="26" name="Imag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980982"/>
            <a:ext cx="2622257" cy="1934751"/>
          </a:xfrm>
          <a:prstGeom prst="ellipse">
            <a:avLst/>
          </a:prstGeom>
          <a:ln>
            <a:noFill/>
          </a:ln>
          <a:effectLst>
            <a:softEdge rad="112500"/>
          </a:effectLst>
        </p:spPr>
      </p:pic>
      <p:sp>
        <p:nvSpPr>
          <p:cNvPr id="27" name="ZoneTexte 26"/>
          <p:cNvSpPr txBox="1"/>
          <p:nvPr/>
        </p:nvSpPr>
        <p:spPr>
          <a:xfrm>
            <a:off x="327804" y="3034834"/>
            <a:ext cx="5204744" cy="369332"/>
          </a:xfrm>
          <a:prstGeom prst="rect">
            <a:avLst/>
          </a:prstGeom>
          <a:noFill/>
          <a:ln w="25400">
            <a:solidFill>
              <a:srgbClr val="FF0000"/>
            </a:solidFill>
          </a:ln>
        </p:spPr>
        <p:txBody>
          <a:bodyPr wrap="square" rtlCol="0">
            <a:spAutoFit/>
          </a:bodyPr>
          <a:lstStyle/>
          <a:p>
            <a:pPr algn="ctr"/>
            <a:r>
              <a:rPr lang="fr-FR" dirty="0" smtClean="0">
                <a:latin typeface="Century Gothic" panose="020B0502020202020204" pitchFamily="34" charset="0"/>
              </a:rPr>
              <a:t>Intensité du champ magnétique créé en IRM</a:t>
            </a:r>
            <a:endParaRPr lang="fr-FR" dirty="0">
              <a:latin typeface="Century Gothic" panose="020B0502020202020204" pitchFamily="34" charset="0"/>
            </a:endParaRPr>
          </a:p>
        </p:txBody>
      </p:sp>
      <p:pic>
        <p:nvPicPr>
          <p:cNvPr id="28" name="Imag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6203" y="4241117"/>
            <a:ext cx="2857500" cy="1600200"/>
          </a:xfrm>
          <a:prstGeom prst="rect">
            <a:avLst/>
          </a:prstGeom>
        </p:spPr>
      </p:pic>
      <p:sp>
        <p:nvSpPr>
          <p:cNvPr id="29" name="ZoneTexte 28"/>
          <p:cNvSpPr txBox="1"/>
          <p:nvPr/>
        </p:nvSpPr>
        <p:spPr>
          <a:xfrm>
            <a:off x="3335547" y="5837223"/>
            <a:ext cx="2544791" cy="261610"/>
          </a:xfrm>
          <a:prstGeom prst="rect">
            <a:avLst/>
          </a:prstGeom>
          <a:noFill/>
        </p:spPr>
        <p:txBody>
          <a:bodyPr wrap="square" rtlCol="0">
            <a:spAutoFit/>
          </a:bodyPr>
          <a:lstStyle/>
          <a:p>
            <a:pPr algn="r"/>
            <a:r>
              <a:rPr lang="fr-FR" sz="1100" dirty="0" smtClean="0"/>
              <a:t>Source : </a:t>
            </a:r>
            <a:r>
              <a:rPr lang="fr-FR" sz="1100" dirty="0" err="1" smtClean="0"/>
              <a:t>Youtube</a:t>
            </a:r>
            <a:endParaRPr lang="fr-FR" sz="1100" dirty="0"/>
          </a:p>
        </p:txBody>
      </p:sp>
      <p:sp>
        <p:nvSpPr>
          <p:cNvPr id="30" name="ZoneTexte 29"/>
          <p:cNvSpPr txBox="1"/>
          <p:nvPr/>
        </p:nvSpPr>
        <p:spPr>
          <a:xfrm>
            <a:off x="4527360" y="2720959"/>
            <a:ext cx="1245220" cy="261610"/>
          </a:xfrm>
          <a:prstGeom prst="rect">
            <a:avLst/>
          </a:prstGeom>
          <a:noFill/>
        </p:spPr>
        <p:txBody>
          <a:bodyPr wrap="square" rtlCol="0">
            <a:spAutoFit/>
          </a:bodyPr>
          <a:lstStyle/>
          <a:p>
            <a:r>
              <a:rPr lang="fr-FR" sz="1100" dirty="0" smtClean="0"/>
              <a:t>Source : BO PCSI</a:t>
            </a:r>
            <a:endParaRPr lang="fr-FR" sz="1100" dirty="0"/>
          </a:p>
        </p:txBody>
      </p:sp>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2918" y="1309475"/>
            <a:ext cx="2119464" cy="2119464"/>
          </a:xfrm>
          <a:prstGeom prst="rect">
            <a:avLst/>
          </a:prstGeom>
        </p:spPr>
      </p:pic>
    </p:spTree>
    <p:extLst>
      <p:ext uri="{BB962C8B-B14F-4D97-AF65-F5344CB8AC3E}">
        <p14:creationId xmlns:p14="http://schemas.microsoft.com/office/powerpoint/2010/main" val="599742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148E69C-CBB6-4998-AE09-2638C8177577}"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11</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Introduction au magnétisme quantique</a:t>
            </a:r>
            <a:endParaRPr lang="fr-FR" sz="2400" b="1" dirty="0">
              <a:solidFill>
                <a:schemeClr val="bg1"/>
              </a:solidFill>
              <a:latin typeface="Century Gothic" panose="020B0502020202020204" pitchFamily="34" charset="0"/>
              <a:cs typeface="Times New Roman" panose="02020603050405020304" pitchFamily="18"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481" y="1021320"/>
            <a:ext cx="7027935" cy="5185344"/>
          </a:xfrm>
          <a:prstGeom prst="ellipse">
            <a:avLst/>
          </a:prstGeom>
          <a:ln>
            <a:noFill/>
          </a:ln>
          <a:effectLst>
            <a:softEdge rad="112500"/>
          </a:effectLst>
        </p:spPr>
      </p:pic>
      <p:sp>
        <p:nvSpPr>
          <p:cNvPr id="18" name="ZoneTexte 17"/>
          <p:cNvSpPr txBox="1"/>
          <p:nvPr/>
        </p:nvSpPr>
        <p:spPr>
          <a:xfrm>
            <a:off x="6021212" y="3335692"/>
            <a:ext cx="1743921" cy="400110"/>
          </a:xfrm>
          <a:prstGeom prst="rect">
            <a:avLst/>
          </a:prstGeom>
          <a:noFill/>
        </p:spPr>
        <p:txBody>
          <a:bodyPr wrap="square" rtlCol="0">
            <a:spAutoFit/>
          </a:bodyPr>
          <a:lstStyle/>
          <a:p>
            <a:pPr algn="ctr"/>
            <a:r>
              <a:rPr lang="fr-FR" sz="2000" dirty="0" smtClean="0">
                <a:latin typeface="Century Gothic" panose="020B0502020202020204" pitchFamily="34" charset="0"/>
                <a:cs typeface="Times New Roman" panose="02020603050405020304" pitchFamily="18" charset="0"/>
              </a:rPr>
              <a:t>Aimant</a:t>
            </a:r>
            <a:endParaRPr lang="fr-FR" sz="2000" dirty="0">
              <a:latin typeface="Century Gothic" panose="020B0502020202020204" pitchFamily="34" charset="0"/>
              <a:cs typeface="Times New Roman" panose="02020603050405020304" pitchFamily="18" charset="0"/>
            </a:endParaRPr>
          </a:p>
        </p:txBody>
      </p:sp>
      <p:sp>
        <p:nvSpPr>
          <p:cNvPr id="19" name="ZoneTexte 18"/>
          <p:cNvSpPr txBox="1"/>
          <p:nvPr/>
        </p:nvSpPr>
        <p:spPr>
          <a:xfrm>
            <a:off x="4032396" y="4146740"/>
            <a:ext cx="4046216" cy="677108"/>
          </a:xfrm>
          <a:prstGeom prst="rect">
            <a:avLst/>
          </a:prstGeom>
          <a:noFill/>
        </p:spPr>
        <p:txBody>
          <a:bodyPr wrap="square" rtlCol="0">
            <a:spAutoFit/>
          </a:bodyPr>
          <a:lstStyle/>
          <a:p>
            <a:pPr algn="ctr"/>
            <a:r>
              <a:rPr lang="fr-FR" sz="2000" dirty="0" smtClean="0">
                <a:latin typeface="Century Gothic" panose="020B0502020202020204" pitchFamily="34" charset="0"/>
                <a:cs typeface="Times New Roman" panose="02020603050405020304" pitchFamily="18" charset="0"/>
              </a:rPr>
              <a:t>Céramique </a:t>
            </a:r>
            <a:r>
              <a:rPr lang="fr-FR" i="1" dirty="0" smtClean="0">
                <a:latin typeface="Century Gothic" panose="020B0502020202020204" pitchFamily="34" charset="0"/>
                <a:cs typeface="Times New Roman" panose="02020603050405020304" pitchFamily="18" charset="0"/>
              </a:rPr>
              <a:t>(</a:t>
            </a:r>
            <a:r>
              <a:rPr lang="fr-FR" i="1" dirty="0" err="1" smtClean="0">
                <a:latin typeface="Century Gothic" panose="020B0502020202020204" pitchFamily="34" charset="0"/>
                <a:cs typeface="Times New Roman" panose="02020603050405020304" pitchFamily="18" charset="0"/>
              </a:rPr>
              <a:t>cuprate</a:t>
            </a:r>
            <a:r>
              <a:rPr lang="fr-FR" i="1" dirty="0" smtClean="0">
                <a:latin typeface="Century Gothic" panose="020B0502020202020204" pitchFamily="34" charset="0"/>
                <a:cs typeface="Times New Roman" panose="02020603050405020304" pitchFamily="18" charset="0"/>
              </a:rPr>
              <a:t>) YBa</a:t>
            </a:r>
            <a:r>
              <a:rPr lang="fr-FR" i="1" baseline="-25000" dirty="0" smtClean="0">
                <a:latin typeface="Century Gothic" panose="020B0502020202020204" pitchFamily="34" charset="0"/>
                <a:cs typeface="Times New Roman" panose="02020603050405020304" pitchFamily="18" charset="0"/>
              </a:rPr>
              <a:t>2</a:t>
            </a:r>
            <a:r>
              <a:rPr lang="fr-FR" i="1" dirty="0" smtClean="0">
                <a:latin typeface="Century Gothic" panose="020B0502020202020204" pitchFamily="34" charset="0"/>
                <a:cs typeface="Times New Roman" panose="02020603050405020304" pitchFamily="18" charset="0"/>
              </a:rPr>
              <a:t>Cu</a:t>
            </a:r>
            <a:r>
              <a:rPr lang="fr-FR" i="1" baseline="-25000" dirty="0" smtClean="0">
                <a:latin typeface="Century Gothic" panose="020B0502020202020204" pitchFamily="34" charset="0"/>
                <a:cs typeface="Times New Roman" panose="02020603050405020304" pitchFamily="18" charset="0"/>
              </a:rPr>
              <a:t>3</a:t>
            </a:r>
            <a:r>
              <a:rPr lang="fr-FR" i="1" dirty="0" smtClean="0">
                <a:latin typeface="Century Gothic" panose="020B0502020202020204" pitchFamily="34" charset="0"/>
                <a:cs typeface="Times New Roman" panose="02020603050405020304" pitchFamily="18" charset="0"/>
              </a:rPr>
              <a:t>O</a:t>
            </a:r>
            <a:r>
              <a:rPr lang="fr-FR" i="1" baseline="-25000" dirty="0" smtClean="0">
                <a:latin typeface="Century Gothic" panose="020B0502020202020204" pitchFamily="34" charset="0"/>
                <a:cs typeface="Times New Roman" panose="02020603050405020304" pitchFamily="18" charset="0"/>
              </a:rPr>
              <a:t>7+</a:t>
            </a:r>
            <a:r>
              <a:rPr lang="el-GR" i="1" baseline="-25000" dirty="0" smtClean="0">
                <a:latin typeface="Century Gothic" panose="020B0502020202020204" pitchFamily="34" charset="0"/>
                <a:cs typeface="Times New Roman" panose="02020603050405020304" pitchFamily="18" charset="0"/>
              </a:rPr>
              <a:t>δ</a:t>
            </a:r>
            <a:endParaRPr lang="fr-FR" sz="2000" i="1" baseline="-25000" dirty="0">
              <a:latin typeface="Century Gothic" panose="020B0502020202020204" pitchFamily="34" charset="0"/>
              <a:cs typeface="Times New Roman" panose="02020603050405020304" pitchFamily="18" charset="0"/>
            </a:endParaRPr>
          </a:p>
        </p:txBody>
      </p:sp>
      <p:sp>
        <p:nvSpPr>
          <p:cNvPr id="20" name="ZoneTexte 19"/>
          <p:cNvSpPr txBox="1"/>
          <p:nvPr/>
        </p:nvSpPr>
        <p:spPr>
          <a:xfrm>
            <a:off x="2828876" y="3166045"/>
            <a:ext cx="2407039" cy="677108"/>
          </a:xfrm>
          <a:prstGeom prst="rect">
            <a:avLst/>
          </a:prstGeom>
          <a:noFill/>
        </p:spPr>
        <p:txBody>
          <a:bodyPr wrap="square" rtlCol="0">
            <a:spAutoFit/>
          </a:bodyPr>
          <a:lstStyle>
            <a:defPPr>
              <a:defRPr lang="fr-FR"/>
            </a:defPPr>
            <a:lvl1pPr algn="ctr">
              <a:defRPr sz="2000">
                <a:latin typeface="Century Gothic" panose="020B0502020202020204" pitchFamily="34" charset="0"/>
                <a:cs typeface="Times New Roman" panose="02020603050405020304" pitchFamily="18" charset="0"/>
              </a:defRPr>
            </a:lvl1pPr>
          </a:lstStyle>
          <a:p>
            <a:r>
              <a:rPr lang="fr-FR" dirty="0"/>
              <a:t>Azote liquide </a:t>
            </a:r>
            <a:r>
              <a:rPr lang="fr-FR" sz="1800" i="1" dirty="0" smtClean="0"/>
              <a:t>T=77K</a:t>
            </a:r>
            <a:endParaRPr lang="fr-FR" sz="1800" i="1" dirty="0"/>
          </a:p>
        </p:txBody>
      </p:sp>
      <p:sp>
        <p:nvSpPr>
          <p:cNvPr id="2" name="Ellipse 1"/>
          <p:cNvSpPr/>
          <p:nvPr/>
        </p:nvSpPr>
        <p:spPr>
          <a:xfrm>
            <a:off x="6236897" y="4470164"/>
            <a:ext cx="595223" cy="3795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5831222" y="4849726"/>
            <a:ext cx="1492604" cy="369332"/>
          </a:xfrm>
          <a:prstGeom prst="rect">
            <a:avLst/>
          </a:prstGeom>
          <a:noFill/>
          <a:ln w="25400">
            <a:solidFill>
              <a:srgbClr val="FF0000"/>
            </a:solidFill>
          </a:ln>
        </p:spPr>
        <p:txBody>
          <a:bodyPr wrap="square" rtlCol="0">
            <a:spAutoFit/>
          </a:bodyPr>
          <a:lstStyle/>
          <a:p>
            <a:r>
              <a:rPr lang="fr-FR" dirty="0" err="1" smtClean="0"/>
              <a:t>Cuprate</a:t>
            </a:r>
            <a:r>
              <a:rPr lang="fr-FR" dirty="0" smtClean="0"/>
              <a:t> dopé </a:t>
            </a:r>
            <a:endParaRPr lang="fr-FR" dirty="0"/>
          </a:p>
        </p:txBody>
      </p:sp>
    </p:spTree>
    <p:extLst>
      <p:ext uri="{BB962C8B-B14F-4D97-AF65-F5344CB8AC3E}">
        <p14:creationId xmlns:p14="http://schemas.microsoft.com/office/powerpoint/2010/main" val="2447824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148E69C-CBB6-4998-AE09-2638C8177577}"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12</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Introduction au magnétisme quantique</a:t>
            </a:r>
            <a:endParaRPr lang="fr-FR" sz="2400" b="1" dirty="0">
              <a:solidFill>
                <a:schemeClr val="bg1"/>
              </a:solidFill>
              <a:latin typeface="Century Gothic" panose="020B0502020202020204" pitchFamily="34" charset="0"/>
              <a:cs typeface="Times New Roman" panose="02020603050405020304" pitchFamily="18"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481" y="1021320"/>
            <a:ext cx="7027935" cy="5185344"/>
          </a:xfrm>
          <a:prstGeom prst="ellipse">
            <a:avLst/>
          </a:prstGeom>
          <a:ln>
            <a:noFill/>
          </a:ln>
          <a:effectLst>
            <a:softEdge rad="112500"/>
          </a:effectLst>
        </p:spPr>
      </p:pic>
      <p:sp>
        <p:nvSpPr>
          <p:cNvPr id="18" name="ZoneTexte 17"/>
          <p:cNvSpPr txBox="1"/>
          <p:nvPr/>
        </p:nvSpPr>
        <p:spPr>
          <a:xfrm>
            <a:off x="6021212" y="3335692"/>
            <a:ext cx="1743921" cy="400110"/>
          </a:xfrm>
          <a:prstGeom prst="rect">
            <a:avLst/>
          </a:prstGeom>
          <a:noFill/>
        </p:spPr>
        <p:txBody>
          <a:bodyPr wrap="square" rtlCol="0">
            <a:spAutoFit/>
          </a:bodyPr>
          <a:lstStyle/>
          <a:p>
            <a:pPr algn="ctr"/>
            <a:r>
              <a:rPr lang="fr-FR" sz="2000" dirty="0" smtClean="0">
                <a:latin typeface="Century Gothic" panose="020B0502020202020204" pitchFamily="34" charset="0"/>
                <a:cs typeface="Times New Roman" panose="02020603050405020304" pitchFamily="18" charset="0"/>
              </a:rPr>
              <a:t>Aimant</a:t>
            </a:r>
            <a:endParaRPr lang="fr-FR" sz="2000" dirty="0">
              <a:latin typeface="Century Gothic" panose="020B0502020202020204" pitchFamily="34" charset="0"/>
              <a:cs typeface="Times New Roman" panose="02020603050405020304" pitchFamily="18" charset="0"/>
            </a:endParaRPr>
          </a:p>
        </p:txBody>
      </p:sp>
      <p:sp>
        <p:nvSpPr>
          <p:cNvPr id="19" name="ZoneTexte 18"/>
          <p:cNvSpPr txBox="1"/>
          <p:nvPr/>
        </p:nvSpPr>
        <p:spPr>
          <a:xfrm>
            <a:off x="4032396" y="4146740"/>
            <a:ext cx="4046216" cy="677108"/>
          </a:xfrm>
          <a:prstGeom prst="rect">
            <a:avLst/>
          </a:prstGeom>
          <a:noFill/>
        </p:spPr>
        <p:txBody>
          <a:bodyPr wrap="square" rtlCol="0">
            <a:spAutoFit/>
          </a:bodyPr>
          <a:lstStyle/>
          <a:p>
            <a:pPr algn="ctr"/>
            <a:r>
              <a:rPr lang="fr-FR" sz="2000" dirty="0" smtClean="0">
                <a:latin typeface="Century Gothic" panose="020B0502020202020204" pitchFamily="34" charset="0"/>
                <a:cs typeface="Times New Roman" panose="02020603050405020304" pitchFamily="18" charset="0"/>
              </a:rPr>
              <a:t>Céramique </a:t>
            </a:r>
            <a:r>
              <a:rPr lang="fr-FR" i="1" dirty="0" smtClean="0">
                <a:latin typeface="Century Gothic" panose="020B0502020202020204" pitchFamily="34" charset="0"/>
                <a:cs typeface="Times New Roman" panose="02020603050405020304" pitchFamily="18" charset="0"/>
              </a:rPr>
              <a:t>(</a:t>
            </a:r>
            <a:r>
              <a:rPr lang="fr-FR" i="1" dirty="0" err="1" smtClean="0">
                <a:latin typeface="Century Gothic" panose="020B0502020202020204" pitchFamily="34" charset="0"/>
                <a:cs typeface="Times New Roman" panose="02020603050405020304" pitchFamily="18" charset="0"/>
              </a:rPr>
              <a:t>cuprate</a:t>
            </a:r>
            <a:r>
              <a:rPr lang="fr-FR" i="1" dirty="0" smtClean="0">
                <a:latin typeface="Century Gothic" panose="020B0502020202020204" pitchFamily="34" charset="0"/>
                <a:cs typeface="Times New Roman" panose="02020603050405020304" pitchFamily="18" charset="0"/>
              </a:rPr>
              <a:t>) YBa</a:t>
            </a:r>
            <a:r>
              <a:rPr lang="fr-FR" i="1" baseline="-25000" dirty="0" smtClean="0">
                <a:latin typeface="Century Gothic" panose="020B0502020202020204" pitchFamily="34" charset="0"/>
                <a:cs typeface="Times New Roman" panose="02020603050405020304" pitchFamily="18" charset="0"/>
              </a:rPr>
              <a:t>2</a:t>
            </a:r>
            <a:r>
              <a:rPr lang="fr-FR" i="1" dirty="0" smtClean="0">
                <a:latin typeface="Century Gothic" panose="020B0502020202020204" pitchFamily="34" charset="0"/>
                <a:cs typeface="Times New Roman" panose="02020603050405020304" pitchFamily="18" charset="0"/>
              </a:rPr>
              <a:t>Cu</a:t>
            </a:r>
            <a:r>
              <a:rPr lang="fr-FR" i="1" baseline="-25000" dirty="0" smtClean="0">
                <a:latin typeface="Century Gothic" panose="020B0502020202020204" pitchFamily="34" charset="0"/>
                <a:cs typeface="Times New Roman" panose="02020603050405020304" pitchFamily="18" charset="0"/>
              </a:rPr>
              <a:t>3</a:t>
            </a:r>
            <a:r>
              <a:rPr lang="fr-FR" i="1" dirty="0" smtClean="0">
                <a:latin typeface="Century Gothic" panose="020B0502020202020204" pitchFamily="34" charset="0"/>
                <a:cs typeface="Times New Roman" panose="02020603050405020304" pitchFamily="18" charset="0"/>
              </a:rPr>
              <a:t>O</a:t>
            </a:r>
            <a:r>
              <a:rPr lang="fr-FR" i="1" baseline="-25000" dirty="0" smtClean="0">
                <a:latin typeface="Century Gothic" panose="020B0502020202020204" pitchFamily="34" charset="0"/>
                <a:cs typeface="Times New Roman" panose="02020603050405020304" pitchFamily="18" charset="0"/>
              </a:rPr>
              <a:t>7+</a:t>
            </a:r>
            <a:r>
              <a:rPr lang="el-GR" i="1" baseline="-25000" dirty="0" smtClean="0">
                <a:latin typeface="Century Gothic" panose="020B0502020202020204" pitchFamily="34" charset="0"/>
                <a:cs typeface="Times New Roman" panose="02020603050405020304" pitchFamily="18" charset="0"/>
              </a:rPr>
              <a:t>δ</a:t>
            </a:r>
            <a:endParaRPr lang="fr-FR" sz="2000" i="1" baseline="-25000" dirty="0">
              <a:latin typeface="Century Gothic" panose="020B0502020202020204" pitchFamily="34" charset="0"/>
              <a:cs typeface="Times New Roman" panose="02020603050405020304" pitchFamily="18" charset="0"/>
            </a:endParaRPr>
          </a:p>
        </p:txBody>
      </p:sp>
      <p:sp>
        <p:nvSpPr>
          <p:cNvPr id="20" name="ZoneTexte 19"/>
          <p:cNvSpPr txBox="1"/>
          <p:nvPr/>
        </p:nvSpPr>
        <p:spPr>
          <a:xfrm>
            <a:off x="2828876" y="3166045"/>
            <a:ext cx="2407039" cy="677108"/>
          </a:xfrm>
          <a:prstGeom prst="rect">
            <a:avLst/>
          </a:prstGeom>
          <a:noFill/>
        </p:spPr>
        <p:txBody>
          <a:bodyPr wrap="square" rtlCol="0">
            <a:spAutoFit/>
          </a:bodyPr>
          <a:lstStyle>
            <a:defPPr>
              <a:defRPr lang="fr-FR"/>
            </a:defPPr>
            <a:lvl1pPr algn="ctr">
              <a:defRPr sz="2000">
                <a:latin typeface="Century Gothic" panose="020B0502020202020204" pitchFamily="34" charset="0"/>
                <a:cs typeface="Times New Roman" panose="02020603050405020304" pitchFamily="18" charset="0"/>
              </a:defRPr>
            </a:lvl1pPr>
          </a:lstStyle>
          <a:p>
            <a:r>
              <a:rPr lang="fr-FR" dirty="0"/>
              <a:t>Azote liquide </a:t>
            </a:r>
            <a:r>
              <a:rPr lang="fr-FR" sz="1800" i="1" dirty="0" smtClean="0"/>
              <a:t>T=77K</a:t>
            </a:r>
            <a:endParaRPr lang="fr-FR" sz="1800" i="1" dirty="0"/>
          </a:p>
        </p:txBody>
      </p:sp>
      <p:sp>
        <p:nvSpPr>
          <p:cNvPr id="24" name="ZoneTexte 23"/>
          <p:cNvSpPr txBox="1"/>
          <p:nvPr/>
        </p:nvSpPr>
        <p:spPr>
          <a:xfrm>
            <a:off x="8610601" y="1252262"/>
            <a:ext cx="3431874" cy="830997"/>
          </a:xfrm>
          <a:prstGeom prst="rect">
            <a:avLst/>
          </a:prstGeom>
          <a:noFill/>
        </p:spPr>
        <p:txBody>
          <a:bodyPr wrap="square" rtlCol="0">
            <a:spAutoFit/>
          </a:bodyPr>
          <a:lstStyle/>
          <a:p>
            <a:pPr algn="ctr"/>
            <a:r>
              <a:rPr lang="fr-FR" sz="2400" dirty="0" smtClean="0">
                <a:latin typeface="Century Gothic" panose="020B0502020202020204" pitchFamily="34" charset="0"/>
                <a:cs typeface="Times New Roman" panose="02020603050405020304" pitchFamily="18" charset="0"/>
              </a:rPr>
              <a:t>Pourquoi est-ce supraconducteur ?</a:t>
            </a:r>
            <a:endParaRPr lang="fr-FR" sz="2400" dirty="0">
              <a:latin typeface="Century Gothic" panose="020B0502020202020204" pitchFamily="34" charset="0"/>
              <a:cs typeface="Times New Roman" panose="02020603050405020304" pitchFamily="18" charset="0"/>
            </a:endParaRPr>
          </a:p>
        </p:txBody>
      </p:sp>
      <p:sp>
        <p:nvSpPr>
          <p:cNvPr id="2" name="Ellipse 1"/>
          <p:cNvSpPr/>
          <p:nvPr/>
        </p:nvSpPr>
        <p:spPr>
          <a:xfrm>
            <a:off x="6236897" y="4470164"/>
            <a:ext cx="595223" cy="3795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5831222" y="4849726"/>
            <a:ext cx="1492604" cy="369332"/>
          </a:xfrm>
          <a:prstGeom prst="rect">
            <a:avLst/>
          </a:prstGeom>
          <a:noFill/>
          <a:ln w="25400">
            <a:solidFill>
              <a:srgbClr val="FF0000"/>
            </a:solidFill>
          </a:ln>
        </p:spPr>
        <p:txBody>
          <a:bodyPr wrap="square" rtlCol="0">
            <a:spAutoFit/>
          </a:bodyPr>
          <a:lstStyle/>
          <a:p>
            <a:r>
              <a:rPr lang="fr-FR" dirty="0" err="1" smtClean="0"/>
              <a:t>Cuprate</a:t>
            </a:r>
            <a:r>
              <a:rPr lang="fr-FR" dirty="0" smtClean="0"/>
              <a:t> dopé </a:t>
            </a:r>
            <a:endParaRPr lang="fr-FR" dirty="0"/>
          </a:p>
        </p:txBody>
      </p:sp>
    </p:spTree>
    <p:extLst>
      <p:ext uri="{BB962C8B-B14F-4D97-AF65-F5344CB8AC3E}">
        <p14:creationId xmlns:p14="http://schemas.microsoft.com/office/powerpoint/2010/main" val="3096811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148E69C-CBB6-4998-AE09-2638C8177577}"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13</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Introduction au magnétisme quantique</a:t>
            </a:r>
            <a:endParaRPr lang="fr-FR" sz="2400" b="1" dirty="0">
              <a:solidFill>
                <a:schemeClr val="bg1"/>
              </a:solidFill>
              <a:latin typeface="Century Gothic" panose="020B0502020202020204" pitchFamily="34" charset="0"/>
              <a:cs typeface="Times New Roman" panose="02020603050405020304" pitchFamily="18"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481" y="1021320"/>
            <a:ext cx="7027935" cy="5185344"/>
          </a:xfrm>
          <a:prstGeom prst="ellipse">
            <a:avLst/>
          </a:prstGeom>
          <a:ln>
            <a:noFill/>
          </a:ln>
          <a:effectLst>
            <a:softEdge rad="112500"/>
          </a:effectLst>
        </p:spPr>
      </p:pic>
      <p:sp>
        <p:nvSpPr>
          <p:cNvPr id="18" name="ZoneTexte 17"/>
          <p:cNvSpPr txBox="1"/>
          <p:nvPr/>
        </p:nvSpPr>
        <p:spPr>
          <a:xfrm>
            <a:off x="6021212" y="3335692"/>
            <a:ext cx="1743921" cy="400110"/>
          </a:xfrm>
          <a:prstGeom prst="rect">
            <a:avLst/>
          </a:prstGeom>
          <a:noFill/>
        </p:spPr>
        <p:txBody>
          <a:bodyPr wrap="square" rtlCol="0">
            <a:spAutoFit/>
          </a:bodyPr>
          <a:lstStyle/>
          <a:p>
            <a:pPr algn="ctr"/>
            <a:r>
              <a:rPr lang="fr-FR" sz="2000" dirty="0" smtClean="0">
                <a:latin typeface="Century Gothic" panose="020B0502020202020204" pitchFamily="34" charset="0"/>
                <a:cs typeface="Times New Roman" panose="02020603050405020304" pitchFamily="18" charset="0"/>
              </a:rPr>
              <a:t>Aimant</a:t>
            </a:r>
            <a:endParaRPr lang="fr-FR" sz="2000" dirty="0">
              <a:latin typeface="Century Gothic" panose="020B0502020202020204" pitchFamily="34" charset="0"/>
              <a:cs typeface="Times New Roman" panose="02020603050405020304" pitchFamily="18" charset="0"/>
            </a:endParaRPr>
          </a:p>
        </p:txBody>
      </p:sp>
      <p:sp>
        <p:nvSpPr>
          <p:cNvPr id="19" name="ZoneTexte 18"/>
          <p:cNvSpPr txBox="1"/>
          <p:nvPr/>
        </p:nvSpPr>
        <p:spPr>
          <a:xfrm>
            <a:off x="4032396" y="4146740"/>
            <a:ext cx="4046216" cy="677108"/>
          </a:xfrm>
          <a:prstGeom prst="rect">
            <a:avLst/>
          </a:prstGeom>
          <a:noFill/>
        </p:spPr>
        <p:txBody>
          <a:bodyPr wrap="square" rtlCol="0">
            <a:spAutoFit/>
          </a:bodyPr>
          <a:lstStyle/>
          <a:p>
            <a:pPr algn="ctr"/>
            <a:r>
              <a:rPr lang="fr-FR" sz="2000" dirty="0" smtClean="0">
                <a:latin typeface="Century Gothic" panose="020B0502020202020204" pitchFamily="34" charset="0"/>
                <a:cs typeface="Times New Roman" panose="02020603050405020304" pitchFamily="18" charset="0"/>
              </a:rPr>
              <a:t>Céramique </a:t>
            </a:r>
            <a:r>
              <a:rPr lang="fr-FR" i="1" dirty="0" smtClean="0">
                <a:latin typeface="Century Gothic" panose="020B0502020202020204" pitchFamily="34" charset="0"/>
                <a:cs typeface="Times New Roman" panose="02020603050405020304" pitchFamily="18" charset="0"/>
              </a:rPr>
              <a:t>(</a:t>
            </a:r>
            <a:r>
              <a:rPr lang="fr-FR" i="1" dirty="0" err="1" smtClean="0">
                <a:latin typeface="Century Gothic" panose="020B0502020202020204" pitchFamily="34" charset="0"/>
                <a:cs typeface="Times New Roman" panose="02020603050405020304" pitchFamily="18" charset="0"/>
              </a:rPr>
              <a:t>cuprate</a:t>
            </a:r>
            <a:r>
              <a:rPr lang="fr-FR" i="1" dirty="0" smtClean="0">
                <a:latin typeface="Century Gothic" panose="020B0502020202020204" pitchFamily="34" charset="0"/>
                <a:cs typeface="Times New Roman" panose="02020603050405020304" pitchFamily="18" charset="0"/>
              </a:rPr>
              <a:t>) YBa</a:t>
            </a:r>
            <a:r>
              <a:rPr lang="fr-FR" i="1" baseline="-25000" dirty="0" smtClean="0">
                <a:latin typeface="Century Gothic" panose="020B0502020202020204" pitchFamily="34" charset="0"/>
                <a:cs typeface="Times New Roman" panose="02020603050405020304" pitchFamily="18" charset="0"/>
              </a:rPr>
              <a:t>2</a:t>
            </a:r>
            <a:r>
              <a:rPr lang="fr-FR" i="1" dirty="0" smtClean="0">
                <a:latin typeface="Century Gothic" panose="020B0502020202020204" pitchFamily="34" charset="0"/>
                <a:cs typeface="Times New Roman" panose="02020603050405020304" pitchFamily="18" charset="0"/>
              </a:rPr>
              <a:t>Cu</a:t>
            </a:r>
            <a:r>
              <a:rPr lang="fr-FR" i="1" baseline="-25000" dirty="0" smtClean="0">
                <a:latin typeface="Century Gothic" panose="020B0502020202020204" pitchFamily="34" charset="0"/>
                <a:cs typeface="Times New Roman" panose="02020603050405020304" pitchFamily="18" charset="0"/>
              </a:rPr>
              <a:t>3</a:t>
            </a:r>
            <a:r>
              <a:rPr lang="fr-FR" i="1" dirty="0" smtClean="0">
                <a:latin typeface="Century Gothic" panose="020B0502020202020204" pitchFamily="34" charset="0"/>
                <a:cs typeface="Times New Roman" panose="02020603050405020304" pitchFamily="18" charset="0"/>
              </a:rPr>
              <a:t>O</a:t>
            </a:r>
            <a:r>
              <a:rPr lang="fr-FR" i="1" baseline="-25000" dirty="0" smtClean="0">
                <a:latin typeface="Century Gothic" panose="020B0502020202020204" pitchFamily="34" charset="0"/>
                <a:cs typeface="Times New Roman" panose="02020603050405020304" pitchFamily="18" charset="0"/>
              </a:rPr>
              <a:t>7+</a:t>
            </a:r>
            <a:r>
              <a:rPr lang="el-GR" i="1" baseline="-25000" dirty="0" smtClean="0">
                <a:latin typeface="Century Gothic" panose="020B0502020202020204" pitchFamily="34" charset="0"/>
                <a:cs typeface="Times New Roman" panose="02020603050405020304" pitchFamily="18" charset="0"/>
              </a:rPr>
              <a:t>δ</a:t>
            </a:r>
            <a:endParaRPr lang="fr-FR" sz="2000" i="1" baseline="-25000" dirty="0">
              <a:latin typeface="Century Gothic" panose="020B0502020202020204" pitchFamily="34" charset="0"/>
              <a:cs typeface="Times New Roman" panose="02020603050405020304" pitchFamily="18" charset="0"/>
            </a:endParaRPr>
          </a:p>
        </p:txBody>
      </p:sp>
      <p:sp>
        <p:nvSpPr>
          <p:cNvPr id="20" name="ZoneTexte 19"/>
          <p:cNvSpPr txBox="1"/>
          <p:nvPr/>
        </p:nvSpPr>
        <p:spPr>
          <a:xfrm>
            <a:off x="2828876" y="3166045"/>
            <a:ext cx="2407039" cy="677108"/>
          </a:xfrm>
          <a:prstGeom prst="rect">
            <a:avLst/>
          </a:prstGeom>
          <a:noFill/>
        </p:spPr>
        <p:txBody>
          <a:bodyPr wrap="square" rtlCol="0">
            <a:spAutoFit/>
          </a:bodyPr>
          <a:lstStyle>
            <a:defPPr>
              <a:defRPr lang="fr-FR"/>
            </a:defPPr>
            <a:lvl1pPr algn="ctr">
              <a:defRPr sz="2000">
                <a:latin typeface="Century Gothic" panose="020B0502020202020204" pitchFamily="34" charset="0"/>
                <a:cs typeface="Times New Roman" panose="02020603050405020304" pitchFamily="18" charset="0"/>
              </a:defRPr>
            </a:lvl1pPr>
          </a:lstStyle>
          <a:p>
            <a:r>
              <a:rPr lang="fr-FR" dirty="0"/>
              <a:t>Azote liquide </a:t>
            </a:r>
            <a:r>
              <a:rPr lang="fr-FR" sz="1800" i="1" dirty="0" smtClean="0"/>
              <a:t>T=77K</a:t>
            </a:r>
            <a:endParaRPr lang="fr-FR" sz="1800" i="1" dirty="0"/>
          </a:p>
        </p:txBody>
      </p:sp>
      <p:sp>
        <p:nvSpPr>
          <p:cNvPr id="24" name="ZoneTexte 23"/>
          <p:cNvSpPr txBox="1"/>
          <p:nvPr/>
        </p:nvSpPr>
        <p:spPr>
          <a:xfrm>
            <a:off x="8610601" y="1252262"/>
            <a:ext cx="3431874" cy="830997"/>
          </a:xfrm>
          <a:prstGeom prst="rect">
            <a:avLst/>
          </a:prstGeom>
          <a:noFill/>
        </p:spPr>
        <p:txBody>
          <a:bodyPr wrap="square" rtlCol="0">
            <a:spAutoFit/>
          </a:bodyPr>
          <a:lstStyle/>
          <a:p>
            <a:pPr algn="ctr"/>
            <a:r>
              <a:rPr lang="fr-FR" sz="2400" dirty="0" smtClean="0">
                <a:latin typeface="Century Gothic" panose="020B0502020202020204" pitchFamily="34" charset="0"/>
                <a:cs typeface="Times New Roman" panose="02020603050405020304" pitchFamily="18" charset="0"/>
              </a:rPr>
              <a:t>Pourquoi est-ce supraconducteur ?</a:t>
            </a:r>
            <a:endParaRPr lang="fr-FR" sz="2400" dirty="0">
              <a:latin typeface="Century Gothic" panose="020B0502020202020204" pitchFamily="34" charset="0"/>
              <a:cs typeface="Times New Roman" panose="02020603050405020304" pitchFamily="18" charset="0"/>
            </a:endParaRPr>
          </a:p>
        </p:txBody>
      </p:sp>
      <p:sp>
        <p:nvSpPr>
          <p:cNvPr id="25" name="ZoneTexte 24"/>
          <p:cNvSpPr txBox="1"/>
          <p:nvPr/>
        </p:nvSpPr>
        <p:spPr>
          <a:xfrm>
            <a:off x="8864720" y="5081178"/>
            <a:ext cx="2923635" cy="1200329"/>
          </a:xfrm>
          <a:prstGeom prst="rect">
            <a:avLst/>
          </a:prstGeom>
          <a:noFill/>
        </p:spPr>
        <p:txBody>
          <a:bodyPr wrap="square" rtlCol="0">
            <a:spAutoFit/>
          </a:bodyPr>
          <a:lstStyle>
            <a:defPPr>
              <a:defRPr lang="fr-FR"/>
            </a:defPPr>
            <a:lvl1pPr marL="457200" indent="-457200">
              <a:buFont typeface="Wingdings" panose="05000000000000000000" pitchFamily="2" charset="2"/>
              <a:buChar char="Ø"/>
              <a:defRPr sz="2400">
                <a:latin typeface="Century Gothic" panose="020B0502020202020204" pitchFamily="34" charset="0"/>
                <a:cs typeface="Times New Roman" panose="02020603050405020304" pitchFamily="18" charset="0"/>
              </a:defRPr>
            </a:lvl1pPr>
          </a:lstStyle>
          <a:p>
            <a:pPr marL="0" indent="0" algn="ctr">
              <a:buNone/>
            </a:pPr>
            <a:r>
              <a:rPr lang="fr-FR" dirty="0"/>
              <a:t>Supraconductivité à température ambiante ?</a:t>
            </a:r>
          </a:p>
        </p:txBody>
      </p:sp>
      <p:sp>
        <p:nvSpPr>
          <p:cNvPr id="2" name="Ellipse 1"/>
          <p:cNvSpPr/>
          <p:nvPr/>
        </p:nvSpPr>
        <p:spPr>
          <a:xfrm>
            <a:off x="6236897" y="4470164"/>
            <a:ext cx="595223" cy="3795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5831222" y="4849726"/>
            <a:ext cx="1492604" cy="369332"/>
          </a:xfrm>
          <a:prstGeom prst="rect">
            <a:avLst/>
          </a:prstGeom>
          <a:noFill/>
          <a:ln w="25400">
            <a:solidFill>
              <a:srgbClr val="FF0000"/>
            </a:solidFill>
          </a:ln>
        </p:spPr>
        <p:txBody>
          <a:bodyPr wrap="square" rtlCol="0">
            <a:spAutoFit/>
          </a:bodyPr>
          <a:lstStyle/>
          <a:p>
            <a:r>
              <a:rPr lang="fr-FR" dirty="0" err="1" smtClean="0"/>
              <a:t>Cuprate</a:t>
            </a:r>
            <a:r>
              <a:rPr lang="fr-FR" dirty="0" smtClean="0"/>
              <a:t> dopé </a:t>
            </a:r>
            <a:endParaRPr lang="fr-FR" dirty="0"/>
          </a:p>
        </p:txBody>
      </p:sp>
    </p:spTree>
    <p:extLst>
      <p:ext uri="{BB962C8B-B14F-4D97-AF65-F5344CB8AC3E}">
        <p14:creationId xmlns:p14="http://schemas.microsoft.com/office/powerpoint/2010/main" val="1379251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25418CB-E83B-44A1-A1BE-4DC473770AA0}"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14</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chemeClr val="bg1"/>
                </a:solidFill>
                <a:latin typeface="Century Gothic" panose="020B0502020202020204" pitchFamily="34" charset="0"/>
                <a:cs typeface="Times New Roman" panose="02020603050405020304" pitchFamily="18" charset="0"/>
              </a:rPr>
              <a:t>Introduction au magnétisme quantique</a:t>
            </a:r>
          </a:p>
        </p:txBody>
      </p:sp>
      <p:grpSp>
        <p:nvGrpSpPr>
          <p:cNvPr id="2" name="Groupe 1"/>
          <p:cNvGrpSpPr/>
          <p:nvPr/>
        </p:nvGrpSpPr>
        <p:grpSpPr>
          <a:xfrm>
            <a:off x="3108339" y="1051818"/>
            <a:ext cx="5975321" cy="5203639"/>
            <a:chOff x="2099785" y="1138082"/>
            <a:chExt cx="5975321" cy="5203639"/>
          </a:xfrm>
        </p:grpSpPr>
        <p:pic>
          <p:nvPicPr>
            <p:cNvPr id="21" name="Imag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785" y="1138082"/>
              <a:ext cx="5975321" cy="5203639"/>
            </a:xfrm>
            <a:prstGeom prst="rect">
              <a:avLst/>
            </a:prstGeom>
          </p:spPr>
        </p:pic>
        <p:sp>
          <p:nvSpPr>
            <p:cNvPr id="26" name="Rectangle à coins arrondis 25"/>
            <p:cNvSpPr/>
            <p:nvPr/>
          </p:nvSpPr>
          <p:spPr>
            <a:xfrm>
              <a:off x="7349704" y="5719313"/>
              <a:ext cx="725402" cy="2391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7643001" y="5602344"/>
              <a:ext cx="362309" cy="461665"/>
            </a:xfrm>
            <a:prstGeom prst="rect">
              <a:avLst/>
            </a:prstGeom>
            <a:noFill/>
          </p:spPr>
          <p:txBody>
            <a:bodyPr wrap="square" rtlCol="0">
              <a:spAutoFit/>
            </a:bodyPr>
            <a:lstStyle/>
            <a:p>
              <a:r>
                <a:rPr lang="el-GR" sz="2400" dirty="0" smtClean="0">
                  <a:latin typeface="Century Gothic" panose="020B0502020202020204" pitchFamily="34" charset="0"/>
                </a:rPr>
                <a:t>δ</a:t>
              </a:r>
              <a:endParaRPr lang="fr-FR" sz="2400" dirty="0">
                <a:latin typeface="Century Gothic" panose="020B0502020202020204" pitchFamily="34" charset="0"/>
              </a:endParaRPr>
            </a:p>
          </p:txBody>
        </p:sp>
        <p:sp>
          <p:nvSpPr>
            <p:cNvPr id="15" name="Rectangle 14"/>
            <p:cNvSpPr/>
            <p:nvPr/>
          </p:nvSpPr>
          <p:spPr>
            <a:xfrm rot="19764675">
              <a:off x="4355015" y="1367422"/>
              <a:ext cx="358788" cy="313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rot="19764675">
              <a:off x="5174461" y="3845025"/>
              <a:ext cx="416838" cy="45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rot="19764675">
              <a:off x="3560936" y="3364809"/>
              <a:ext cx="1313800" cy="1025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3117" y="3199167"/>
            <a:ext cx="2247144" cy="1657986"/>
          </a:xfrm>
          <a:prstGeom prst="ellipse">
            <a:avLst/>
          </a:prstGeom>
          <a:ln>
            <a:noFill/>
          </a:ln>
          <a:effectLst>
            <a:softEdge rad="112500"/>
          </a:effectLst>
        </p:spPr>
      </p:pic>
      <p:sp>
        <p:nvSpPr>
          <p:cNvPr id="18" name="ZoneTexte 17"/>
          <p:cNvSpPr txBox="1"/>
          <p:nvPr/>
        </p:nvSpPr>
        <p:spPr>
          <a:xfrm>
            <a:off x="7297947" y="6225545"/>
            <a:ext cx="2114909" cy="261610"/>
          </a:xfrm>
          <a:prstGeom prst="rect">
            <a:avLst/>
          </a:prstGeom>
          <a:noFill/>
        </p:spPr>
        <p:txBody>
          <a:bodyPr wrap="square" rtlCol="0">
            <a:spAutoFit/>
          </a:bodyPr>
          <a:lstStyle/>
          <a:p>
            <a:r>
              <a:rPr lang="fr-FR" sz="1100" dirty="0" err="1" smtClean="0"/>
              <a:t>Credits</a:t>
            </a:r>
            <a:r>
              <a:rPr lang="fr-FR" sz="1100" dirty="0" smtClean="0"/>
              <a:t> : HDR Julien </a:t>
            </a:r>
            <a:r>
              <a:rPr lang="fr-FR" sz="1100" dirty="0" err="1" smtClean="0"/>
              <a:t>Bobroff</a:t>
            </a:r>
            <a:endParaRPr lang="fr-FR" sz="1100" dirty="0"/>
          </a:p>
        </p:txBody>
      </p:sp>
      <p:cxnSp>
        <p:nvCxnSpPr>
          <p:cNvPr id="9" name="Connecteur droit avec flèche 8"/>
          <p:cNvCxnSpPr/>
          <p:nvPr/>
        </p:nvCxnSpPr>
        <p:spPr>
          <a:xfrm flipV="1">
            <a:off x="3433313" y="874600"/>
            <a:ext cx="8627" cy="46440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2988810" y="787296"/>
            <a:ext cx="362309" cy="523220"/>
          </a:xfrm>
          <a:prstGeom prst="rect">
            <a:avLst/>
          </a:prstGeom>
          <a:noFill/>
        </p:spPr>
        <p:txBody>
          <a:bodyPr wrap="square" rtlCol="0">
            <a:spAutoFit/>
          </a:bodyPr>
          <a:lstStyle/>
          <a:p>
            <a:r>
              <a:rPr lang="fr-FR" sz="2800" dirty="0" smtClean="0"/>
              <a:t>T</a:t>
            </a:r>
            <a:endParaRPr lang="fr-FR" sz="2800" dirty="0"/>
          </a:p>
        </p:txBody>
      </p:sp>
    </p:spTree>
    <p:extLst>
      <p:ext uri="{BB962C8B-B14F-4D97-AF65-F5344CB8AC3E}">
        <p14:creationId xmlns:p14="http://schemas.microsoft.com/office/powerpoint/2010/main" val="2234256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25418CB-E83B-44A1-A1BE-4DC473770AA0}"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15</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chemeClr val="bg1"/>
                </a:solidFill>
                <a:latin typeface="Century Gothic" panose="020B0502020202020204" pitchFamily="34" charset="0"/>
                <a:cs typeface="Times New Roman" panose="02020603050405020304" pitchFamily="18" charset="0"/>
              </a:rPr>
              <a:t>Introduction au magnétisme quantique</a:t>
            </a:r>
          </a:p>
        </p:txBody>
      </p:sp>
      <p:grpSp>
        <p:nvGrpSpPr>
          <p:cNvPr id="2" name="Groupe 1"/>
          <p:cNvGrpSpPr/>
          <p:nvPr/>
        </p:nvGrpSpPr>
        <p:grpSpPr>
          <a:xfrm>
            <a:off x="3108339" y="1051818"/>
            <a:ext cx="5975321" cy="5203639"/>
            <a:chOff x="2099785" y="1138082"/>
            <a:chExt cx="5975321" cy="5203639"/>
          </a:xfrm>
        </p:grpSpPr>
        <p:pic>
          <p:nvPicPr>
            <p:cNvPr id="21" name="Imag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785" y="1138082"/>
              <a:ext cx="5975321" cy="5203639"/>
            </a:xfrm>
            <a:prstGeom prst="rect">
              <a:avLst/>
            </a:prstGeom>
          </p:spPr>
        </p:pic>
        <p:sp>
          <p:nvSpPr>
            <p:cNvPr id="26" name="Rectangle à coins arrondis 25"/>
            <p:cNvSpPr/>
            <p:nvPr/>
          </p:nvSpPr>
          <p:spPr>
            <a:xfrm>
              <a:off x="7349704" y="5719313"/>
              <a:ext cx="725402" cy="2391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7643001" y="5602344"/>
              <a:ext cx="362309" cy="461665"/>
            </a:xfrm>
            <a:prstGeom prst="rect">
              <a:avLst/>
            </a:prstGeom>
            <a:noFill/>
          </p:spPr>
          <p:txBody>
            <a:bodyPr wrap="square" rtlCol="0">
              <a:spAutoFit/>
            </a:bodyPr>
            <a:lstStyle/>
            <a:p>
              <a:r>
                <a:rPr lang="el-GR" sz="2400" dirty="0" smtClean="0">
                  <a:latin typeface="Century Gothic" panose="020B0502020202020204" pitchFamily="34" charset="0"/>
                </a:rPr>
                <a:t>δ</a:t>
              </a:r>
              <a:endParaRPr lang="fr-FR" sz="2400" dirty="0">
                <a:latin typeface="Century Gothic" panose="020B0502020202020204" pitchFamily="34" charset="0"/>
              </a:endParaRPr>
            </a:p>
          </p:txBody>
        </p:sp>
        <p:sp>
          <p:nvSpPr>
            <p:cNvPr id="15" name="Rectangle 14"/>
            <p:cNvSpPr/>
            <p:nvPr/>
          </p:nvSpPr>
          <p:spPr>
            <a:xfrm rot="19764675">
              <a:off x="4355015" y="1367422"/>
              <a:ext cx="358788" cy="313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rot="19764675">
              <a:off x="5174461" y="3845025"/>
              <a:ext cx="416838" cy="45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rot="19764675">
              <a:off x="3560936" y="3364809"/>
              <a:ext cx="1313800" cy="1025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3117" y="3199167"/>
            <a:ext cx="2247144" cy="1657986"/>
          </a:xfrm>
          <a:prstGeom prst="ellipse">
            <a:avLst/>
          </a:prstGeom>
          <a:ln>
            <a:noFill/>
          </a:ln>
          <a:effectLst>
            <a:softEdge rad="112500"/>
          </a:effectLst>
        </p:spPr>
      </p:pic>
      <p:sp>
        <p:nvSpPr>
          <p:cNvPr id="28" name="ZoneTexte 27"/>
          <p:cNvSpPr txBox="1"/>
          <p:nvPr/>
        </p:nvSpPr>
        <p:spPr>
          <a:xfrm>
            <a:off x="5263442" y="1305191"/>
            <a:ext cx="3375715" cy="1569660"/>
          </a:xfrm>
          <a:prstGeom prst="rect">
            <a:avLst/>
          </a:prstGeom>
          <a:noFill/>
          <a:ln w="25400">
            <a:solidFill>
              <a:srgbClr val="FF0000"/>
            </a:solidFill>
          </a:ln>
        </p:spPr>
        <p:txBody>
          <a:bodyPr wrap="square" rtlCol="0">
            <a:spAutoFit/>
          </a:bodyPr>
          <a:lstStyle/>
          <a:p>
            <a:pPr algn="ctr"/>
            <a:r>
              <a:rPr lang="fr-FR" sz="2400" dirty="0" smtClean="0">
                <a:latin typeface="Century Gothic" panose="020B0502020202020204" pitchFamily="34" charset="0"/>
              </a:rPr>
              <a:t>Magnétisme </a:t>
            </a:r>
          </a:p>
          <a:p>
            <a:pPr algn="ctr"/>
            <a:r>
              <a:rPr lang="fr-FR" sz="2400" dirty="0" smtClean="0">
                <a:latin typeface="Century Gothic" panose="020B0502020202020204" pitchFamily="34" charset="0"/>
              </a:rPr>
              <a:t>&amp;</a:t>
            </a:r>
          </a:p>
          <a:p>
            <a:pPr algn="ctr"/>
            <a:r>
              <a:rPr lang="fr-FR" sz="2400" dirty="0" smtClean="0">
                <a:latin typeface="Century Gothic" panose="020B0502020202020204" pitchFamily="34" charset="0"/>
              </a:rPr>
              <a:t>supraconductivité </a:t>
            </a:r>
          </a:p>
          <a:p>
            <a:pPr algn="ctr"/>
            <a:r>
              <a:rPr lang="fr-FR" sz="2400" dirty="0" smtClean="0">
                <a:latin typeface="Century Gothic" panose="020B0502020202020204" pitchFamily="34" charset="0"/>
              </a:rPr>
              <a:t>??</a:t>
            </a:r>
            <a:endParaRPr lang="fr-FR" sz="2400" dirty="0">
              <a:latin typeface="Century Gothic" panose="020B0502020202020204" pitchFamily="34" charset="0"/>
            </a:endParaRPr>
          </a:p>
        </p:txBody>
      </p:sp>
      <p:sp>
        <p:nvSpPr>
          <p:cNvPr id="18" name="ZoneTexte 17"/>
          <p:cNvSpPr txBox="1"/>
          <p:nvPr/>
        </p:nvSpPr>
        <p:spPr>
          <a:xfrm>
            <a:off x="7297947" y="6225545"/>
            <a:ext cx="2114909" cy="261610"/>
          </a:xfrm>
          <a:prstGeom prst="rect">
            <a:avLst/>
          </a:prstGeom>
          <a:noFill/>
        </p:spPr>
        <p:txBody>
          <a:bodyPr wrap="square" rtlCol="0">
            <a:spAutoFit/>
          </a:bodyPr>
          <a:lstStyle/>
          <a:p>
            <a:r>
              <a:rPr lang="fr-FR" sz="1100" dirty="0" err="1" smtClean="0"/>
              <a:t>Credits</a:t>
            </a:r>
            <a:r>
              <a:rPr lang="fr-FR" sz="1100" dirty="0" smtClean="0"/>
              <a:t> : HDR Julien </a:t>
            </a:r>
            <a:r>
              <a:rPr lang="fr-FR" sz="1100" dirty="0" err="1" smtClean="0"/>
              <a:t>Bobroff</a:t>
            </a:r>
            <a:endParaRPr lang="fr-FR" sz="1100" dirty="0"/>
          </a:p>
        </p:txBody>
      </p:sp>
      <p:sp>
        <p:nvSpPr>
          <p:cNvPr id="10" name="Forme libre 9"/>
          <p:cNvSpPr/>
          <p:nvPr/>
        </p:nvSpPr>
        <p:spPr>
          <a:xfrm>
            <a:off x="4209915" y="2899950"/>
            <a:ext cx="1725283" cy="1392739"/>
          </a:xfrm>
          <a:custGeom>
            <a:avLst/>
            <a:gdLst>
              <a:gd name="connsiteX0" fmla="*/ 0 w 1725283"/>
              <a:gd name="connsiteY0" fmla="*/ 504218 h 1392739"/>
              <a:gd name="connsiteX1" fmla="*/ 733245 w 1725283"/>
              <a:gd name="connsiteY1" fmla="*/ 38392 h 1392739"/>
              <a:gd name="connsiteX2" fmla="*/ 1725283 w 1725283"/>
              <a:gd name="connsiteY2" fmla="*/ 1392739 h 1392739"/>
            </a:gdLst>
            <a:ahLst/>
            <a:cxnLst>
              <a:cxn ang="0">
                <a:pos x="connsiteX0" y="connsiteY0"/>
              </a:cxn>
              <a:cxn ang="0">
                <a:pos x="connsiteX1" y="connsiteY1"/>
              </a:cxn>
              <a:cxn ang="0">
                <a:pos x="connsiteX2" y="connsiteY2"/>
              </a:cxn>
            </a:cxnLst>
            <a:rect l="l" t="t" r="r" b="b"/>
            <a:pathLst>
              <a:path w="1725283" h="1392739">
                <a:moveTo>
                  <a:pt x="0" y="504218"/>
                </a:moveTo>
                <a:cubicBezTo>
                  <a:pt x="222849" y="197261"/>
                  <a:pt x="445698" y="-109695"/>
                  <a:pt x="733245" y="38392"/>
                </a:cubicBezTo>
                <a:cubicBezTo>
                  <a:pt x="1020792" y="186479"/>
                  <a:pt x="1373037" y="789609"/>
                  <a:pt x="1725283" y="1392739"/>
                </a:cubicBezTo>
              </a:path>
            </a:pathLst>
          </a:custGeom>
          <a:noFill/>
          <a:ln w="25400">
            <a:solidFill>
              <a:srgbClr val="FF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p:nvPr/>
        </p:nvCxnSpPr>
        <p:spPr>
          <a:xfrm flipV="1">
            <a:off x="3433313" y="874600"/>
            <a:ext cx="8627" cy="46440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2988810" y="787296"/>
            <a:ext cx="362309" cy="523220"/>
          </a:xfrm>
          <a:prstGeom prst="rect">
            <a:avLst/>
          </a:prstGeom>
          <a:noFill/>
        </p:spPr>
        <p:txBody>
          <a:bodyPr wrap="square" rtlCol="0">
            <a:spAutoFit/>
          </a:bodyPr>
          <a:lstStyle/>
          <a:p>
            <a:r>
              <a:rPr lang="fr-FR" sz="2800" dirty="0" smtClean="0"/>
              <a:t>T</a:t>
            </a:r>
            <a:endParaRPr lang="fr-FR" sz="2800" dirty="0"/>
          </a:p>
        </p:txBody>
      </p:sp>
    </p:spTree>
    <p:extLst>
      <p:ext uri="{BB962C8B-B14F-4D97-AF65-F5344CB8AC3E}">
        <p14:creationId xmlns:p14="http://schemas.microsoft.com/office/powerpoint/2010/main" val="2269388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E1147109-71C1-47D5-BC39-E71111310DFA}"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16</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chemeClr val="bg1"/>
                </a:solidFill>
                <a:latin typeface="Century Gothic" panose="020B0502020202020204" pitchFamily="34" charset="0"/>
                <a:cs typeface="Times New Roman" panose="02020603050405020304" pitchFamily="18" charset="0"/>
              </a:rPr>
              <a:t>Introduction au magnétisme quantique</a:t>
            </a:r>
          </a:p>
        </p:txBody>
      </p:sp>
      <mc:AlternateContent xmlns:mc="http://schemas.openxmlformats.org/markup-compatibility/2006" xmlns:a14="http://schemas.microsoft.com/office/drawing/2010/main">
        <mc:Choice Requires="a14">
          <p:sp>
            <p:nvSpPr>
              <p:cNvPr id="19" name="ZoneTexte 18"/>
              <p:cNvSpPr txBox="1"/>
              <p:nvPr/>
            </p:nvSpPr>
            <p:spPr>
              <a:xfrm>
                <a:off x="3659685" y="1109322"/>
                <a:ext cx="4723103" cy="1415709"/>
              </a:xfrm>
              <a:prstGeom prst="rect">
                <a:avLst/>
              </a:prstGeom>
              <a:noFill/>
              <a:ln w="190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𝐸</m:t>
                          </m:r>
                        </m:e>
                        <m:sub>
                          <m:r>
                            <a:rPr lang="fr-FR" sz="3600" b="0" i="1" smtClean="0">
                              <a:latin typeface="Cambria Math" panose="02040503050406030204" pitchFamily="18" charset="0"/>
                            </a:rPr>
                            <m:t>𝑚𝑎𝑔</m:t>
                          </m:r>
                        </m:sub>
                      </m:sSub>
                      <m:r>
                        <a:rPr lang="fr-FR" sz="3600" b="0" i="1" smtClean="0">
                          <a:latin typeface="Cambria Math" panose="02040503050406030204" pitchFamily="18" charset="0"/>
                        </a:rPr>
                        <m:t>=−</m:t>
                      </m:r>
                      <m:r>
                        <a:rPr lang="fr-FR" sz="3600" b="0" i="1" smtClean="0">
                          <a:latin typeface="Cambria Math" panose="02040503050406030204" pitchFamily="18" charset="0"/>
                        </a:rPr>
                        <m:t>𝐽</m:t>
                      </m:r>
                      <m:nary>
                        <m:naryPr>
                          <m:chr m:val="∑"/>
                          <m:supHide m:val="on"/>
                          <m:ctrlPr>
                            <a:rPr lang="fr-FR" sz="3600" b="0" i="1" smtClean="0">
                              <a:latin typeface="Cambria Math" panose="02040503050406030204" pitchFamily="18" charset="0"/>
                            </a:rPr>
                          </m:ctrlPr>
                        </m:naryPr>
                        <m:sub>
                          <m:r>
                            <a:rPr lang="fr-FR" sz="3600" b="0" i="1" smtClean="0">
                              <a:latin typeface="Cambria Math" panose="02040503050406030204" pitchFamily="18" charset="0"/>
                            </a:rPr>
                            <m:t>(</m:t>
                          </m:r>
                          <m:r>
                            <a:rPr lang="fr-FR" sz="3600" b="0" i="1" smtClean="0">
                              <a:latin typeface="Cambria Math" panose="02040503050406030204" pitchFamily="18" charset="0"/>
                            </a:rPr>
                            <m:t>𝑖</m:t>
                          </m:r>
                          <m:r>
                            <a:rPr lang="fr-FR" sz="3600" b="0" i="1" smtClean="0">
                              <a:latin typeface="Cambria Math" panose="02040503050406030204" pitchFamily="18" charset="0"/>
                            </a:rPr>
                            <m:t>,</m:t>
                          </m:r>
                          <m:r>
                            <a:rPr lang="fr-FR" sz="3600" b="0" i="1" smtClean="0">
                              <a:latin typeface="Cambria Math" panose="02040503050406030204" pitchFamily="18" charset="0"/>
                            </a:rPr>
                            <m:t>𝑗</m:t>
                          </m:r>
                          <m:r>
                            <a:rPr lang="fr-FR" sz="3600" b="0" i="1" smtClean="0">
                              <a:latin typeface="Cambria Math" panose="02040503050406030204" pitchFamily="18" charset="0"/>
                            </a:rPr>
                            <m:t>)</m:t>
                          </m:r>
                        </m:sub>
                        <m:sup/>
                        <m:e>
                          <m:acc>
                            <m:accPr>
                              <m:chr m:val="⃗"/>
                              <m:ctrlPr>
                                <a:rPr lang="fr-FR" sz="3600" b="0" i="1" smtClean="0">
                                  <a:latin typeface="Cambria Math" panose="02040503050406030204" pitchFamily="18" charset="0"/>
                                </a:rPr>
                              </m:ctrlPr>
                            </m:accPr>
                            <m:e>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𝑆</m:t>
                                  </m:r>
                                </m:e>
                                <m:sub>
                                  <m:r>
                                    <a:rPr lang="fr-FR" sz="3600" b="0" i="1" smtClean="0">
                                      <a:latin typeface="Cambria Math" panose="02040503050406030204" pitchFamily="18" charset="0"/>
                                    </a:rPr>
                                    <m:t>𝑖</m:t>
                                  </m:r>
                                </m:sub>
                              </m:sSub>
                              <m:r>
                                <a:rPr lang="fr-FR" sz="3600" b="0" i="1" smtClean="0">
                                  <a:latin typeface="Cambria Math" panose="02040503050406030204" pitchFamily="18" charset="0"/>
                                </a:rPr>
                                <m:t> </m:t>
                              </m:r>
                            </m:e>
                          </m:acc>
                          <m:r>
                            <a:rPr lang="fr-FR" sz="3600" b="0" i="1" smtClean="0">
                              <a:latin typeface="Cambria Math" panose="02040503050406030204" pitchFamily="18" charset="0"/>
                            </a:rPr>
                            <m:t>.</m:t>
                          </m:r>
                          <m:acc>
                            <m:accPr>
                              <m:chr m:val="⃗"/>
                              <m:ctrlPr>
                                <a:rPr lang="fr-FR" sz="3600" i="1">
                                  <a:latin typeface="Cambria Math" panose="02040503050406030204" pitchFamily="18" charset="0"/>
                                </a:rPr>
                              </m:ctrlPr>
                            </m:accPr>
                            <m:e>
                              <m:sSub>
                                <m:sSubPr>
                                  <m:ctrlPr>
                                    <a:rPr lang="fr-FR" sz="3600" i="1">
                                      <a:latin typeface="Cambria Math" panose="02040503050406030204" pitchFamily="18" charset="0"/>
                                    </a:rPr>
                                  </m:ctrlPr>
                                </m:sSubPr>
                                <m:e>
                                  <m:r>
                                    <a:rPr lang="fr-FR" sz="3600" i="1">
                                      <a:latin typeface="Cambria Math" panose="02040503050406030204" pitchFamily="18" charset="0"/>
                                    </a:rPr>
                                    <m:t>𝑆</m:t>
                                  </m:r>
                                </m:e>
                                <m:sub>
                                  <m:r>
                                    <a:rPr lang="fr-FR" sz="3600" b="0" i="1" smtClean="0">
                                      <a:latin typeface="Cambria Math" panose="02040503050406030204" pitchFamily="18" charset="0"/>
                                    </a:rPr>
                                    <m:t>𝑗</m:t>
                                  </m:r>
                                </m:sub>
                              </m:sSub>
                              <m:r>
                                <a:rPr lang="fr-FR" sz="3600" i="1">
                                  <a:latin typeface="Cambria Math" panose="02040503050406030204" pitchFamily="18" charset="0"/>
                                </a:rPr>
                                <m:t> </m:t>
                              </m:r>
                            </m:e>
                          </m:acc>
                        </m:e>
                      </m:nary>
                    </m:oMath>
                  </m:oMathPara>
                </a14:m>
                <a:endParaRPr lang="fr-FR" sz="3600" dirty="0"/>
              </a:p>
            </p:txBody>
          </p:sp>
        </mc:Choice>
        <mc:Fallback xmlns="">
          <p:sp>
            <p:nvSpPr>
              <p:cNvPr id="19" name="ZoneTexte 18"/>
              <p:cNvSpPr txBox="1">
                <a:spLocks noRot="1" noChangeAspect="1" noMove="1" noResize="1" noEditPoints="1" noAdjustHandles="1" noChangeArrowheads="1" noChangeShapeType="1" noTextEdit="1"/>
              </p:cNvSpPr>
              <p:nvPr/>
            </p:nvSpPr>
            <p:spPr>
              <a:xfrm>
                <a:off x="3659685" y="1109322"/>
                <a:ext cx="4723103" cy="1415709"/>
              </a:xfrm>
              <a:prstGeom prst="rect">
                <a:avLst/>
              </a:prstGeom>
              <a:blipFill>
                <a:blip r:embed="rId2"/>
                <a:stretch>
                  <a:fillRect/>
                </a:stretch>
              </a:blipFill>
              <a:ln w="19050">
                <a:solidFill>
                  <a:schemeClr val="tx1"/>
                </a:solidFill>
              </a:ln>
            </p:spPr>
            <p:txBody>
              <a:bodyPr/>
              <a:lstStyle/>
              <a:p>
                <a:r>
                  <a:rPr lang="fr-FR">
                    <a:noFill/>
                  </a:rPr>
                  <a:t> </a:t>
                </a:r>
              </a:p>
            </p:txBody>
          </p:sp>
        </mc:Fallback>
      </mc:AlternateContent>
      <p:grpSp>
        <p:nvGrpSpPr>
          <p:cNvPr id="149" name="Groupe 148"/>
          <p:cNvGrpSpPr/>
          <p:nvPr/>
        </p:nvGrpSpPr>
        <p:grpSpPr>
          <a:xfrm>
            <a:off x="1109627" y="3865685"/>
            <a:ext cx="1525193" cy="1417614"/>
            <a:chOff x="5787991" y="2362432"/>
            <a:chExt cx="1154980" cy="1073514"/>
          </a:xfrm>
        </p:grpSpPr>
        <p:cxnSp>
          <p:nvCxnSpPr>
            <p:cNvPr id="155" name="Connecteur droit avec flèche 154"/>
            <p:cNvCxnSpPr/>
            <p:nvPr/>
          </p:nvCxnSpPr>
          <p:spPr>
            <a:xfrm flipV="1">
              <a:off x="5787991" y="2362432"/>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eur droit avec flèche 155"/>
            <p:cNvCxnSpPr/>
            <p:nvPr/>
          </p:nvCxnSpPr>
          <p:spPr>
            <a:xfrm rot="13800000" flipV="1">
              <a:off x="5832231" y="295720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eur droit avec flèche 156"/>
            <p:cNvCxnSpPr/>
            <p:nvPr/>
          </p:nvCxnSpPr>
          <p:spPr>
            <a:xfrm rot="9000000"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p:cNvCxnSpPr/>
            <p:nvPr/>
          </p:nvCxnSpPr>
          <p:spPr>
            <a:xfrm rot="16800000" flipV="1">
              <a:off x="6472766" y="2363705"/>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Ellipse 150"/>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Ellipse 151"/>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Ellipse 152"/>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Ellipse 153"/>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1" name="ZoneTexte 160"/>
          <p:cNvSpPr txBox="1"/>
          <p:nvPr/>
        </p:nvSpPr>
        <p:spPr>
          <a:xfrm>
            <a:off x="167126" y="2745891"/>
            <a:ext cx="3414407" cy="830997"/>
          </a:xfrm>
          <a:prstGeom prst="rect">
            <a:avLst/>
          </a:prstGeom>
          <a:noFill/>
        </p:spPr>
        <p:txBody>
          <a:bodyPr wrap="square" rtlCol="0">
            <a:spAutoFit/>
          </a:bodyPr>
          <a:lstStyle/>
          <a:p>
            <a:pPr algn="ctr"/>
            <a:r>
              <a:rPr lang="fr-FR" sz="2400" dirty="0">
                <a:latin typeface="Century Gothic" panose="020B0502020202020204" pitchFamily="34" charset="0"/>
              </a:rPr>
              <a:t>E</a:t>
            </a:r>
            <a:r>
              <a:rPr lang="fr-FR" sz="2400" dirty="0" smtClean="0">
                <a:latin typeface="Century Gothic" panose="020B0502020202020204" pitchFamily="34" charset="0"/>
              </a:rPr>
              <a:t>tat paramagnétique à haute température</a:t>
            </a:r>
          </a:p>
        </p:txBody>
      </p:sp>
      <p:sp>
        <p:nvSpPr>
          <p:cNvPr id="162" name="ZoneTexte 161"/>
          <p:cNvSpPr txBox="1"/>
          <p:nvPr/>
        </p:nvSpPr>
        <p:spPr>
          <a:xfrm>
            <a:off x="312348" y="5596890"/>
            <a:ext cx="3148770" cy="646331"/>
          </a:xfrm>
          <a:prstGeom prst="rect">
            <a:avLst/>
          </a:prstGeom>
          <a:noFill/>
        </p:spPr>
        <p:txBody>
          <a:bodyPr wrap="square" rtlCol="0">
            <a:spAutoFit/>
          </a:bodyPr>
          <a:lstStyle/>
          <a:p>
            <a:pPr algn="ctr"/>
            <a:r>
              <a:rPr lang="fr-FR" dirty="0" smtClean="0">
                <a:latin typeface="Century Gothic" panose="020B0502020202020204" pitchFamily="34" charset="0"/>
              </a:rPr>
              <a:t>Spins orientés aléatoirement</a:t>
            </a:r>
          </a:p>
        </p:txBody>
      </p:sp>
    </p:spTree>
    <p:extLst>
      <p:ext uri="{BB962C8B-B14F-4D97-AF65-F5344CB8AC3E}">
        <p14:creationId xmlns:p14="http://schemas.microsoft.com/office/powerpoint/2010/main" val="32532741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E1147109-71C1-47D5-BC39-E71111310DFA}"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17</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chemeClr val="bg1"/>
                </a:solidFill>
                <a:latin typeface="Century Gothic" panose="020B0502020202020204" pitchFamily="34" charset="0"/>
                <a:cs typeface="Times New Roman" panose="02020603050405020304" pitchFamily="18" charset="0"/>
              </a:rPr>
              <a:t>Introduction au magnétisme quantique</a:t>
            </a:r>
          </a:p>
        </p:txBody>
      </p:sp>
      <p:sp>
        <p:nvSpPr>
          <p:cNvPr id="18" name="ZoneTexte 17"/>
          <p:cNvSpPr txBox="1"/>
          <p:nvPr/>
        </p:nvSpPr>
        <p:spPr>
          <a:xfrm>
            <a:off x="3725307" y="2814184"/>
            <a:ext cx="4072360" cy="830997"/>
          </a:xfrm>
          <a:prstGeom prst="rect">
            <a:avLst/>
          </a:prstGeom>
          <a:noFill/>
        </p:spPr>
        <p:txBody>
          <a:bodyPr wrap="square" rtlCol="0">
            <a:spAutoFit/>
          </a:bodyPr>
          <a:lstStyle/>
          <a:p>
            <a:pPr algn="ctr"/>
            <a:r>
              <a:rPr lang="fr-FR" sz="2400" dirty="0" smtClean="0">
                <a:latin typeface="Century Gothic" panose="020B0502020202020204" pitchFamily="34" charset="0"/>
              </a:rPr>
              <a:t>J&gt;0 : état fondamental ferromagnétique</a:t>
            </a:r>
          </a:p>
        </p:txBody>
      </p:sp>
      <mc:AlternateContent xmlns:mc="http://schemas.openxmlformats.org/markup-compatibility/2006" xmlns:a14="http://schemas.microsoft.com/office/drawing/2010/main">
        <mc:Choice Requires="a14">
          <p:sp>
            <p:nvSpPr>
              <p:cNvPr id="19" name="ZoneTexte 18"/>
              <p:cNvSpPr txBox="1"/>
              <p:nvPr/>
            </p:nvSpPr>
            <p:spPr>
              <a:xfrm>
                <a:off x="3659685" y="1109322"/>
                <a:ext cx="4723103" cy="1415709"/>
              </a:xfrm>
              <a:prstGeom prst="rect">
                <a:avLst/>
              </a:prstGeom>
              <a:noFill/>
              <a:ln w="190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𝐸</m:t>
                          </m:r>
                        </m:e>
                        <m:sub>
                          <m:r>
                            <a:rPr lang="fr-FR" sz="3600" b="0" i="1" smtClean="0">
                              <a:latin typeface="Cambria Math" panose="02040503050406030204" pitchFamily="18" charset="0"/>
                            </a:rPr>
                            <m:t>𝑚𝑎𝑔</m:t>
                          </m:r>
                        </m:sub>
                      </m:sSub>
                      <m:r>
                        <a:rPr lang="fr-FR" sz="3600" b="0" i="1" smtClean="0">
                          <a:latin typeface="Cambria Math" panose="02040503050406030204" pitchFamily="18" charset="0"/>
                        </a:rPr>
                        <m:t>=−</m:t>
                      </m:r>
                      <m:r>
                        <a:rPr lang="fr-FR" sz="3600" b="0" i="1" smtClean="0">
                          <a:latin typeface="Cambria Math" panose="02040503050406030204" pitchFamily="18" charset="0"/>
                        </a:rPr>
                        <m:t>𝐽</m:t>
                      </m:r>
                      <m:nary>
                        <m:naryPr>
                          <m:chr m:val="∑"/>
                          <m:supHide m:val="on"/>
                          <m:ctrlPr>
                            <a:rPr lang="fr-FR" sz="3600" b="0" i="1" smtClean="0">
                              <a:latin typeface="Cambria Math" panose="02040503050406030204" pitchFamily="18" charset="0"/>
                            </a:rPr>
                          </m:ctrlPr>
                        </m:naryPr>
                        <m:sub>
                          <m:r>
                            <a:rPr lang="fr-FR" sz="3600" b="0" i="1" smtClean="0">
                              <a:latin typeface="Cambria Math" panose="02040503050406030204" pitchFamily="18" charset="0"/>
                            </a:rPr>
                            <m:t>(</m:t>
                          </m:r>
                          <m:r>
                            <a:rPr lang="fr-FR" sz="3600" b="0" i="1" smtClean="0">
                              <a:latin typeface="Cambria Math" panose="02040503050406030204" pitchFamily="18" charset="0"/>
                            </a:rPr>
                            <m:t>𝑖</m:t>
                          </m:r>
                          <m:r>
                            <a:rPr lang="fr-FR" sz="3600" b="0" i="1" smtClean="0">
                              <a:latin typeface="Cambria Math" panose="02040503050406030204" pitchFamily="18" charset="0"/>
                            </a:rPr>
                            <m:t>,</m:t>
                          </m:r>
                          <m:r>
                            <a:rPr lang="fr-FR" sz="3600" b="0" i="1" smtClean="0">
                              <a:latin typeface="Cambria Math" panose="02040503050406030204" pitchFamily="18" charset="0"/>
                            </a:rPr>
                            <m:t>𝑗</m:t>
                          </m:r>
                          <m:r>
                            <a:rPr lang="fr-FR" sz="3600" b="0" i="1" smtClean="0">
                              <a:latin typeface="Cambria Math" panose="02040503050406030204" pitchFamily="18" charset="0"/>
                            </a:rPr>
                            <m:t>)</m:t>
                          </m:r>
                        </m:sub>
                        <m:sup/>
                        <m:e>
                          <m:acc>
                            <m:accPr>
                              <m:chr m:val="⃗"/>
                              <m:ctrlPr>
                                <a:rPr lang="fr-FR" sz="3600" b="0" i="1" smtClean="0">
                                  <a:latin typeface="Cambria Math" panose="02040503050406030204" pitchFamily="18" charset="0"/>
                                </a:rPr>
                              </m:ctrlPr>
                            </m:accPr>
                            <m:e>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𝑆</m:t>
                                  </m:r>
                                </m:e>
                                <m:sub>
                                  <m:r>
                                    <a:rPr lang="fr-FR" sz="3600" b="0" i="1" smtClean="0">
                                      <a:latin typeface="Cambria Math" panose="02040503050406030204" pitchFamily="18" charset="0"/>
                                    </a:rPr>
                                    <m:t>𝑖</m:t>
                                  </m:r>
                                </m:sub>
                              </m:sSub>
                              <m:r>
                                <a:rPr lang="fr-FR" sz="3600" b="0" i="1" smtClean="0">
                                  <a:latin typeface="Cambria Math" panose="02040503050406030204" pitchFamily="18" charset="0"/>
                                </a:rPr>
                                <m:t> </m:t>
                              </m:r>
                            </m:e>
                          </m:acc>
                          <m:r>
                            <a:rPr lang="fr-FR" sz="3600" b="0" i="1" smtClean="0">
                              <a:latin typeface="Cambria Math" panose="02040503050406030204" pitchFamily="18" charset="0"/>
                            </a:rPr>
                            <m:t>.</m:t>
                          </m:r>
                          <m:acc>
                            <m:accPr>
                              <m:chr m:val="⃗"/>
                              <m:ctrlPr>
                                <a:rPr lang="fr-FR" sz="3600" i="1">
                                  <a:latin typeface="Cambria Math" panose="02040503050406030204" pitchFamily="18" charset="0"/>
                                </a:rPr>
                              </m:ctrlPr>
                            </m:accPr>
                            <m:e>
                              <m:sSub>
                                <m:sSubPr>
                                  <m:ctrlPr>
                                    <a:rPr lang="fr-FR" sz="3600" i="1">
                                      <a:latin typeface="Cambria Math" panose="02040503050406030204" pitchFamily="18" charset="0"/>
                                    </a:rPr>
                                  </m:ctrlPr>
                                </m:sSubPr>
                                <m:e>
                                  <m:r>
                                    <a:rPr lang="fr-FR" sz="3600" i="1">
                                      <a:latin typeface="Cambria Math" panose="02040503050406030204" pitchFamily="18" charset="0"/>
                                    </a:rPr>
                                    <m:t>𝑆</m:t>
                                  </m:r>
                                </m:e>
                                <m:sub>
                                  <m:r>
                                    <a:rPr lang="fr-FR" sz="3600" b="0" i="1" smtClean="0">
                                      <a:latin typeface="Cambria Math" panose="02040503050406030204" pitchFamily="18" charset="0"/>
                                    </a:rPr>
                                    <m:t>𝑗</m:t>
                                  </m:r>
                                </m:sub>
                              </m:sSub>
                              <m:r>
                                <a:rPr lang="fr-FR" sz="3600" i="1">
                                  <a:latin typeface="Cambria Math" panose="02040503050406030204" pitchFamily="18" charset="0"/>
                                </a:rPr>
                                <m:t> </m:t>
                              </m:r>
                            </m:e>
                          </m:acc>
                        </m:e>
                      </m:nary>
                    </m:oMath>
                  </m:oMathPara>
                </a14:m>
                <a:endParaRPr lang="fr-FR" sz="3600" dirty="0"/>
              </a:p>
            </p:txBody>
          </p:sp>
        </mc:Choice>
        <mc:Fallback xmlns="">
          <p:sp>
            <p:nvSpPr>
              <p:cNvPr id="19" name="ZoneTexte 18"/>
              <p:cNvSpPr txBox="1">
                <a:spLocks noRot="1" noChangeAspect="1" noMove="1" noResize="1" noEditPoints="1" noAdjustHandles="1" noChangeArrowheads="1" noChangeShapeType="1" noTextEdit="1"/>
              </p:cNvSpPr>
              <p:nvPr/>
            </p:nvSpPr>
            <p:spPr>
              <a:xfrm>
                <a:off x="3659685" y="1109322"/>
                <a:ext cx="4723103" cy="1415709"/>
              </a:xfrm>
              <a:prstGeom prst="rect">
                <a:avLst/>
              </a:prstGeom>
              <a:blipFill>
                <a:blip r:embed="rId2"/>
                <a:stretch>
                  <a:fillRect/>
                </a:stretch>
              </a:blipFill>
              <a:ln w="19050">
                <a:solidFill>
                  <a:schemeClr val="tx1"/>
                </a:solidFill>
              </a:ln>
            </p:spPr>
            <p:txBody>
              <a:bodyPr/>
              <a:lstStyle/>
              <a:p>
                <a:r>
                  <a:rPr lang="fr-FR">
                    <a:noFill/>
                  </a:rPr>
                  <a:t> </a:t>
                </a:r>
              </a:p>
            </p:txBody>
          </p:sp>
        </mc:Fallback>
      </mc:AlternateContent>
      <p:grpSp>
        <p:nvGrpSpPr>
          <p:cNvPr id="20" name="Groupe 19"/>
          <p:cNvGrpSpPr/>
          <p:nvPr/>
        </p:nvGrpSpPr>
        <p:grpSpPr>
          <a:xfrm>
            <a:off x="4827469" y="3877688"/>
            <a:ext cx="1501650" cy="1478070"/>
            <a:chOff x="5810807" y="2340889"/>
            <a:chExt cx="1112528" cy="1095057"/>
          </a:xfrm>
        </p:grpSpPr>
        <p:cxnSp>
          <p:nvCxnSpPr>
            <p:cNvPr id="31" name="Connecteur droit avec flèche 30"/>
            <p:cNvCxnSpPr/>
            <p:nvPr/>
          </p:nvCxnSpPr>
          <p:spPr>
            <a:xfrm flipV="1">
              <a:off x="5810807" y="2356728"/>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V="1">
              <a:off x="5815119" y="2962913"/>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flipV="1">
              <a:off x="6449950" y="234088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6" name="ZoneTexte 145"/>
          <p:cNvSpPr txBox="1"/>
          <p:nvPr/>
        </p:nvSpPr>
        <p:spPr>
          <a:xfrm>
            <a:off x="3771104" y="5564415"/>
            <a:ext cx="4072360" cy="646331"/>
          </a:xfrm>
          <a:prstGeom prst="rect">
            <a:avLst/>
          </a:prstGeom>
          <a:noFill/>
        </p:spPr>
        <p:txBody>
          <a:bodyPr wrap="square" rtlCol="0">
            <a:spAutoFit/>
          </a:bodyPr>
          <a:lstStyle/>
          <a:p>
            <a:pPr algn="ctr"/>
            <a:r>
              <a:rPr lang="fr-FR" dirty="0" smtClean="0">
                <a:latin typeface="Century Gothic" panose="020B0502020202020204" pitchFamily="34" charset="0"/>
              </a:rPr>
              <a:t>Spins alignés pour minimiser l’énergie</a:t>
            </a:r>
          </a:p>
        </p:txBody>
      </p:sp>
      <p:grpSp>
        <p:nvGrpSpPr>
          <p:cNvPr id="149" name="Groupe 148"/>
          <p:cNvGrpSpPr/>
          <p:nvPr/>
        </p:nvGrpSpPr>
        <p:grpSpPr>
          <a:xfrm>
            <a:off x="1109627" y="3865685"/>
            <a:ext cx="1525193" cy="1417614"/>
            <a:chOff x="5787991" y="2362432"/>
            <a:chExt cx="1154980" cy="1073514"/>
          </a:xfrm>
        </p:grpSpPr>
        <p:cxnSp>
          <p:nvCxnSpPr>
            <p:cNvPr id="155" name="Connecteur droit avec flèche 154"/>
            <p:cNvCxnSpPr/>
            <p:nvPr/>
          </p:nvCxnSpPr>
          <p:spPr>
            <a:xfrm flipV="1">
              <a:off x="5787991" y="2362432"/>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eur droit avec flèche 155"/>
            <p:cNvCxnSpPr/>
            <p:nvPr/>
          </p:nvCxnSpPr>
          <p:spPr>
            <a:xfrm rot="13800000" flipV="1">
              <a:off x="5832231" y="295720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eur droit avec flèche 156"/>
            <p:cNvCxnSpPr/>
            <p:nvPr/>
          </p:nvCxnSpPr>
          <p:spPr>
            <a:xfrm rot="9000000"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p:cNvCxnSpPr/>
            <p:nvPr/>
          </p:nvCxnSpPr>
          <p:spPr>
            <a:xfrm rot="16800000" flipV="1">
              <a:off x="6472766" y="2363705"/>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Ellipse 150"/>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Ellipse 151"/>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Ellipse 152"/>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Ellipse 153"/>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1" name="ZoneTexte 160"/>
          <p:cNvSpPr txBox="1"/>
          <p:nvPr/>
        </p:nvSpPr>
        <p:spPr>
          <a:xfrm>
            <a:off x="167126" y="2745891"/>
            <a:ext cx="3414407" cy="830997"/>
          </a:xfrm>
          <a:prstGeom prst="rect">
            <a:avLst/>
          </a:prstGeom>
          <a:noFill/>
        </p:spPr>
        <p:txBody>
          <a:bodyPr wrap="square" rtlCol="0">
            <a:spAutoFit/>
          </a:bodyPr>
          <a:lstStyle/>
          <a:p>
            <a:pPr algn="ctr"/>
            <a:r>
              <a:rPr lang="fr-FR" sz="2400" dirty="0">
                <a:latin typeface="Century Gothic" panose="020B0502020202020204" pitchFamily="34" charset="0"/>
              </a:rPr>
              <a:t>E</a:t>
            </a:r>
            <a:r>
              <a:rPr lang="fr-FR" sz="2400" dirty="0" smtClean="0">
                <a:latin typeface="Century Gothic" panose="020B0502020202020204" pitchFamily="34" charset="0"/>
              </a:rPr>
              <a:t>tat paramagnétique à haute température</a:t>
            </a:r>
          </a:p>
        </p:txBody>
      </p:sp>
      <p:sp>
        <p:nvSpPr>
          <p:cNvPr id="162" name="ZoneTexte 161"/>
          <p:cNvSpPr txBox="1"/>
          <p:nvPr/>
        </p:nvSpPr>
        <p:spPr>
          <a:xfrm>
            <a:off x="312348" y="5596890"/>
            <a:ext cx="3148770" cy="646331"/>
          </a:xfrm>
          <a:prstGeom prst="rect">
            <a:avLst/>
          </a:prstGeom>
          <a:noFill/>
        </p:spPr>
        <p:txBody>
          <a:bodyPr wrap="square" rtlCol="0">
            <a:spAutoFit/>
          </a:bodyPr>
          <a:lstStyle/>
          <a:p>
            <a:pPr algn="ctr"/>
            <a:r>
              <a:rPr lang="fr-FR" dirty="0" smtClean="0">
                <a:latin typeface="Century Gothic" panose="020B0502020202020204" pitchFamily="34" charset="0"/>
              </a:rPr>
              <a:t>Spins orientés aléatoirement</a:t>
            </a:r>
          </a:p>
        </p:txBody>
      </p:sp>
    </p:spTree>
    <p:extLst>
      <p:ext uri="{BB962C8B-B14F-4D97-AF65-F5344CB8AC3E}">
        <p14:creationId xmlns:p14="http://schemas.microsoft.com/office/powerpoint/2010/main" val="3784741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E1147109-71C1-47D5-BC39-E71111310DFA}"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18</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chemeClr val="bg1"/>
                </a:solidFill>
                <a:latin typeface="Century Gothic" panose="020B0502020202020204" pitchFamily="34" charset="0"/>
                <a:cs typeface="Times New Roman" panose="02020603050405020304" pitchFamily="18" charset="0"/>
              </a:rPr>
              <a:t>Introduction au magnétisme quantique</a:t>
            </a:r>
          </a:p>
        </p:txBody>
      </p:sp>
      <p:sp>
        <p:nvSpPr>
          <p:cNvPr id="18" name="ZoneTexte 17"/>
          <p:cNvSpPr txBox="1"/>
          <p:nvPr/>
        </p:nvSpPr>
        <p:spPr>
          <a:xfrm>
            <a:off x="3725307" y="2814184"/>
            <a:ext cx="4072360" cy="830997"/>
          </a:xfrm>
          <a:prstGeom prst="rect">
            <a:avLst/>
          </a:prstGeom>
          <a:noFill/>
        </p:spPr>
        <p:txBody>
          <a:bodyPr wrap="square" rtlCol="0">
            <a:spAutoFit/>
          </a:bodyPr>
          <a:lstStyle/>
          <a:p>
            <a:pPr algn="ctr"/>
            <a:r>
              <a:rPr lang="fr-FR" sz="2400" dirty="0" smtClean="0">
                <a:latin typeface="Century Gothic" panose="020B0502020202020204" pitchFamily="34" charset="0"/>
              </a:rPr>
              <a:t>J&gt;0 : état fondamental ferromagnétique</a:t>
            </a:r>
          </a:p>
        </p:txBody>
      </p:sp>
      <mc:AlternateContent xmlns:mc="http://schemas.openxmlformats.org/markup-compatibility/2006" xmlns:a14="http://schemas.microsoft.com/office/drawing/2010/main">
        <mc:Choice Requires="a14">
          <p:sp>
            <p:nvSpPr>
              <p:cNvPr id="19" name="ZoneTexte 18"/>
              <p:cNvSpPr txBox="1"/>
              <p:nvPr/>
            </p:nvSpPr>
            <p:spPr>
              <a:xfrm>
                <a:off x="3659685" y="1109322"/>
                <a:ext cx="4723103" cy="1415709"/>
              </a:xfrm>
              <a:prstGeom prst="rect">
                <a:avLst/>
              </a:prstGeom>
              <a:noFill/>
              <a:ln w="190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𝐸</m:t>
                          </m:r>
                        </m:e>
                        <m:sub>
                          <m:r>
                            <a:rPr lang="fr-FR" sz="3600" b="0" i="1" smtClean="0">
                              <a:latin typeface="Cambria Math" panose="02040503050406030204" pitchFamily="18" charset="0"/>
                            </a:rPr>
                            <m:t>𝑚𝑎𝑔</m:t>
                          </m:r>
                        </m:sub>
                      </m:sSub>
                      <m:r>
                        <a:rPr lang="fr-FR" sz="3600" b="0" i="1" smtClean="0">
                          <a:latin typeface="Cambria Math" panose="02040503050406030204" pitchFamily="18" charset="0"/>
                        </a:rPr>
                        <m:t>=−</m:t>
                      </m:r>
                      <m:r>
                        <a:rPr lang="fr-FR" sz="3600" b="0" i="1" smtClean="0">
                          <a:latin typeface="Cambria Math" panose="02040503050406030204" pitchFamily="18" charset="0"/>
                        </a:rPr>
                        <m:t>𝐽</m:t>
                      </m:r>
                      <m:nary>
                        <m:naryPr>
                          <m:chr m:val="∑"/>
                          <m:supHide m:val="on"/>
                          <m:ctrlPr>
                            <a:rPr lang="fr-FR" sz="3600" b="0" i="1" smtClean="0">
                              <a:latin typeface="Cambria Math" panose="02040503050406030204" pitchFamily="18" charset="0"/>
                            </a:rPr>
                          </m:ctrlPr>
                        </m:naryPr>
                        <m:sub>
                          <m:r>
                            <a:rPr lang="fr-FR" sz="3600" b="0" i="1" smtClean="0">
                              <a:latin typeface="Cambria Math" panose="02040503050406030204" pitchFamily="18" charset="0"/>
                            </a:rPr>
                            <m:t>(</m:t>
                          </m:r>
                          <m:r>
                            <a:rPr lang="fr-FR" sz="3600" b="0" i="1" smtClean="0">
                              <a:latin typeface="Cambria Math" panose="02040503050406030204" pitchFamily="18" charset="0"/>
                            </a:rPr>
                            <m:t>𝑖</m:t>
                          </m:r>
                          <m:r>
                            <a:rPr lang="fr-FR" sz="3600" b="0" i="1" smtClean="0">
                              <a:latin typeface="Cambria Math" panose="02040503050406030204" pitchFamily="18" charset="0"/>
                            </a:rPr>
                            <m:t>,</m:t>
                          </m:r>
                          <m:r>
                            <a:rPr lang="fr-FR" sz="3600" b="0" i="1" smtClean="0">
                              <a:latin typeface="Cambria Math" panose="02040503050406030204" pitchFamily="18" charset="0"/>
                            </a:rPr>
                            <m:t>𝑗</m:t>
                          </m:r>
                          <m:r>
                            <a:rPr lang="fr-FR" sz="3600" b="0" i="1" smtClean="0">
                              <a:latin typeface="Cambria Math" panose="02040503050406030204" pitchFamily="18" charset="0"/>
                            </a:rPr>
                            <m:t>)</m:t>
                          </m:r>
                        </m:sub>
                        <m:sup/>
                        <m:e>
                          <m:acc>
                            <m:accPr>
                              <m:chr m:val="⃗"/>
                              <m:ctrlPr>
                                <a:rPr lang="fr-FR" sz="3600" b="0" i="1" smtClean="0">
                                  <a:latin typeface="Cambria Math" panose="02040503050406030204" pitchFamily="18" charset="0"/>
                                </a:rPr>
                              </m:ctrlPr>
                            </m:accPr>
                            <m:e>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𝑆</m:t>
                                  </m:r>
                                </m:e>
                                <m:sub>
                                  <m:r>
                                    <a:rPr lang="fr-FR" sz="3600" b="0" i="1" smtClean="0">
                                      <a:latin typeface="Cambria Math" panose="02040503050406030204" pitchFamily="18" charset="0"/>
                                    </a:rPr>
                                    <m:t>𝑖</m:t>
                                  </m:r>
                                </m:sub>
                              </m:sSub>
                              <m:r>
                                <a:rPr lang="fr-FR" sz="3600" b="0" i="1" smtClean="0">
                                  <a:latin typeface="Cambria Math" panose="02040503050406030204" pitchFamily="18" charset="0"/>
                                </a:rPr>
                                <m:t> </m:t>
                              </m:r>
                            </m:e>
                          </m:acc>
                          <m:r>
                            <a:rPr lang="fr-FR" sz="3600" b="0" i="1" smtClean="0">
                              <a:latin typeface="Cambria Math" panose="02040503050406030204" pitchFamily="18" charset="0"/>
                            </a:rPr>
                            <m:t>.</m:t>
                          </m:r>
                          <m:acc>
                            <m:accPr>
                              <m:chr m:val="⃗"/>
                              <m:ctrlPr>
                                <a:rPr lang="fr-FR" sz="3600" i="1">
                                  <a:latin typeface="Cambria Math" panose="02040503050406030204" pitchFamily="18" charset="0"/>
                                </a:rPr>
                              </m:ctrlPr>
                            </m:accPr>
                            <m:e>
                              <m:sSub>
                                <m:sSubPr>
                                  <m:ctrlPr>
                                    <a:rPr lang="fr-FR" sz="3600" i="1">
                                      <a:latin typeface="Cambria Math" panose="02040503050406030204" pitchFamily="18" charset="0"/>
                                    </a:rPr>
                                  </m:ctrlPr>
                                </m:sSubPr>
                                <m:e>
                                  <m:r>
                                    <a:rPr lang="fr-FR" sz="3600" i="1">
                                      <a:latin typeface="Cambria Math" panose="02040503050406030204" pitchFamily="18" charset="0"/>
                                    </a:rPr>
                                    <m:t>𝑆</m:t>
                                  </m:r>
                                </m:e>
                                <m:sub>
                                  <m:r>
                                    <a:rPr lang="fr-FR" sz="3600" b="0" i="1" smtClean="0">
                                      <a:latin typeface="Cambria Math" panose="02040503050406030204" pitchFamily="18" charset="0"/>
                                    </a:rPr>
                                    <m:t>𝑗</m:t>
                                  </m:r>
                                </m:sub>
                              </m:sSub>
                              <m:r>
                                <a:rPr lang="fr-FR" sz="3600" i="1">
                                  <a:latin typeface="Cambria Math" panose="02040503050406030204" pitchFamily="18" charset="0"/>
                                </a:rPr>
                                <m:t> </m:t>
                              </m:r>
                            </m:e>
                          </m:acc>
                        </m:e>
                      </m:nary>
                    </m:oMath>
                  </m:oMathPara>
                </a14:m>
                <a:endParaRPr lang="fr-FR" sz="3600" dirty="0"/>
              </a:p>
            </p:txBody>
          </p:sp>
        </mc:Choice>
        <mc:Fallback xmlns="">
          <p:sp>
            <p:nvSpPr>
              <p:cNvPr id="19" name="ZoneTexte 18"/>
              <p:cNvSpPr txBox="1">
                <a:spLocks noRot="1" noChangeAspect="1" noMove="1" noResize="1" noEditPoints="1" noAdjustHandles="1" noChangeArrowheads="1" noChangeShapeType="1" noTextEdit="1"/>
              </p:cNvSpPr>
              <p:nvPr/>
            </p:nvSpPr>
            <p:spPr>
              <a:xfrm>
                <a:off x="3659685" y="1109322"/>
                <a:ext cx="4723103" cy="1415709"/>
              </a:xfrm>
              <a:prstGeom prst="rect">
                <a:avLst/>
              </a:prstGeom>
              <a:blipFill>
                <a:blip r:embed="rId2"/>
                <a:stretch>
                  <a:fillRect/>
                </a:stretch>
              </a:blipFill>
              <a:ln w="19050">
                <a:solidFill>
                  <a:schemeClr val="tx1"/>
                </a:solidFill>
              </a:ln>
            </p:spPr>
            <p:txBody>
              <a:bodyPr/>
              <a:lstStyle/>
              <a:p>
                <a:r>
                  <a:rPr lang="fr-FR">
                    <a:noFill/>
                  </a:rPr>
                  <a:t> </a:t>
                </a:r>
              </a:p>
            </p:txBody>
          </p:sp>
        </mc:Fallback>
      </mc:AlternateContent>
      <p:grpSp>
        <p:nvGrpSpPr>
          <p:cNvPr id="20" name="Groupe 19"/>
          <p:cNvGrpSpPr/>
          <p:nvPr/>
        </p:nvGrpSpPr>
        <p:grpSpPr>
          <a:xfrm>
            <a:off x="4827469" y="3877688"/>
            <a:ext cx="1501650" cy="1478070"/>
            <a:chOff x="5810807" y="2340889"/>
            <a:chExt cx="1112528" cy="1095057"/>
          </a:xfrm>
        </p:grpSpPr>
        <p:cxnSp>
          <p:nvCxnSpPr>
            <p:cNvPr id="31" name="Connecteur droit avec flèche 30"/>
            <p:cNvCxnSpPr/>
            <p:nvPr/>
          </p:nvCxnSpPr>
          <p:spPr>
            <a:xfrm flipV="1">
              <a:off x="5810807" y="2356728"/>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V="1">
              <a:off x="5815119" y="2962913"/>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flipV="1">
              <a:off x="6449950" y="234088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5" name="Groupe 64"/>
          <p:cNvGrpSpPr/>
          <p:nvPr/>
        </p:nvGrpSpPr>
        <p:grpSpPr>
          <a:xfrm>
            <a:off x="9166995" y="3928213"/>
            <a:ext cx="1516048" cy="1417614"/>
            <a:chOff x="5787991" y="2362432"/>
            <a:chExt cx="1148055" cy="1073514"/>
          </a:xfrm>
        </p:grpSpPr>
        <p:cxnSp>
          <p:nvCxnSpPr>
            <p:cNvPr id="66" name="Connecteur droit avec flèche 65"/>
            <p:cNvCxnSpPr/>
            <p:nvPr/>
          </p:nvCxnSpPr>
          <p:spPr>
            <a:xfrm flipV="1">
              <a:off x="5787991" y="2362432"/>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p:nvPr/>
          </p:nvCxnSpPr>
          <p:spPr>
            <a:xfrm rot="10800000" flipV="1">
              <a:off x="5832231" y="295720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rot="10800000" flipV="1">
              <a:off x="6465841" y="2363705"/>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0"/>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6" name="ZoneTexte 145"/>
          <p:cNvSpPr txBox="1"/>
          <p:nvPr/>
        </p:nvSpPr>
        <p:spPr>
          <a:xfrm>
            <a:off x="3771104" y="5564415"/>
            <a:ext cx="4072360" cy="646331"/>
          </a:xfrm>
          <a:prstGeom prst="rect">
            <a:avLst/>
          </a:prstGeom>
          <a:noFill/>
        </p:spPr>
        <p:txBody>
          <a:bodyPr wrap="square" rtlCol="0">
            <a:spAutoFit/>
          </a:bodyPr>
          <a:lstStyle/>
          <a:p>
            <a:pPr algn="ctr"/>
            <a:r>
              <a:rPr lang="fr-FR" dirty="0" smtClean="0">
                <a:latin typeface="Century Gothic" panose="020B0502020202020204" pitchFamily="34" charset="0"/>
              </a:rPr>
              <a:t>Spins alignés pour minimiser l’énergie</a:t>
            </a:r>
          </a:p>
        </p:txBody>
      </p:sp>
      <p:sp>
        <p:nvSpPr>
          <p:cNvPr id="147" name="ZoneTexte 146"/>
          <p:cNvSpPr txBox="1"/>
          <p:nvPr/>
        </p:nvSpPr>
        <p:spPr>
          <a:xfrm>
            <a:off x="7891893" y="2844944"/>
            <a:ext cx="4072360" cy="830997"/>
          </a:xfrm>
          <a:prstGeom prst="rect">
            <a:avLst/>
          </a:prstGeom>
          <a:noFill/>
        </p:spPr>
        <p:txBody>
          <a:bodyPr wrap="square" rtlCol="0">
            <a:spAutoFit/>
          </a:bodyPr>
          <a:lstStyle/>
          <a:p>
            <a:pPr algn="ctr"/>
            <a:r>
              <a:rPr lang="fr-FR" sz="2400" dirty="0" smtClean="0">
                <a:latin typeface="Century Gothic" panose="020B0502020202020204" pitchFamily="34" charset="0"/>
              </a:rPr>
              <a:t>J&lt;0 : état fondamental antiferromagnétique</a:t>
            </a:r>
          </a:p>
        </p:txBody>
      </p:sp>
      <p:sp>
        <p:nvSpPr>
          <p:cNvPr id="148" name="ZoneTexte 147"/>
          <p:cNvSpPr txBox="1"/>
          <p:nvPr/>
        </p:nvSpPr>
        <p:spPr>
          <a:xfrm>
            <a:off x="7891893" y="5622892"/>
            <a:ext cx="4072360" cy="646331"/>
          </a:xfrm>
          <a:prstGeom prst="rect">
            <a:avLst/>
          </a:prstGeom>
          <a:noFill/>
        </p:spPr>
        <p:txBody>
          <a:bodyPr wrap="square" rtlCol="0">
            <a:spAutoFit/>
          </a:bodyPr>
          <a:lstStyle/>
          <a:p>
            <a:pPr algn="ctr"/>
            <a:r>
              <a:rPr lang="fr-FR" dirty="0" smtClean="0">
                <a:latin typeface="Century Gothic" panose="020B0502020202020204" pitchFamily="34" charset="0"/>
              </a:rPr>
              <a:t>Spins anti-alignés pour minimiser l’énergie</a:t>
            </a:r>
          </a:p>
        </p:txBody>
      </p:sp>
      <p:grpSp>
        <p:nvGrpSpPr>
          <p:cNvPr id="149" name="Groupe 148"/>
          <p:cNvGrpSpPr/>
          <p:nvPr/>
        </p:nvGrpSpPr>
        <p:grpSpPr>
          <a:xfrm>
            <a:off x="1109627" y="3865685"/>
            <a:ext cx="1525193" cy="1417614"/>
            <a:chOff x="5787991" y="2362432"/>
            <a:chExt cx="1154980" cy="1073514"/>
          </a:xfrm>
        </p:grpSpPr>
        <p:cxnSp>
          <p:nvCxnSpPr>
            <p:cNvPr id="155" name="Connecteur droit avec flèche 154"/>
            <p:cNvCxnSpPr/>
            <p:nvPr/>
          </p:nvCxnSpPr>
          <p:spPr>
            <a:xfrm flipV="1">
              <a:off x="5787991" y="2362432"/>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eur droit avec flèche 155"/>
            <p:cNvCxnSpPr/>
            <p:nvPr/>
          </p:nvCxnSpPr>
          <p:spPr>
            <a:xfrm rot="13800000" flipV="1">
              <a:off x="5832231" y="295720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eur droit avec flèche 156"/>
            <p:cNvCxnSpPr/>
            <p:nvPr/>
          </p:nvCxnSpPr>
          <p:spPr>
            <a:xfrm rot="9000000"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p:cNvCxnSpPr/>
            <p:nvPr/>
          </p:nvCxnSpPr>
          <p:spPr>
            <a:xfrm rot="16800000" flipV="1">
              <a:off x="6472766" y="2363705"/>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Ellipse 150"/>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Ellipse 151"/>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Ellipse 152"/>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Ellipse 153"/>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1" name="ZoneTexte 160"/>
          <p:cNvSpPr txBox="1"/>
          <p:nvPr/>
        </p:nvSpPr>
        <p:spPr>
          <a:xfrm>
            <a:off x="167126" y="2745891"/>
            <a:ext cx="3414407" cy="830997"/>
          </a:xfrm>
          <a:prstGeom prst="rect">
            <a:avLst/>
          </a:prstGeom>
          <a:noFill/>
        </p:spPr>
        <p:txBody>
          <a:bodyPr wrap="square" rtlCol="0">
            <a:spAutoFit/>
          </a:bodyPr>
          <a:lstStyle/>
          <a:p>
            <a:pPr algn="ctr"/>
            <a:r>
              <a:rPr lang="fr-FR" sz="2400" dirty="0">
                <a:latin typeface="Century Gothic" panose="020B0502020202020204" pitchFamily="34" charset="0"/>
              </a:rPr>
              <a:t>E</a:t>
            </a:r>
            <a:r>
              <a:rPr lang="fr-FR" sz="2400" dirty="0" smtClean="0">
                <a:latin typeface="Century Gothic" panose="020B0502020202020204" pitchFamily="34" charset="0"/>
              </a:rPr>
              <a:t>tat paramagnétique à haute température</a:t>
            </a:r>
          </a:p>
        </p:txBody>
      </p:sp>
      <p:sp>
        <p:nvSpPr>
          <p:cNvPr id="162" name="ZoneTexte 161"/>
          <p:cNvSpPr txBox="1"/>
          <p:nvPr/>
        </p:nvSpPr>
        <p:spPr>
          <a:xfrm>
            <a:off x="312348" y="5596890"/>
            <a:ext cx="3148770" cy="646331"/>
          </a:xfrm>
          <a:prstGeom prst="rect">
            <a:avLst/>
          </a:prstGeom>
          <a:noFill/>
        </p:spPr>
        <p:txBody>
          <a:bodyPr wrap="square" rtlCol="0">
            <a:spAutoFit/>
          </a:bodyPr>
          <a:lstStyle/>
          <a:p>
            <a:pPr algn="ctr"/>
            <a:r>
              <a:rPr lang="fr-FR" dirty="0" smtClean="0">
                <a:latin typeface="Century Gothic" panose="020B0502020202020204" pitchFamily="34" charset="0"/>
              </a:rPr>
              <a:t>Spins orientés aléatoirement</a:t>
            </a:r>
          </a:p>
        </p:txBody>
      </p:sp>
    </p:spTree>
    <p:extLst>
      <p:ext uri="{BB962C8B-B14F-4D97-AF65-F5344CB8AC3E}">
        <p14:creationId xmlns:p14="http://schemas.microsoft.com/office/powerpoint/2010/main" val="1828406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203C752C-6F8E-483D-AC10-8A8BB84F2864}"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19</a:t>
            </a:fld>
            <a:endParaRPr lang="fr-FR"/>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Phénomène de frustration magnétique</a:t>
            </a:r>
            <a:endParaRPr lang="fr-FR" sz="2400" dirty="0">
              <a:solidFill>
                <a:schemeClr val="bg1"/>
              </a:solidFill>
              <a:latin typeface="Century Gothic" panose="020B0502020202020204" pitchFamily="34" charset="0"/>
              <a:cs typeface="Times New Roman" panose="02020603050405020304" pitchFamily="18" charset="0"/>
            </a:endParaRPr>
          </a:p>
        </p:txBody>
      </p:sp>
      <p:grpSp>
        <p:nvGrpSpPr>
          <p:cNvPr id="84" name="Groupe 83"/>
          <p:cNvGrpSpPr/>
          <p:nvPr/>
        </p:nvGrpSpPr>
        <p:grpSpPr>
          <a:xfrm>
            <a:off x="462101" y="4095633"/>
            <a:ext cx="2166268" cy="2236972"/>
            <a:chOff x="8191023" y="621114"/>
            <a:chExt cx="1736446" cy="1793121"/>
          </a:xfrm>
        </p:grpSpPr>
        <p:cxnSp>
          <p:nvCxnSpPr>
            <p:cNvPr id="85" name="Connecteur droit avec flèche 84"/>
            <p:cNvCxnSpPr/>
            <p:nvPr/>
          </p:nvCxnSpPr>
          <p:spPr>
            <a:xfrm rot="19740000" flipV="1">
              <a:off x="8333437" y="1579727"/>
              <a:ext cx="72000" cy="5070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rot="17400000" flipV="1">
              <a:off x="8794916" y="164220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p:cNvCxnSpPr/>
            <p:nvPr/>
          </p:nvCxnSpPr>
          <p:spPr>
            <a:xfrm rot="11400000" flipV="1">
              <a:off x="8574322" y="132278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p:cNvCxnSpPr/>
            <p:nvPr/>
          </p:nvCxnSpPr>
          <p:spPr>
            <a:xfrm rot="21480000" flipV="1">
              <a:off x="9052977" y="201823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p:nvPr/>
          </p:nvCxnSpPr>
          <p:spPr>
            <a:xfrm rot="21000000" flipV="1">
              <a:off x="9287531" y="1656281"/>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eur droit avec flèche 89"/>
            <p:cNvCxnSpPr/>
            <p:nvPr/>
          </p:nvCxnSpPr>
          <p:spPr>
            <a:xfrm rot="11040000" flipV="1">
              <a:off x="9747460" y="167063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p:cNvCxnSpPr/>
            <p:nvPr/>
          </p:nvCxnSpPr>
          <p:spPr>
            <a:xfrm rot="12180000" flipV="1">
              <a:off x="9508050" y="127951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p:cNvCxnSpPr/>
            <p:nvPr/>
          </p:nvCxnSpPr>
          <p:spPr>
            <a:xfrm rot="15300000" flipV="1">
              <a:off x="9693469" y="89283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eur droit avec flèche 92"/>
            <p:cNvCxnSpPr/>
            <p:nvPr/>
          </p:nvCxnSpPr>
          <p:spPr>
            <a:xfrm rot="22500000" flipV="1">
              <a:off x="9273467" y="88372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rot="19740000" flipV="1">
              <a:off x="8804924" y="88367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p:cNvCxnSpPr/>
            <p:nvPr/>
          </p:nvCxnSpPr>
          <p:spPr>
            <a:xfrm rot="6600000" flipV="1">
              <a:off x="8353023" y="87664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p:nvPr/>
          </p:nvCxnSpPr>
          <p:spPr>
            <a:xfrm rot="13680000" flipV="1">
              <a:off x="9048732" y="472634"/>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e 96"/>
            <p:cNvGrpSpPr/>
            <p:nvPr/>
          </p:nvGrpSpPr>
          <p:grpSpPr>
            <a:xfrm>
              <a:off x="8275163" y="621114"/>
              <a:ext cx="1618214" cy="1681203"/>
              <a:chOff x="9055606" y="611860"/>
              <a:chExt cx="2050411" cy="2130224"/>
            </a:xfrm>
          </p:grpSpPr>
          <p:sp>
            <p:nvSpPr>
              <p:cNvPr id="98" name="Ellipse 97"/>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p:cNvSpPr/>
              <p:nvPr/>
            </p:nvSpPr>
            <p:spPr>
              <a:xfrm>
                <a:off x="10835564"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p:cNvSpPr/>
              <p:nvPr/>
            </p:nvSpPr>
            <p:spPr>
              <a:xfrm>
                <a:off x="10247317"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Ellipse 104"/>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0" name="Groupe 109"/>
              <p:cNvGrpSpPr/>
              <p:nvPr/>
            </p:nvGrpSpPr>
            <p:grpSpPr>
              <a:xfrm>
                <a:off x="9215544" y="705620"/>
                <a:ext cx="1747430" cy="1961172"/>
                <a:chOff x="8668052" y="849215"/>
                <a:chExt cx="2877714" cy="3840717"/>
              </a:xfrm>
            </p:grpSpPr>
            <p:sp>
              <p:nvSpPr>
                <p:cNvPr id="111" name="Triangle isocèle 110"/>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Triangle isocèle 111"/>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Triangle isocèle 112"/>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Triangle isocèle 113"/>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Triangle isocèle 114"/>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Triangle isocèle 115"/>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sp>
        <p:nvSpPr>
          <p:cNvPr id="161" name="ZoneTexte 160"/>
          <p:cNvSpPr txBox="1"/>
          <p:nvPr/>
        </p:nvSpPr>
        <p:spPr>
          <a:xfrm>
            <a:off x="-7916" y="1098046"/>
            <a:ext cx="3533041" cy="830997"/>
          </a:xfrm>
          <a:prstGeom prst="rect">
            <a:avLst/>
          </a:prstGeom>
          <a:noFill/>
        </p:spPr>
        <p:txBody>
          <a:bodyPr wrap="square" rtlCol="0">
            <a:spAutoFit/>
          </a:bodyPr>
          <a:lstStyle/>
          <a:p>
            <a:pPr algn="ctr"/>
            <a:r>
              <a:rPr lang="fr-FR" sz="2400" dirty="0">
                <a:latin typeface="Century Gothic" panose="020B0502020202020204" pitchFamily="34" charset="0"/>
              </a:rPr>
              <a:t>E</a:t>
            </a:r>
            <a:r>
              <a:rPr lang="fr-FR" sz="2400" dirty="0" smtClean="0">
                <a:latin typeface="Century Gothic" panose="020B0502020202020204" pitchFamily="34" charset="0"/>
              </a:rPr>
              <a:t>tat paramagnétique à haute température</a:t>
            </a:r>
          </a:p>
        </p:txBody>
      </p:sp>
      <p:grpSp>
        <p:nvGrpSpPr>
          <p:cNvPr id="163" name="Groupe 162"/>
          <p:cNvGrpSpPr/>
          <p:nvPr/>
        </p:nvGrpSpPr>
        <p:grpSpPr>
          <a:xfrm>
            <a:off x="961987" y="2122406"/>
            <a:ext cx="1384177" cy="1362752"/>
            <a:chOff x="4263964" y="933721"/>
            <a:chExt cx="1545603" cy="1558163"/>
          </a:xfrm>
        </p:grpSpPr>
        <p:cxnSp>
          <p:nvCxnSpPr>
            <p:cNvPr id="164" name="Connecteur droit avec flèche 163"/>
            <p:cNvCxnSpPr/>
            <p:nvPr/>
          </p:nvCxnSpPr>
          <p:spPr>
            <a:xfrm rot="3360000" flipV="1">
              <a:off x="4263964" y="195188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p:cNvCxnSpPr/>
            <p:nvPr/>
          </p:nvCxnSpPr>
          <p:spPr>
            <a:xfrm rot="19740000" flipV="1">
              <a:off x="5269567" y="194085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eur droit avec flèche 165"/>
            <p:cNvCxnSpPr/>
            <p:nvPr/>
          </p:nvCxnSpPr>
          <p:spPr>
            <a:xfrm rot="7620000" flipV="1">
              <a:off x="4772521" y="93372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7" name="Triangle isocèle 166"/>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Ellipse 167"/>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Ellipse 168"/>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Ellipse 169"/>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6" name="ZoneTexte 195"/>
          <p:cNvSpPr txBox="1"/>
          <p:nvPr/>
        </p:nvSpPr>
        <p:spPr>
          <a:xfrm>
            <a:off x="15716" y="3708252"/>
            <a:ext cx="1582117" cy="580094"/>
          </a:xfrm>
          <a:prstGeom prst="rect">
            <a:avLst/>
          </a:prstGeom>
          <a:noFill/>
        </p:spPr>
        <p:txBody>
          <a:bodyPr wrap="square" rtlCol="0">
            <a:spAutoFit/>
          </a:bodyPr>
          <a:lstStyle/>
          <a:p>
            <a:pPr algn="ctr"/>
            <a:r>
              <a:rPr lang="fr-FR" sz="1600" dirty="0" smtClean="0">
                <a:latin typeface="Century Gothic" panose="020B0502020202020204" pitchFamily="34" charset="0"/>
              </a:rPr>
              <a:t>Réseau </a:t>
            </a:r>
            <a:r>
              <a:rPr lang="fr-FR" sz="1600" dirty="0" err="1" smtClean="0">
                <a:latin typeface="Century Gothic" panose="020B0502020202020204" pitchFamily="34" charset="0"/>
              </a:rPr>
              <a:t>kagomé</a:t>
            </a:r>
            <a:endParaRPr lang="fr-FR" sz="1600" dirty="0" smtClean="0">
              <a:latin typeface="Century Gothic" panose="020B0502020202020204" pitchFamily="34" charset="0"/>
            </a:endParaRPr>
          </a:p>
        </p:txBody>
      </p:sp>
      <p:sp>
        <p:nvSpPr>
          <p:cNvPr id="197" name="ZoneTexte 196"/>
          <p:cNvSpPr txBox="1"/>
          <p:nvPr/>
        </p:nvSpPr>
        <p:spPr>
          <a:xfrm>
            <a:off x="60967" y="2055829"/>
            <a:ext cx="1491617" cy="584775"/>
          </a:xfrm>
          <a:prstGeom prst="rect">
            <a:avLst/>
          </a:prstGeom>
          <a:noFill/>
        </p:spPr>
        <p:txBody>
          <a:bodyPr wrap="square" rtlCol="0">
            <a:spAutoFit/>
          </a:bodyPr>
          <a:lstStyle/>
          <a:p>
            <a:pPr algn="ctr"/>
            <a:r>
              <a:rPr lang="fr-FR" sz="1600" dirty="0" smtClean="0">
                <a:latin typeface="Century Gothic" panose="020B0502020202020204" pitchFamily="34" charset="0"/>
              </a:rPr>
              <a:t>Triangle simple</a:t>
            </a:r>
          </a:p>
        </p:txBody>
      </p:sp>
    </p:spTree>
    <p:extLst>
      <p:ext uri="{BB962C8B-B14F-4D97-AF65-F5344CB8AC3E}">
        <p14:creationId xmlns:p14="http://schemas.microsoft.com/office/powerpoint/2010/main" val="1220903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idx="1"/>
          </p:nvPr>
        </p:nvSpPr>
        <p:spPr>
          <a:xfrm>
            <a:off x="347916" y="2646999"/>
            <a:ext cx="3580550" cy="3545546"/>
          </a:xfrm>
        </p:spPr>
        <p:txBody>
          <a:bodyPr>
            <a:noAutofit/>
          </a:bodyPr>
          <a:lstStyle/>
          <a:p>
            <a:pPr marL="0" indent="0" algn="ctr">
              <a:buNone/>
            </a:pPr>
            <a:r>
              <a:rPr lang="fr-FR" sz="2000" b="1" dirty="0" smtClean="0">
                <a:latin typeface="Century Gothic" panose="020B0502020202020204" pitchFamily="34" charset="0"/>
                <a:cs typeface="Times New Roman" panose="02020603050405020304" pitchFamily="18" charset="0"/>
              </a:rPr>
              <a:t>CPGE MPSI/MP </a:t>
            </a:r>
          </a:p>
          <a:p>
            <a:pPr marL="0" indent="0" algn="ctr">
              <a:buNone/>
            </a:pPr>
            <a:r>
              <a:rPr lang="fr-FR" sz="1600" i="1" dirty="0" smtClean="0">
                <a:latin typeface="Century Gothic" panose="020B0502020202020204" pitchFamily="34" charset="0"/>
                <a:cs typeface="Times New Roman" panose="02020603050405020304" pitchFamily="18" charset="0"/>
              </a:rPr>
              <a:t>Lycée La Pérouse-</a:t>
            </a:r>
            <a:r>
              <a:rPr lang="fr-FR" sz="1600" i="1" dirty="0" err="1" smtClean="0">
                <a:latin typeface="Century Gothic" panose="020B0502020202020204" pitchFamily="34" charset="0"/>
                <a:cs typeface="Times New Roman" panose="02020603050405020304" pitchFamily="18" charset="0"/>
              </a:rPr>
              <a:t>Kérichen</a:t>
            </a:r>
            <a:r>
              <a:rPr lang="fr-FR" sz="1600" i="1" dirty="0" smtClean="0">
                <a:latin typeface="Century Gothic" panose="020B0502020202020204" pitchFamily="34" charset="0"/>
                <a:cs typeface="Times New Roman" panose="02020603050405020304" pitchFamily="18" charset="0"/>
              </a:rPr>
              <a:t> Brest - 2013-2015</a:t>
            </a:r>
          </a:p>
          <a:p>
            <a:pPr marL="0" indent="0" algn="ctr">
              <a:buNone/>
            </a:pPr>
            <a:endParaRPr lang="fr-FR" sz="1100" i="1" dirty="0" smtClean="0">
              <a:latin typeface="Century Gothic" panose="020B0502020202020204" pitchFamily="34" charset="0"/>
              <a:cs typeface="Times New Roman" panose="02020603050405020304" pitchFamily="18" charset="0"/>
            </a:endParaRPr>
          </a:p>
          <a:p>
            <a:pPr marL="0" indent="0" algn="ctr">
              <a:buNone/>
            </a:pPr>
            <a:r>
              <a:rPr lang="fr-FR" sz="2000" b="1" dirty="0" smtClean="0">
                <a:latin typeface="Century Gothic" panose="020B0502020202020204" pitchFamily="34" charset="0"/>
                <a:cs typeface="Times New Roman" panose="02020603050405020304" pitchFamily="18" charset="0"/>
              </a:rPr>
              <a:t>Magistère de physique fondamentale </a:t>
            </a:r>
          </a:p>
          <a:p>
            <a:pPr marL="0" indent="0" algn="ctr">
              <a:buNone/>
            </a:pPr>
            <a:r>
              <a:rPr lang="fr-FR" sz="1600" i="1" dirty="0" smtClean="0">
                <a:latin typeface="Century Gothic" panose="020B0502020202020204" pitchFamily="34" charset="0"/>
                <a:cs typeface="Times New Roman" panose="02020603050405020304" pitchFamily="18" charset="0"/>
              </a:rPr>
              <a:t>Orsay - 2015-2018</a:t>
            </a:r>
          </a:p>
          <a:p>
            <a:pPr marL="0" indent="0" algn="ctr">
              <a:buNone/>
            </a:pPr>
            <a:endParaRPr lang="fr-FR" sz="1100" i="1" dirty="0" smtClean="0">
              <a:latin typeface="Century Gothic" panose="020B0502020202020204" pitchFamily="34" charset="0"/>
              <a:cs typeface="Times New Roman" panose="02020603050405020304" pitchFamily="18" charset="0"/>
            </a:endParaRPr>
          </a:p>
          <a:p>
            <a:pPr marL="0" indent="0" algn="ctr">
              <a:buNone/>
            </a:pPr>
            <a:r>
              <a:rPr lang="fr-FR" sz="2000" b="1" dirty="0" smtClean="0">
                <a:latin typeface="Century Gothic" panose="020B0502020202020204" pitchFamily="34" charset="0"/>
                <a:cs typeface="Times New Roman" panose="02020603050405020304" pitchFamily="18" charset="0"/>
              </a:rPr>
              <a:t>Master ICFP Parcours Matière Condensée</a:t>
            </a:r>
          </a:p>
          <a:p>
            <a:pPr marL="0" indent="0" algn="ctr">
              <a:buNone/>
            </a:pPr>
            <a:r>
              <a:rPr lang="fr-FR" sz="1800" dirty="0" smtClean="0">
                <a:latin typeface="Century Gothic" panose="020B0502020202020204" pitchFamily="34" charset="0"/>
                <a:cs typeface="Times New Roman" panose="02020603050405020304" pitchFamily="18" charset="0"/>
              </a:rPr>
              <a:t> </a:t>
            </a:r>
            <a:r>
              <a:rPr lang="fr-FR" sz="1600" i="1" dirty="0" smtClean="0">
                <a:latin typeface="Century Gothic" panose="020B0502020202020204" pitchFamily="34" charset="0"/>
                <a:cs typeface="Times New Roman" panose="02020603050405020304" pitchFamily="18" charset="0"/>
              </a:rPr>
              <a:t>ENS Paris-Saclay - 2018</a:t>
            </a:r>
          </a:p>
          <a:p>
            <a:pPr marL="0" indent="0">
              <a:buNone/>
            </a:pPr>
            <a:endParaRPr lang="fr-FR" sz="2000" dirty="0">
              <a:latin typeface="Century Gothic" panose="020B0502020202020204" pitchFamily="34" charset="0"/>
              <a:cs typeface="Times New Roman" panose="02020603050405020304" pitchFamily="18" charset="0"/>
            </a:endParaRPr>
          </a:p>
          <a:p>
            <a:pPr marL="0" indent="0" algn="ctr">
              <a:buNone/>
            </a:pPr>
            <a:endParaRPr lang="fr-FR" sz="2000" dirty="0">
              <a:latin typeface="Century Gothic" panose="020B0502020202020204" pitchFamily="34" charset="0"/>
              <a:cs typeface="Times New Roman" panose="02020603050405020304" pitchFamily="18" charset="0"/>
            </a:endParaRPr>
          </a:p>
        </p:txBody>
      </p:sp>
      <p:sp>
        <p:nvSpPr>
          <p:cNvPr id="2" name="Espace réservé de la date 1"/>
          <p:cNvSpPr>
            <a:spLocks noGrp="1"/>
          </p:cNvSpPr>
          <p:nvPr>
            <p:ph type="dt" sz="half" idx="10"/>
          </p:nvPr>
        </p:nvSpPr>
        <p:spPr/>
        <p:txBody>
          <a:bodyPr/>
          <a:lstStyle/>
          <a:p>
            <a:fld id="{C37738AB-D9AC-48F8-AC4B-C275AD754362}" type="datetime1">
              <a:rPr lang="fr-FR" smtClean="0"/>
              <a:t>12/06/2023</a:t>
            </a:fld>
            <a:endParaRPr lang="fr-FR" dirty="0"/>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2</a:t>
            </a:fld>
            <a:endParaRPr lang="fr-FR"/>
          </a:p>
        </p:txBody>
      </p:sp>
      <p:sp>
        <p:nvSpPr>
          <p:cNvPr id="9" name="Titre 5"/>
          <p:cNvSpPr txBox="1">
            <a:spLocks/>
          </p:cNvSpPr>
          <p:nvPr/>
        </p:nvSpPr>
        <p:spPr>
          <a:xfrm>
            <a:off x="-2" y="-1"/>
            <a:ext cx="12192001" cy="828137"/>
          </a:xfrm>
          <a:prstGeom prst="rect">
            <a:avLst/>
          </a:prstGeom>
        </p:spPr>
        <p:txBody>
          <a:bodyPr vert="horz" lIns="91440" tIns="45720" rIns="91440" bIns="45720" rtlCol="0" anchor="ctr">
            <a:noAutofit/>
          </a:bodyPr>
          <a:lstStyle>
            <a:defPPr>
              <a:defRPr lang="fr-FR"/>
            </a:defPPr>
            <a:lvl1pPr algn="ctr">
              <a:lnSpc>
                <a:spcPct val="90000"/>
              </a:lnSpc>
              <a:spcBef>
                <a:spcPct val="0"/>
              </a:spcBef>
              <a:buNone/>
              <a:defRPr sz="2400" b="1">
                <a:solidFill>
                  <a:schemeClr val="bg1"/>
                </a:solidFill>
                <a:latin typeface="Century Gothic" panose="020B0502020202020204" pitchFamily="34" charset="0"/>
                <a:ea typeface="+mj-ea"/>
                <a:cs typeface="Times New Roman" panose="02020603050405020304" pitchFamily="18" charset="0"/>
              </a:defRPr>
            </a:lvl1pPr>
          </a:lstStyle>
          <a:p>
            <a:r>
              <a:rPr lang="fr-FR" dirty="0"/>
              <a:t>Parcours de formation à et par la recherche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908" y="1312428"/>
            <a:ext cx="1170766" cy="1170766"/>
          </a:xfrm>
          <a:prstGeom prst="rect">
            <a:avLst/>
          </a:prstGeom>
          <a:solidFill>
            <a:srgbClr val="1F4E79"/>
          </a:solidFill>
        </p:spPr>
      </p:pic>
      <p:sp>
        <p:nvSpPr>
          <p:cNvPr id="14" name="Espace réservé du contenu 6"/>
          <p:cNvSpPr txBox="1">
            <a:spLocks/>
          </p:cNvSpPr>
          <p:nvPr/>
        </p:nvSpPr>
        <p:spPr>
          <a:xfrm>
            <a:off x="3065013" y="2967487"/>
            <a:ext cx="3065013" cy="3545546"/>
          </a:xfrm>
          <a:prstGeom prst="rect">
            <a:avLst/>
          </a:prstGeom>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2000">
                <a:latin typeface="Century Gothic" panose="020B0502020202020204" pitchFamily="34"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smtClean="0"/>
          </a:p>
        </p:txBody>
      </p:sp>
      <p:sp>
        <p:nvSpPr>
          <p:cNvPr id="15" name="Espace réservé du contenu 6"/>
          <p:cNvSpPr txBox="1">
            <a:spLocks/>
          </p:cNvSpPr>
          <p:nvPr/>
        </p:nvSpPr>
        <p:spPr>
          <a:xfrm>
            <a:off x="4037213" y="2646999"/>
            <a:ext cx="3680016" cy="3545546"/>
          </a:xfrm>
          <a:prstGeom prst="rect">
            <a:avLst/>
          </a:prstGeom>
        </p:spPr>
        <p:txBody>
          <a:bodyPr vert="horz" lIns="91440" tIns="45720" rIns="91440" bIns="45720" rtlCol="0">
            <a:noAutofit/>
          </a:bodyPr>
          <a:lstStyle>
            <a:defPPr>
              <a:defRPr lang="fr-FR"/>
            </a:defPPr>
            <a:lvl1pPr indent="0" algn="ctr">
              <a:lnSpc>
                <a:spcPct val="90000"/>
              </a:lnSpc>
              <a:spcBef>
                <a:spcPts val="1000"/>
              </a:spcBef>
              <a:buFont typeface="Arial" panose="020B0604020202020204" pitchFamily="34" charset="0"/>
              <a:buNone/>
              <a:defRPr sz="2000">
                <a:latin typeface="Century Gothic" panose="020B0502020202020204" pitchFamily="34"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b="1" dirty="0" smtClean="0">
                <a:solidFill>
                  <a:srgbClr val="FF0000"/>
                </a:solidFill>
              </a:rPr>
              <a:t>Stage </a:t>
            </a:r>
            <a:r>
              <a:rPr lang="fr-FR" b="1" dirty="0">
                <a:solidFill>
                  <a:srgbClr val="FF0000"/>
                </a:solidFill>
              </a:rPr>
              <a:t>de </a:t>
            </a:r>
            <a:r>
              <a:rPr lang="fr-FR" b="1" dirty="0" smtClean="0">
                <a:solidFill>
                  <a:srgbClr val="FF0000"/>
                </a:solidFill>
              </a:rPr>
              <a:t>licence</a:t>
            </a:r>
          </a:p>
          <a:p>
            <a:r>
              <a:rPr lang="fr-FR" sz="1600" i="1" dirty="0"/>
              <a:t>CSNSM - Orsay - 6 semaines</a:t>
            </a:r>
          </a:p>
          <a:p>
            <a:endParaRPr lang="fr-FR" sz="1600" i="1" dirty="0"/>
          </a:p>
          <a:p>
            <a:r>
              <a:rPr lang="fr-FR" b="1" dirty="0">
                <a:solidFill>
                  <a:srgbClr val="FF0000"/>
                </a:solidFill>
              </a:rPr>
              <a:t>Stage de </a:t>
            </a:r>
            <a:r>
              <a:rPr lang="fr-FR" b="1" dirty="0" smtClean="0">
                <a:solidFill>
                  <a:srgbClr val="FF0000"/>
                </a:solidFill>
              </a:rPr>
              <a:t>master 1 </a:t>
            </a:r>
          </a:p>
          <a:p>
            <a:r>
              <a:rPr lang="fr-FR" sz="1600" i="1" dirty="0" smtClean="0"/>
              <a:t>Université </a:t>
            </a:r>
            <a:r>
              <a:rPr lang="fr-FR" sz="1600" i="1" dirty="0"/>
              <a:t>de Mc Master -</a:t>
            </a:r>
          </a:p>
          <a:p>
            <a:r>
              <a:rPr lang="fr-FR" sz="1600" i="1" dirty="0"/>
              <a:t>Canada – 3 mois</a:t>
            </a:r>
          </a:p>
          <a:p>
            <a:r>
              <a:rPr lang="fr-FR" sz="1600" i="1" dirty="0" smtClean="0"/>
              <a:t> </a:t>
            </a:r>
            <a:endParaRPr lang="fr-FR" sz="1600" i="1" dirty="0"/>
          </a:p>
          <a:p>
            <a:r>
              <a:rPr lang="fr-FR" b="1" dirty="0">
                <a:solidFill>
                  <a:srgbClr val="FF0000"/>
                </a:solidFill>
              </a:rPr>
              <a:t>Stage de </a:t>
            </a:r>
            <a:r>
              <a:rPr lang="fr-FR" b="1" dirty="0" smtClean="0">
                <a:solidFill>
                  <a:srgbClr val="FF0000"/>
                </a:solidFill>
              </a:rPr>
              <a:t>master 2</a:t>
            </a:r>
          </a:p>
          <a:p>
            <a:r>
              <a:rPr lang="fr-FR" dirty="0"/>
              <a:t> </a:t>
            </a:r>
            <a:r>
              <a:rPr lang="fr-FR" sz="1600" i="1" dirty="0"/>
              <a:t>LPS – Orsay – 3 mois</a:t>
            </a:r>
          </a:p>
          <a:p>
            <a:endParaRPr lang="fr-FR" dirty="0" smtClean="0"/>
          </a:p>
        </p:txBody>
      </p:sp>
      <p:sp>
        <p:nvSpPr>
          <p:cNvPr id="20" name="Rectangle 19"/>
          <p:cNvSpPr/>
          <p:nvPr/>
        </p:nvSpPr>
        <p:spPr>
          <a:xfrm>
            <a:off x="8236465" y="2646999"/>
            <a:ext cx="3554032" cy="3832329"/>
          </a:xfrm>
          <a:prstGeom prst="rect">
            <a:avLst/>
          </a:prstGeom>
        </p:spPr>
        <p:txBody>
          <a:bodyPr vert="horz" lIns="91440" tIns="45720" rIns="91440" bIns="45720" rtlCol="0">
            <a:noAutofit/>
          </a:bodyPr>
          <a:lstStyle/>
          <a:p>
            <a:pPr algn="ctr">
              <a:lnSpc>
                <a:spcPct val="90000"/>
              </a:lnSpc>
              <a:spcBef>
                <a:spcPts val="1000"/>
              </a:spcBef>
              <a:buFont typeface="Arial" panose="020B0604020202020204" pitchFamily="34" charset="0"/>
              <a:buNone/>
            </a:pPr>
            <a:r>
              <a:rPr lang="fr-FR" sz="2000" b="1" dirty="0">
                <a:latin typeface="Century Gothic" panose="020B0502020202020204" pitchFamily="34" charset="0"/>
                <a:cs typeface="Times New Roman" panose="02020603050405020304" pitchFamily="18" charset="0"/>
              </a:rPr>
              <a:t>Thèse de physique </a:t>
            </a:r>
            <a:endParaRPr lang="fr-FR" sz="2000" b="1" dirty="0" smtClean="0">
              <a:latin typeface="Century Gothic" panose="020B0502020202020204" pitchFamily="34" charset="0"/>
              <a:cs typeface="Times New Roman" panose="02020603050405020304" pitchFamily="18" charset="0"/>
            </a:endParaRPr>
          </a:p>
          <a:p>
            <a:pPr algn="ctr">
              <a:lnSpc>
                <a:spcPct val="90000"/>
              </a:lnSpc>
              <a:spcBef>
                <a:spcPts val="1000"/>
              </a:spcBef>
              <a:buFont typeface="Arial" panose="020B0604020202020204" pitchFamily="34" charset="0"/>
              <a:buNone/>
            </a:pPr>
            <a:r>
              <a:rPr lang="fr-FR" sz="2000" i="1" dirty="0" smtClean="0">
                <a:latin typeface="Century Gothic" panose="020B0502020202020204" pitchFamily="34" charset="0"/>
                <a:cs typeface="Times New Roman" panose="02020603050405020304" pitchFamily="18" charset="0"/>
              </a:rPr>
              <a:t>Etude </a:t>
            </a:r>
            <a:r>
              <a:rPr lang="fr-FR" sz="2000" i="1" dirty="0">
                <a:latin typeface="Century Gothic" panose="020B0502020202020204" pitchFamily="34" charset="0"/>
                <a:cs typeface="Times New Roman" panose="02020603050405020304" pitchFamily="18" charset="0"/>
              </a:rPr>
              <a:t>par Résonance Magnétique Nucléaire du magnétisme quantique dans les composés </a:t>
            </a:r>
            <a:r>
              <a:rPr lang="fr-FR" sz="2000" i="1" dirty="0" err="1">
                <a:latin typeface="Century Gothic" panose="020B0502020202020204" pitchFamily="34" charset="0"/>
                <a:cs typeface="Times New Roman" panose="02020603050405020304" pitchFamily="18" charset="0"/>
              </a:rPr>
              <a:t>kagomé</a:t>
            </a:r>
            <a:r>
              <a:rPr lang="fr-FR" sz="2000" i="1" dirty="0">
                <a:latin typeface="Century Gothic" panose="020B0502020202020204" pitchFamily="34" charset="0"/>
                <a:cs typeface="Times New Roman" panose="02020603050405020304" pitchFamily="18" charset="0"/>
              </a:rPr>
              <a:t> </a:t>
            </a:r>
            <a:r>
              <a:rPr lang="fr-FR" sz="2000" i="1" dirty="0" err="1">
                <a:latin typeface="Century Gothic" panose="020B0502020202020204" pitchFamily="34" charset="0"/>
                <a:cs typeface="Times New Roman" panose="02020603050405020304" pitchFamily="18" charset="0"/>
              </a:rPr>
              <a:t>barlowite</a:t>
            </a:r>
            <a:r>
              <a:rPr lang="fr-FR" sz="2000" i="1" dirty="0">
                <a:latin typeface="Century Gothic" panose="020B0502020202020204" pitchFamily="34" charset="0"/>
                <a:cs typeface="Times New Roman" panose="02020603050405020304" pitchFamily="18" charset="0"/>
              </a:rPr>
              <a:t> et </a:t>
            </a:r>
            <a:r>
              <a:rPr lang="fr-FR" sz="2000" i="1" dirty="0" err="1">
                <a:latin typeface="Century Gothic" panose="020B0502020202020204" pitchFamily="34" charset="0"/>
                <a:cs typeface="Times New Roman" panose="02020603050405020304" pitchFamily="18" charset="0"/>
              </a:rPr>
              <a:t>claringbullite</a:t>
            </a:r>
            <a:r>
              <a:rPr lang="fr-FR" sz="2000" i="1" dirty="0">
                <a:latin typeface="Century Gothic" panose="020B0502020202020204" pitchFamily="34" charset="0"/>
                <a:cs typeface="Times New Roman" panose="02020603050405020304" pitchFamily="18" charset="0"/>
              </a:rPr>
              <a:t> substitués au </a:t>
            </a:r>
            <a:r>
              <a:rPr lang="fr-FR" sz="2000" i="1" dirty="0" smtClean="0">
                <a:latin typeface="Century Gothic" panose="020B0502020202020204" pitchFamily="34" charset="0"/>
                <a:cs typeface="Times New Roman" panose="02020603050405020304" pitchFamily="18" charset="0"/>
              </a:rPr>
              <a:t>zinc</a:t>
            </a:r>
          </a:p>
          <a:p>
            <a:pPr algn="ctr">
              <a:lnSpc>
                <a:spcPct val="90000"/>
              </a:lnSpc>
              <a:spcBef>
                <a:spcPts val="1000"/>
              </a:spcBef>
            </a:pPr>
            <a:r>
              <a:rPr lang="fr-FR" sz="1600" i="1" dirty="0">
                <a:latin typeface="Century Gothic" panose="020B0502020202020204" pitchFamily="34" charset="0"/>
                <a:cs typeface="Times New Roman" panose="02020603050405020304" pitchFamily="18" charset="0"/>
              </a:rPr>
              <a:t>dirigée par </a:t>
            </a:r>
            <a:r>
              <a:rPr lang="fr-FR" sz="1600" i="1" dirty="0" smtClean="0">
                <a:latin typeface="Century Gothic" panose="020B0502020202020204" pitchFamily="34" charset="0"/>
                <a:cs typeface="Times New Roman" panose="02020603050405020304" pitchFamily="18" charset="0"/>
              </a:rPr>
              <a:t>le Pr. F. </a:t>
            </a:r>
            <a:r>
              <a:rPr lang="fr-FR" sz="1600" i="1" dirty="0">
                <a:latin typeface="Century Gothic" panose="020B0502020202020204" pitchFamily="34" charset="0"/>
                <a:cs typeface="Times New Roman" panose="02020603050405020304" pitchFamily="18" charset="0"/>
              </a:rPr>
              <a:t>Bert</a:t>
            </a:r>
          </a:p>
          <a:p>
            <a:pPr algn="ctr">
              <a:lnSpc>
                <a:spcPct val="90000"/>
              </a:lnSpc>
              <a:spcBef>
                <a:spcPts val="1000"/>
              </a:spcBef>
            </a:pPr>
            <a:r>
              <a:rPr lang="fr-FR" sz="2000" dirty="0" smtClean="0">
                <a:latin typeface="Century Gothic" panose="020B0502020202020204" pitchFamily="34" charset="0"/>
                <a:cs typeface="Times New Roman" panose="02020603050405020304" pitchFamily="18" charset="0"/>
              </a:rPr>
              <a:t> </a:t>
            </a:r>
            <a:r>
              <a:rPr lang="fr-FR" sz="1600" i="1" dirty="0">
                <a:latin typeface="Century Gothic" panose="020B0502020202020204" pitchFamily="34" charset="0"/>
                <a:cs typeface="Times New Roman" panose="02020603050405020304" pitchFamily="18" charset="0"/>
              </a:rPr>
              <a:t>soutenue </a:t>
            </a:r>
            <a:r>
              <a:rPr lang="fr-FR" sz="1600" i="1" dirty="0" smtClean="0">
                <a:latin typeface="Century Gothic" panose="020B0502020202020204" pitchFamily="34" charset="0"/>
                <a:cs typeface="Times New Roman" panose="02020603050405020304" pitchFamily="18" charset="0"/>
              </a:rPr>
              <a:t>le 2 </a:t>
            </a:r>
            <a:r>
              <a:rPr lang="fr-FR" sz="1600" i="1" dirty="0">
                <a:latin typeface="Century Gothic" panose="020B0502020202020204" pitchFamily="34" charset="0"/>
                <a:cs typeface="Times New Roman" panose="02020603050405020304" pitchFamily="18" charset="0"/>
              </a:rPr>
              <a:t>Décembre </a:t>
            </a:r>
            <a:r>
              <a:rPr lang="fr-FR" sz="1600" i="1" dirty="0" smtClean="0">
                <a:latin typeface="Century Gothic" panose="020B0502020202020204" pitchFamily="34" charset="0"/>
                <a:cs typeface="Times New Roman" panose="02020603050405020304" pitchFamily="18" charset="0"/>
              </a:rPr>
              <a:t>2021</a:t>
            </a:r>
          </a:p>
          <a:p>
            <a:pPr algn="ctr">
              <a:lnSpc>
                <a:spcPct val="90000"/>
              </a:lnSpc>
              <a:spcBef>
                <a:spcPts val="1000"/>
              </a:spcBef>
              <a:buFont typeface="Arial" panose="020B0604020202020204" pitchFamily="34" charset="0"/>
              <a:buNone/>
            </a:pPr>
            <a:r>
              <a:rPr lang="fr-FR" sz="1600" i="1" dirty="0" smtClean="0">
                <a:latin typeface="Century Gothic" panose="020B0502020202020204" pitchFamily="34" charset="0"/>
                <a:cs typeface="Times New Roman" panose="02020603050405020304" pitchFamily="18" charset="0"/>
              </a:rPr>
              <a:t>Laboratoire </a:t>
            </a:r>
            <a:r>
              <a:rPr lang="fr-FR" sz="1600" i="1" dirty="0">
                <a:latin typeface="Century Gothic" panose="020B0502020202020204" pitchFamily="34" charset="0"/>
                <a:cs typeface="Times New Roman" panose="02020603050405020304" pitchFamily="18" charset="0"/>
              </a:rPr>
              <a:t>de Physique des </a:t>
            </a:r>
            <a:r>
              <a:rPr lang="fr-FR" sz="1600" i="1" dirty="0" smtClean="0">
                <a:latin typeface="Century Gothic" panose="020B0502020202020204" pitchFamily="34" charset="0"/>
                <a:cs typeface="Times New Roman" panose="02020603050405020304" pitchFamily="18" charset="0"/>
              </a:rPr>
              <a:t>Solides</a:t>
            </a:r>
          </a:p>
        </p:txBody>
      </p:sp>
      <p:pic>
        <p:nvPicPr>
          <p:cNvPr id="21" name="Imag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505" y="1303802"/>
            <a:ext cx="1077089" cy="1077089"/>
          </a:xfrm>
          <a:prstGeom prst="rect">
            <a:avLst/>
          </a:prstGeom>
        </p:spPr>
      </p:pic>
      <p:pic>
        <p:nvPicPr>
          <p:cNvPr id="25" name="Imag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3425" y="1436550"/>
            <a:ext cx="1400113" cy="811591"/>
          </a:xfrm>
          <a:prstGeom prst="rect">
            <a:avLst/>
          </a:prstGeom>
        </p:spPr>
      </p:pic>
    </p:spTree>
    <p:extLst>
      <p:ext uri="{BB962C8B-B14F-4D97-AF65-F5344CB8AC3E}">
        <p14:creationId xmlns:p14="http://schemas.microsoft.com/office/powerpoint/2010/main" val="1542599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203C752C-6F8E-483D-AC10-8A8BB84F2864}"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20</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Phénomène de frustration magnétique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18" name="ZoneTexte 17"/>
          <p:cNvSpPr txBox="1"/>
          <p:nvPr/>
        </p:nvSpPr>
        <p:spPr>
          <a:xfrm>
            <a:off x="3861680" y="2363967"/>
            <a:ext cx="4072360" cy="461665"/>
          </a:xfrm>
          <a:prstGeom prst="rect">
            <a:avLst/>
          </a:prstGeom>
          <a:noFill/>
        </p:spPr>
        <p:txBody>
          <a:bodyPr wrap="square" rtlCol="0">
            <a:spAutoFit/>
          </a:bodyPr>
          <a:lstStyle/>
          <a:p>
            <a:pPr algn="ctr"/>
            <a:r>
              <a:rPr lang="fr-FR" sz="2400" dirty="0" smtClean="0">
                <a:latin typeface="Century Gothic" panose="020B0502020202020204" pitchFamily="34" charset="0"/>
              </a:rPr>
              <a:t>Quel état fondamental ?</a:t>
            </a:r>
          </a:p>
        </p:txBody>
      </p:sp>
      <p:grpSp>
        <p:nvGrpSpPr>
          <p:cNvPr id="84" name="Groupe 83"/>
          <p:cNvGrpSpPr/>
          <p:nvPr/>
        </p:nvGrpSpPr>
        <p:grpSpPr>
          <a:xfrm>
            <a:off x="462101" y="4095633"/>
            <a:ext cx="2166268" cy="2236972"/>
            <a:chOff x="8191023" y="621114"/>
            <a:chExt cx="1736446" cy="1793121"/>
          </a:xfrm>
        </p:grpSpPr>
        <p:cxnSp>
          <p:nvCxnSpPr>
            <p:cNvPr id="85" name="Connecteur droit avec flèche 84"/>
            <p:cNvCxnSpPr/>
            <p:nvPr/>
          </p:nvCxnSpPr>
          <p:spPr>
            <a:xfrm rot="19740000" flipV="1">
              <a:off x="8333437" y="1579727"/>
              <a:ext cx="72000" cy="5070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rot="17400000" flipV="1">
              <a:off x="8794916" y="164220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p:cNvCxnSpPr/>
            <p:nvPr/>
          </p:nvCxnSpPr>
          <p:spPr>
            <a:xfrm rot="11400000" flipV="1">
              <a:off x="8574322" y="132278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p:cNvCxnSpPr/>
            <p:nvPr/>
          </p:nvCxnSpPr>
          <p:spPr>
            <a:xfrm rot="21480000" flipV="1">
              <a:off x="9052977" y="201823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p:nvPr/>
          </p:nvCxnSpPr>
          <p:spPr>
            <a:xfrm rot="21000000" flipV="1">
              <a:off x="9287531" y="1656281"/>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eur droit avec flèche 89"/>
            <p:cNvCxnSpPr/>
            <p:nvPr/>
          </p:nvCxnSpPr>
          <p:spPr>
            <a:xfrm rot="11040000" flipV="1">
              <a:off x="9747460" y="167063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p:cNvCxnSpPr/>
            <p:nvPr/>
          </p:nvCxnSpPr>
          <p:spPr>
            <a:xfrm rot="12180000" flipV="1">
              <a:off x="9508050" y="127951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p:cNvCxnSpPr/>
            <p:nvPr/>
          </p:nvCxnSpPr>
          <p:spPr>
            <a:xfrm rot="15300000" flipV="1">
              <a:off x="9693469" y="89283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eur droit avec flèche 92"/>
            <p:cNvCxnSpPr/>
            <p:nvPr/>
          </p:nvCxnSpPr>
          <p:spPr>
            <a:xfrm rot="22500000" flipV="1">
              <a:off x="9273467" y="88372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rot="19740000" flipV="1">
              <a:off x="8804924" y="88367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p:cNvCxnSpPr/>
            <p:nvPr/>
          </p:nvCxnSpPr>
          <p:spPr>
            <a:xfrm rot="6600000" flipV="1">
              <a:off x="8353023" y="87664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p:nvPr/>
          </p:nvCxnSpPr>
          <p:spPr>
            <a:xfrm rot="13680000" flipV="1">
              <a:off x="9048732" y="472634"/>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e 96"/>
            <p:cNvGrpSpPr/>
            <p:nvPr/>
          </p:nvGrpSpPr>
          <p:grpSpPr>
            <a:xfrm>
              <a:off x="8275163" y="621114"/>
              <a:ext cx="1618214" cy="1681203"/>
              <a:chOff x="9055606" y="611860"/>
              <a:chExt cx="2050411" cy="2130224"/>
            </a:xfrm>
          </p:grpSpPr>
          <p:sp>
            <p:nvSpPr>
              <p:cNvPr id="98" name="Ellipse 97"/>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p:cNvSpPr/>
              <p:nvPr/>
            </p:nvSpPr>
            <p:spPr>
              <a:xfrm>
                <a:off x="10835564"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p:cNvSpPr/>
              <p:nvPr/>
            </p:nvSpPr>
            <p:spPr>
              <a:xfrm>
                <a:off x="10247317"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Ellipse 104"/>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0" name="Groupe 109"/>
              <p:cNvGrpSpPr/>
              <p:nvPr/>
            </p:nvGrpSpPr>
            <p:grpSpPr>
              <a:xfrm>
                <a:off x="9215544" y="705620"/>
                <a:ext cx="1747430" cy="1961172"/>
                <a:chOff x="8668052" y="849215"/>
                <a:chExt cx="2877714" cy="3840717"/>
              </a:xfrm>
            </p:grpSpPr>
            <p:sp>
              <p:nvSpPr>
                <p:cNvPr id="111" name="Triangle isocèle 110"/>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Triangle isocèle 111"/>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Triangle isocèle 112"/>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Triangle isocèle 113"/>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Triangle isocèle 114"/>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Triangle isocèle 115"/>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sp>
        <p:nvSpPr>
          <p:cNvPr id="161" name="ZoneTexte 160"/>
          <p:cNvSpPr txBox="1"/>
          <p:nvPr/>
        </p:nvSpPr>
        <p:spPr>
          <a:xfrm>
            <a:off x="-7916" y="1098046"/>
            <a:ext cx="3533041" cy="830997"/>
          </a:xfrm>
          <a:prstGeom prst="rect">
            <a:avLst/>
          </a:prstGeom>
          <a:noFill/>
        </p:spPr>
        <p:txBody>
          <a:bodyPr wrap="square" rtlCol="0">
            <a:spAutoFit/>
          </a:bodyPr>
          <a:lstStyle/>
          <a:p>
            <a:pPr algn="ctr"/>
            <a:r>
              <a:rPr lang="fr-FR" sz="2400" dirty="0">
                <a:latin typeface="Century Gothic" panose="020B0502020202020204" pitchFamily="34" charset="0"/>
              </a:rPr>
              <a:t>E</a:t>
            </a:r>
            <a:r>
              <a:rPr lang="fr-FR" sz="2400" dirty="0" smtClean="0">
                <a:latin typeface="Century Gothic" panose="020B0502020202020204" pitchFamily="34" charset="0"/>
              </a:rPr>
              <a:t>tat paramagnétique à haute température</a:t>
            </a:r>
          </a:p>
        </p:txBody>
      </p:sp>
      <p:sp>
        <p:nvSpPr>
          <p:cNvPr id="159" name="ZoneTexte 158"/>
          <p:cNvSpPr txBox="1"/>
          <p:nvPr/>
        </p:nvSpPr>
        <p:spPr>
          <a:xfrm>
            <a:off x="6442876" y="3770833"/>
            <a:ext cx="811603" cy="461665"/>
          </a:xfrm>
          <a:prstGeom prst="rect">
            <a:avLst/>
          </a:prstGeom>
          <a:noFill/>
        </p:spPr>
        <p:txBody>
          <a:bodyPr wrap="square" rtlCol="0">
            <a:spAutoFit/>
          </a:bodyPr>
          <a:lstStyle/>
          <a:p>
            <a:r>
              <a:rPr lang="fr-FR" sz="2400" dirty="0" smtClean="0">
                <a:latin typeface="Century Gothic" panose="020B0502020202020204" pitchFamily="34" charset="0"/>
              </a:rPr>
              <a:t>??</a:t>
            </a:r>
            <a:endParaRPr lang="fr-FR" sz="2400" dirty="0">
              <a:latin typeface="Century Gothic" panose="020B0502020202020204" pitchFamily="34" charset="0"/>
            </a:endParaRPr>
          </a:p>
        </p:txBody>
      </p:sp>
      <p:grpSp>
        <p:nvGrpSpPr>
          <p:cNvPr id="163" name="Groupe 162"/>
          <p:cNvGrpSpPr/>
          <p:nvPr/>
        </p:nvGrpSpPr>
        <p:grpSpPr>
          <a:xfrm>
            <a:off x="961987" y="2122406"/>
            <a:ext cx="1384177" cy="1362752"/>
            <a:chOff x="4263964" y="933721"/>
            <a:chExt cx="1545603" cy="1558163"/>
          </a:xfrm>
        </p:grpSpPr>
        <p:cxnSp>
          <p:nvCxnSpPr>
            <p:cNvPr id="164" name="Connecteur droit avec flèche 163"/>
            <p:cNvCxnSpPr/>
            <p:nvPr/>
          </p:nvCxnSpPr>
          <p:spPr>
            <a:xfrm rot="3360000" flipV="1">
              <a:off x="4263964" y="195188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p:cNvCxnSpPr/>
            <p:nvPr/>
          </p:nvCxnSpPr>
          <p:spPr>
            <a:xfrm rot="19740000" flipV="1">
              <a:off x="5269567" y="194085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eur droit avec flèche 165"/>
            <p:cNvCxnSpPr/>
            <p:nvPr/>
          </p:nvCxnSpPr>
          <p:spPr>
            <a:xfrm rot="7620000" flipV="1">
              <a:off x="4772521" y="93372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7" name="Triangle isocèle 166"/>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Ellipse 167"/>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Ellipse 168"/>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Ellipse 169"/>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3" name="Groupe 172"/>
          <p:cNvGrpSpPr/>
          <p:nvPr/>
        </p:nvGrpSpPr>
        <p:grpSpPr>
          <a:xfrm>
            <a:off x="4941554" y="3166045"/>
            <a:ext cx="1823118" cy="2057016"/>
            <a:chOff x="2882972" y="3694722"/>
            <a:chExt cx="1566124" cy="1767051"/>
          </a:xfrm>
        </p:grpSpPr>
        <p:grpSp>
          <p:nvGrpSpPr>
            <p:cNvPr id="174" name="Groupe 173"/>
            <p:cNvGrpSpPr/>
            <p:nvPr/>
          </p:nvGrpSpPr>
          <p:grpSpPr>
            <a:xfrm>
              <a:off x="2882972" y="3694722"/>
              <a:ext cx="1436852" cy="1564881"/>
              <a:chOff x="4263964" y="953695"/>
              <a:chExt cx="1412344" cy="1538188"/>
            </a:xfrm>
          </p:grpSpPr>
          <p:cxnSp>
            <p:nvCxnSpPr>
              <p:cNvPr id="178" name="Connecteur droit avec flèche 177"/>
              <p:cNvCxnSpPr/>
              <p:nvPr/>
            </p:nvCxnSpPr>
            <p:spPr>
              <a:xfrm rot="18960000" flipV="1">
                <a:off x="4263964" y="1951884"/>
                <a:ext cx="540001" cy="539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eur droit avec flèche 178"/>
              <p:cNvCxnSpPr/>
              <p:nvPr/>
            </p:nvCxnSpPr>
            <p:spPr>
              <a:xfrm rot="8040000" flipV="1">
                <a:off x="4772521" y="953695"/>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0" name="Triangle isocèle 179"/>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Ellipse 180"/>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Ellipse 181"/>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3" name="Ellipse 182"/>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75" name="Connecteur droit avec flèche 174"/>
            <p:cNvCxnSpPr/>
            <p:nvPr/>
          </p:nvCxnSpPr>
          <p:spPr>
            <a:xfrm rot="18900000" flipV="1">
              <a:off x="3922429" y="4745925"/>
              <a:ext cx="441557" cy="44155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6" name="Connecteur droit avec flèche 175"/>
            <p:cNvCxnSpPr/>
            <p:nvPr/>
          </p:nvCxnSpPr>
          <p:spPr>
            <a:xfrm rot="8100000" flipV="1">
              <a:off x="4007539" y="4760008"/>
              <a:ext cx="441557" cy="44155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7" name="Ellipse 176"/>
            <p:cNvSpPr/>
            <p:nvPr/>
          </p:nvSpPr>
          <p:spPr>
            <a:xfrm>
              <a:off x="4019654" y="4523617"/>
              <a:ext cx="306018" cy="93815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6" name="ZoneTexte 195"/>
          <p:cNvSpPr txBox="1"/>
          <p:nvPr/>
        </p:nvSpPr>
        <p:spPr>
          <a:xfrm>
            <a:off x="15716" y="3708252"/>
            <a:ext cx="1582117" cy="580094"/>
          </a:xfrm>
          <a:prstGeom prst="rect">
            <a:avLst/>
          </a:prstGeom>
          <a:noFill/>
        </p:spPr>
        <p:txBody>
          <a:bodyPr wrap="square" rtlCol="0">
            <a:spAutoFit/>
          </a:bodyPr>
          <a:lstStyle/>
          <a:p>
            <a:pPr algn="ctr"/>
            <a:r>
              <a:rPr lang="fr-FR" sz="1600" dirty="0" smtClean="0">
                <a:latin typeface="Century Gothic" panose="020B0502020202020204" pitchFamily="34" charset="0"/>
              </a:rPr>
              <a:t>Réseau </a:t>
            </a:r>
            <a:r>
              <a:rPr lang="fr-FR" sz="1600" dirty="0" err="1" smtClean="0">
                <a:latin typeface="Century Gothic" panose="020B0502020202020204" pitchFamily="34" charset="0"/>
              </a:rPr>
              <a:t>kagomé</a:t>
            </a:r>
            <a:endParaRPr lang="fr-FR" sz="1600" dirty="0" smtClean="0">
              <a:latin typeface="Century Gothic" panose="020B0502020202020204" pitchFamily="34" charset="0"/>
            </a:endParaRPr>
          </a:p>
        </p:txBody>
      </p:sp>
      <p:sp>
        <p:nvSpPr>
          <p:cNvPr id="197" name="ZoneTexte 196"/>
          <p:cNvSpPr txBox="1"/>
          <p:nvPr/>
        </p:nvSpPr>
        <p:spPr>
          <a:xfrm>
            <a:off x="60967" y="2055829"/>
            <a:ext cx="1491617" cy="584775"/>
          </a:xfrm>
          <a:prstGeom prst="rect">
            <a:avLst/>
          </a:prstGeom>
          <a:noFill/>
        </p:spPr>
        <p:txBody>
          <a:bodyPr wrap="square" rtlCol="0">
            <a:spAutoFit/>
          </a:bodyPr>
          <a:lstStyle/>
          <a:p>
            <a:pPr algn="ctr"/>
            <a:r>
              <a:rPr lang="fr-FR" sz="1600" dirty="0" smtClean="0">
                <a:latin typeface="Century Gothic" panose="020B0502020202020204" pitchFamily="34" charset="0"/>
              </a:rPr>
              <a:t>Triangle simple</a:t>
            </a:r>
          </a:p>
        </p:txBody>
      </p:sp>
      <p:sp>
        <p:nvSpPr>
          <p:cNvPr id="3" name="ZoneTexte 2"/>
          <p:cNvSpPr txBox="1"/>
          <p:nvPr/>
        </p:nvSpPr>
        <p:spPr>
          <a:xfrm>
            <a:off x="4867003" y="5328130"/>
            <a:ext cx="2061713" cy="830997"/>
          </a:xfrm>
          <a:prstGeom prst="rect">
            <a:avLst/>
          </a:prstGeom>
          <a:noFill/>
          <a:ln w="25400">
            <a:solidFill>
              <a:srgbClr val="FF0000"/>
            </a:solidFill>
          </a:ln>
        </p:spPr>
        <p:txBody>
          <a:bodyPr wrap="square" rtlCol="0">
            <a:spAutoFit/>
          </a:bodyPr>
          <a:lstStyle/>
          <a:p>
            <a:pPr algn="ctr"/>
            <a:r>
              <a:rPr lang="fr-FR" sz="2400" b="1" dirty="0" smtClean="0"/>
              <a:t>« Frustration »magnétique</a:t>
            </a:r>
            <a:endParaRPr lang="fr-FR" sz="2400" b="1" dirty="0"/>
          </a:p>
        </p:txBody>
      </p:sp>
    </p:spTree>
    <p:extLst>
      <p:ext uri="{BB962C8B-B14F-4D97-AF65-F5344CB8AC3E}">
        <p14:creationId xmlns:p14="http://schemas.microsoft.com/office/powerpoint/2010/main" val="2077124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203C752C-6F8E-483D-AC10-8A8BB84F2864}"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21</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Phénomène de frustration magnétique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18" name="ZoneTexte 17"/>
          <p:cNvSpPr txBox="1"/>
          <p:nvPr/>
        </p:nvSpPr>
        <p:spPr>
          <a:xfrm>
            <a:off x="3861680" y="2363967"/>
            <a:ext cx="4072360" cy="461665"/>
          </a:xfrm>
          <a:prstGeom prst="rect">
            <a:avLst/>
          </a:prstGeom>
          <a:noFill/>
        </p:spPr>
        <p:txBody>
          <a:bodyPr wrap="square" rtlCol="0">
            <a:spAutoFit/>
          </a:bodyPr>
          <a:lstStyle/>
          <a:p>
            <a:pPr algn="ctr"/>
            <a:r>
              <a:rPr lang="fr-FR" sz="2400" dirty="0" smtClean="0">
                <a:latin typeface="Century Gothic" panose="020B0502020202020204" pitchFamily="34" charset="0"/>
              </a:rPr>
              <a:t>Quel état fondamental ?</a:t>
            </a:r>
          </a:p>
        </p:txBody>
      </p:sp>
      <p:grpSp>
        <p:nvGrpSpPr>
          <p:cNvPr id="84" name="Groupe 83"/>
          <p:cNvGrpSpPr/>
          <p:nvPr/>
        </p:nvGrpSpPr>
        <p:grpSpPr>
          <a:xfrm>
            <a:off x="462101" y="4095633"/>
            <a:ext cx="2166268" cy="2236972"/>
            <a:chOff x="8191023" y="621114"/>
            <a:chExt cx="1736446" cy="1793121"/>
          </a:xfrm>
        </p:grpSpPr>
        <p:cxnSp>
          <p:nvCxnSpPr>
            <p:cNvPr id="85" name="Connecteur droit avec flèche 84"/>
            <p:cNvCxnSpPr/>
            <p:nvPr/>
          </p:nvCxnSpPr>
          <p:spPr>
            <a:xfrm rot="19740000" flipV="1">
              <a:off x="8333437" y="1579727"/>
              <a:ext cx="72000" cy="5070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rot="17400000" flipV="1">
              <a:off x="8794916" y="164220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p:cNvCxnSpPr/>
            <p:nvPr/>
          </p:nvCxnSpPr>
          <p:spPr>
            <a:xfrm rot="11400000" flipV="1">
              <a:off x="8574322" y="132278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p:cNvCxnSpPr/>
            <p:nvPr/>
          </p:nvCxnSpPr>
          <p:spPr>
            <a:xfrm rot="21480000" flipV="1">
              <a:off x="9052977" y="201823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p:nvPr/>
          </p:nvCxnSpPr>
          <p:spPr>
            <a:xfrm rot="21000000" flipV="1">
              <a:off x="9287531" y="1656281"/>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eur droit avec flèche 89"/>
            <p:cNvCxnSpPr/>
            <p:nvPr/>
          </p:nvCxnSpPr>
          <p:spPr>
            <a:xfrm rot="11040000" flipV="1">
              <a:off x="9747460" y="167063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p:cNvCxnSpPr/>
            <p:nvPr/>
          </p:nvCxnSpPr>
          <p:spPr>
            <a:xfrm rot="12180000" flipV="1">
              <a:off x="9508050" y="127951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p:cNvCxnSpPr/>
            <p:nvPr/>
          </p:nvCxnSpPr>
          <p:spPr>
            <a:xfrm rot="15300000" flipV="1">
              <a:off x="9693469" y="89283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eur droit avec flèche 92"/>
            <p:cNvCxnSpPr/>
            <p:nvPr/>
          </p:nvCxnSpPr>
          <p:spPr>
            <a:xfrm rot="22500000" flipV="1">
              <a:off x="9273467" y="88372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rot="19740000" flipV="1">
              <a:off x="8804924" y="88367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p:cNvCxnSpPr/>
            <p:nvPr/>
          </p:nvCxnSpPr>
          <p:spPr>
            <a:xfrm rot="6600000" flipV="1">
              <a:off x="8353023" y="87664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p:nvPr/>
          </p:nvCxnSpPr>
          <p:spPr>
            <a:xfrm rot="13680000" flipV="1">
              <a:off x="9048732" y="472634"/>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e 96"/>
            <p:cNvGrpSpPr/>
            <p:nvPr/>
          </p:nvGrpSpPr>
          <p:grpSpPr>
            <a:xfrm>
              <a:off x="8275163" y="621114"/>
              <a:ext cx="1618214" cy="1681203"/>
              <a:chOff x="9055606" y="611860"/>
              <a:chExt cx="2050411" cy="2130224"/>
            </a:xfrm>
          </p:grpSpPr>
          <p:sp>
            <p:nvSpPr>
              <p:cNvPr id="98" name="Ellipse 97"/>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p:cNvSpPr/>
              <p:nvPr/>
            </p:nvSpPr>
            <p:spPr>
              <a:xfrm>
                <a:off x="10835564"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p:cNvSpPr/>
              <p:nvPr/>
            </p:nvSpPr>
            <p:spPr>
              <a:xfrm>
                <a:off x="10247317"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Ellipse 104"/>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0" name="Groupe 109"/>
              <p:cNvGrpSpPr/>
              <p:nvPr/>
            </p:nvGrpSpPr>
            <p:grpSpPr>
              <a:xfrm>
                <a:off x="9215544" y="705620"/>
                <a:ext cx="1747430" cy="1961172"/>
                <a:chOff x="8668052" y="849215"/>
                <a:chExt cx="2877714" cy="3840717"/>
              </a:xfrm>
            </p:grpSpPr>
            <p:sp>
              <p:nvSpPr>
                <p:cNvPr id="111" name="Triangle isocèle 110"/>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Triangle isocèle 111"/>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Triangle isocèle 112"/>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Triangle isocèle 113"/>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Triangle isocèle 114"/>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Triangle isocèle 115"/>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sp>
        <p:nvSpPr>
          <p:cNvPr id="161" name="ZoneTexte 160"/>
          <p:cNvSpPr txBox="1"/>
          <p:nvPr/>
        </p:nvSpPr>
        <p:spPr>
          <a:xfrm>
            <a:off x="-7916" y="1098046"/>
            <a:ext cx="3533041" cy="830997"/>
          </a:xfrm>
          <a:prstGeom prst="rect">
            <a:avLst/>
          </a:prstGeom>
          <a:noFill/>
        </p:spPr>
        <p:txBody>
          <a:bodyPr wrap="square" rtlCol="0">
            <a:spAutoFit/>
          </a:bodyPr>
          <a:lstStyle/>
          <a:p>
            <a:pPr algn="ctr"/>
            <a:r>
              <a:rPr lang="fr-FR" sz="2400" dirty="0">
                <a:latin typeface="Century Gothic" panose="020B0502020202020204" pitchFamily="34" charset="0"/>
              </a:rPr>
              <a:t>E</a:t>
            </a:r>
            <a:r>
              <a:rPr lang="fr-FR" sz="2400" dirty="0" smtClean="0">
                <a:latin typeface="Century Gothic" panose="020B0502020202020204" pitchFamily="34" charset="0"/>
              </a:rPr>
              <a:t>tat paramagnétique à haute température</a:t>
            </a:r>
          </a:p>
        </p:txBody>
      </p:sp>
      <p:sp>
        <p:nvSpPr>
          <p:cNvPr id="159" name="ZoneTexte 158"/>
          <p:cNvSpPr txBox="1"/>
          <p:nvPr/>
        </p:nvSpPr>
        <p:spPr>
          <a:xfrm>
            <a:off x="6442876" y="3770833"/>
            <a:ext cx="811603" cy="461665"/>
          </a:xfrm>
          <a:prstGeom prst="rect">
            <a:avLst/>
          </a:prstGeom>
          <a:noFill/>
        </p:spPr>
        <p:txBody>
          <a:bodyPr wrap="square" rtlCol="0">
            <a:spAutoFit/>
          </a:bodyPr>
          <a:lstStyle/>
          <a:p>
            <a:r>
              <a:rPr lang="fr-FR" sz="2400" dirty="0" smtClean="0">
                <a:latin typeface="Century Gothic" panose="020B0502020202020204" pitchFamily="34" charset="0"/>
              </a:rPr>
              <a:t>??</a:t>
            </a:r>
            <a:endParaRPr lang="fr-FR" sz="2400" dirty="0">
              <a:latin typeface="Century Gothic" panose="020B0502020202020204" pitchFamily="34" charset="0"/>
            </a:endParaRPr>
          </a:p>
        </p:txBody>
      </p:sp>
      <p:grpSp>
        <p:nvGrpSpPr>
          <p:cNvPr id="163" name="Groupe 162"/>
          <p:cNvGrpSpPr/>
          <p:nvPr/>
        </p:nvGrpSpPr>
        <p:grpSpPr>
          <a:xfrm>
            <a:off x="961987" y="2122406"/>
            <a:ext cx="1384177" cy="1362752"/>
            <a:chOff x="4263964" y="933721"/>
            <a:chExt cx="1545603" cy="1558163"/>
          </a:xfrm>
        </p:grpSpPr>
        <p:cxnSp>
          <p:nvCxnSpPr>
            <p:cNvPr id="164" name="Connecteur droit avec flèche 163"/>
            <p:cNvCxnSpPr/>
            <p:nvPr/>
          </p:nvCxnSpPr>
          <p:spPr>
            <a:xfrm rot="3360000" flipV="1">
              <a:off x="4263964" y="195188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p:cNvCxnSpPr/>
            <p:nvPr/>
          </p:nvCxnSpPr>
          <p:spPr>
            <a:xfrm rot="19740000" flipV="1">
              <a:off x="5269567" y="194085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eur droit avec flèche 165"/>
            <p:cNvCxnSpPr/>
            <p:nvPr/>
          </p:nvCxnSpPr>
          <p:spPr>
            <a:xfrm rot="7620000" flipV="1">
              <a:off x="4772521" y="93372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7" name="Triangle isocèle 166"/>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Ellipse 167"/>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Ellipse 168"/>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Ellipse 169"/>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3" name="Groupe 172"/>
          <p:cNvGrpSpPr/>
          <p:nvPr/>
        </p:nvGrpSpPr>
        <p:grpSpPr>
          <a:xfrm>
            <a:off x="4941554" y="3166045"/>
            <a:ext cx="1823118" cy="2057016"/>
            <a:chOff x="2882972" y="3694722"/>
            <a:chExt cx="1566124" cy="1767051"/>
          </a:xfrm>
        </p:grpSpPr>
        <p:grpSp>
          <p:nvGrpSpPr>
            <p:cNvPr id="174" name="Groupe 173"/>
            <p:cNvGrpSpPr/>
            <p:nvPr/>
          </p:nvGrpSpPr>
          <p:grpSpPr>
            <a:xfrm>
              <a:off x="2882972" y="3694722"/>
              <a:ext cx="1436852" cy="1564881"/>
              <a:chOff x="4263964" y="953695"/>
              <a:chExt cx="1412344" cy="1538188"/>
            </a:xfrm>
          </p:grpSpPr>
          <p:cxnSp>
            <p:nvCxnSpPr>
              <p:cNvPr id="178" name="Connecteur droit avec flèche 177"/>
              <p:cNvCxnSpPr/>
              <p:nvPr/>
            </p:nvCxnSpPr>
            <p:spPr>
              <a:xfrm rot="18960000" flipV="1">
                <a:off x="4263964" y="1951884"/>
                <a:ext cx="540001" cy="539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eur droit avec flèche 178"/>
              <p:cNvCxnSpPr/>
              <p:nvPr/>
            </p:nvCxnSpPr>
            <p:spPr>
              <a:xfrm rot="8040000" flipV="1">
                <a:off x="4772521" y="953695"/>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0" name="Triangle isocèle 179"/>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Ellipse 180"/>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Ellipse 181"/>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3" name="Ellipse 182"/>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75" name="Connecteur droit avec flèche 174"/>
            <p:cNvCxnSpPr/>
            <p:nvPr/>
          </p:nvCxnSpPr>
          <p:spPr>
            <a:xfrm rot="18900000" flipV="1">
              <a:off x="3922429" y="4745925"/>
              <a:ext cx="441557" cy="44155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6" name="Connecteur droit avec flèche 175"/>
            <p:cNvCxnSpPr/>
            <p:nvPr/>
          </p:nvCxnSpPr>
          <p:spPr>
            <a:xfrm rot="8100000" flipV="1">
              <a:off x="4007539" y="4760008"/>
              <a:ext cx="441557" cy="44155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7" name="Ellipse 176"/>
            <p:cNvSpPr/>
            <p:nvPr/>
          </p:nvSpPr>
          <p:spPr>
            <a:xfrm>
              <a:off x="4019654" y="4523617"/>
              <a:ext cx="306018" cy="93815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84" name="Groupe 183"/>
          <p:cNvGrpSpPr/>
          <p:nvPr/>
        </p:nvGrpSpPr>
        <p:grpSpPr>
          <a:xfrm>
            <a:off x="9416903" y="2079543"/>
            <a:ext cx="1412532" cy="1437151"/>
            <a:chOff x="6076970" y="3798516"/>
            <a:chExt cx="1568021" cy="1595351"/>
          </a:xfrm>
        </p:grpSpPr>
        <p:cxnSp>
          <p:nvCxnSpPr>
            <p:cNvPr id="185" name="Connecteur droit avec flèche 184"/>
            <p:cNvCxnSpPr/>
            <p:nvPr/>
          </p:nvCxnSpPr>
          <p:spPr>
            <a:xfrm rot="15600000" flipV="1">
              <a:off x="7095620" y="4843945"/>
              <a:ext cx="549371" cy="5493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Groupe 185"/>
            <p:cNvGrpSpPr/>
            <p:nvPr/>
          </p:nvGrpSpPr>
          <p:grpSpPr>
            <a:xfrm>
              <a:off x="6076970" y="3798516"/>
              <a:ext cx="1436852" cy="1595351"/>
              <a:chOff x="4263964" y="933721"/>
              <a:chExt cx="1412344" cy="1568139"/>
            </a:xfrm>
          </p:grpSpPr>
          <p:cxnSp>
            <p:nvCxnSpPr>
              <p:cNvPr id="187" name="Connecteur droit avec flèche 186"/>
              <p:cNvCxnSpPr/>
              <p:nvPr/>
            </p:nvCxnSpPr>
            <p:spPr>
              <a:xfrm rot="600000" flipV="1">
                <a:off x="4263964" y="1961861"/>
                <a:ext cx="540001" cy="539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Connecteur droit avec flèche 187"/>
              <p:cNvCxnSpPr/>
              <p:nvPr/>
            </p:nvCxnSpPr>
            <p:spPr>
              <a:xfrm rot="8100000" flipV="1">
                <a:off x="4782499" y="93372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9" name="Triangle isocèle 188"/>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0" name="Ellipse 189"/>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1" name="Ellipse 190"/>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2" name="Ellipse 191"/>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95" name="ZoneTexte 194"/>
          <p:cNvSpPr txBox="1"/>
          <p:nvPr/>
        </p:nvSpPr>
        <p:spPr>
          <a:xfrm>
            <a:off x="7971012" y="1183233"/>
            <a:ext cx="4072360" cy="461665"/>
          </a:xfrm>
          <a:prstGeom prst="rect">
            <a:avLst/>
          </a:prstGeom>
          <a:noFill/>
        </p:spPr>
        <p:txBody>
          <a:bodyPr wrap="square" rtlCol="0">
            <a:spAutoFit/>
          </a:bodyPr>
          <a:lstStyle/>
          <a:p>
            <a:pPr algn="ctr"/>
            <a:r>
              <a:rPr lang="fr-FR" sz="2400" dirty="0" smtClean="0">
                <a:latin typeface="Century Gothic" panose="020B0502020202020204" pitchFamily="34" charset="0"/>
              </a:rPr>
              <a:t>Etat fondamental</a:t>
            </a:r>
          </a:p>
        </p:txBody>
      </p:sp>
      <p:sp>
        <p:nvSpPr>
          <p:cNvPr id="196" name="ZoneTexte 195"/>
          <p:cNvSpPr txBox="1"/>
          <p:nvPr/>
        </p:nvSpPr>
        <p:spPr>
          <a:xfrm>
            <a:off x="15716" y="3708252"/>
            <a:ext cx="1582117" cy="580094"/>
          </a:xfrm>
          <a:prstGeom prst="rect">
            <a:avLst/>
          </a:prstGeom>
          <a:noFill/>
        </p:spPr>
        <p:txBody>
          <a:bodyPr wrap="square" rtlCol="0">
            <a:spAutoFit/>
          </a:bodyPr>
          <a:lstStyle/>
          <a:p>
            <a:pPr algn="ctr"/>
            <a:r>
              <a:rPr lang="fr-FR" sz="1600" dirty="0" smtClean="0">
                <a:latin typeface="Century Gothic" panose="020B0502020202020204" pitchFamily="34" charset="0"/>
              </a:rPr>
              <a:t>Réseau </a:t>
            </a:r>
            <a:r>
              <a:rPr lang="fr-FR" sz="1600" dirty="0" err="1" smtClean="0">
                <a:latin typeface="Century Gothic" panose="020B0502020202020204" pitchFamily="34" charset="0"/>
              </a:rPr>
              <a:t>kagomé</a:t>
            </a:r>
            <a:endParaRPr lang="fr-FR" sz="1600" dirty="0" smtClean="0">
              <a:latin typeface="Century Gothic" panose="020B0502020202020204" pitchFamily="34" charset="0"/>
            </a:endParaRPr>
          </a:p>
        </p:txBody>
      </p:sp>
      <p:sp>
        <p:nvSpPr>
          <p:cNvPr id="197" name="ZoneTexte 196"/>
          <p:cNvSpPr txBox="1"/>
          <p:nvPr/>
        </p:nvSpPr>
        <p:spPr>
          <a:xfrm>
            <a:off x="60967" y="2055829"/>
            <a:ext cx="1491617" cy="584775"/>
          </a:xfrm>
          <a:prstGeom prst="rect">
            <a:avLst/>
          </a:prstGeom>
          <a:noFill/>
        </p:spPr>
        <p:txBody>
          <a:bodyPr wrap="square" rtlCol="0">
            <a:spAutoFit/>
          </a:bodyPr>
          <a:lstStyle/>
          <a:p>
            <a:pPr algn="ctr"/>
            <a:r>
              <a:rPr lang="fr-FR" sz="1600" dirty="0" smtClean="0">
                <a:latin typeface="Century Gothic" panose="020B0502020202020204" pitchFamily="34" charset="0"/>
              </a:rPr>
              <a:t>Triangle simple</a:t>
            </a:r>
          </a:p>
        </p:txBody>
      </p:sp>
      <p:sp>
        <p:nvSpPr>
          <p:cNvPr id="3" name="ZoneTexte 2"/>
          <p:cNvSpPr txBox="1"/>
          <p:nvPr/>
        </p:nvSpPr>
        <p:spPr>
          <a:xfrm>
            <a:off x="4867003" y="5328130"/>
            <a:ext cx="2061713" cy="830997"/>
          </a:xfrm>
          <a:prstGeom prst="rect">
            <a:avLst/>
          </a:prstGeom>
          <a:noFill/>
          <a:ln w="25400">
            <a:solidFill>
              <a:srgbClr val="FF0000"/>
            </a:solidFill>
          </a:ln>
        </p:spPr>
        <p:txBody>
          <a:bodyPr wrap="square" rtlCol="0">
            <a:spAutoFit/>
          </a:bodyPr>
          <a:lstStyle/>
          <a:p>
            <a:pPr algn="ctr"/>
            <a:r>
              <a:rPr lang="fr-FR" sz="2400" b="1" dirty="0" smtClean="0"/>
              <a:t>« Frustration »magnétique</a:t>
            </a:r>
            <a:endParaRPr lang="fr-FR" sz="2400" b="1" dirty="0"/>
          </a:p>
        </p:txBody>
      </p:sp>
    </p:spTree>
    <p:extLst>
      <p:ext uri="{BB962C8B-B14F-4D97-AF65-F5344CB8AC3E}">
        <p14:creationId xmlns:p14="http://schemas.microsoft.com/office/powerpoint/2010/main" val="4251111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203C752C-6F8E-483D-AC10-8A8BB84F2864}"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22</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Phénomène de frustration magnétique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18" name="ZoneTexte 17"/>
          <p:cNvSpPr txBox="1"/>
          <p:nvPr/>
        </p:nvSpPr>
        <p:spPr>
          <a:xfrm>
            <a:off x="3861680" y="2363967"/>
            <a:ext cx="4072360" cy="461665"/>
          </a:xfrm>
          <a:prstGeom prst="rect">
            <a:avLst/>
          </a:prstGeom>
          <a:noFill/>
        </p:spPr>
        <p:txBody>
          <a:bodyPr wrap="square" rtlCol="0">
            <a:spAutoFit/>
          </a:bodyPr>
          <a:lstStyle/>
          <a:p>
            <a:pPr algn="ctr"/>
            <a:r>
              <a:rPr lang="fr-FR" sz="2400" dirty="0" smtClean="0">
                <a:latin typeface="Century Gothic" panose="020B0502020202020204" pitchFamily="34" charset="0"/>
              </a:rPr>
              <a:t>Quel état fondamental ?</a:t>
            </a:r>
          </a:p>
        </p:txBody>
      </p:sp>
      <p:grpSp>
        <p:nvGrpSpPr>
          <p:cNvPr id="84" name="Groupe 83"/>
          <p:cNvGrpSpPr/>
          <p:nvPr/>
        </p:nvGrpSpPr>
        <p:grpSpPr>
          <a:xfrm>
            <a:off x="462101" y="4095633"/>
            <a:ext cx="2166268" cy="2236972"/>
            <a:chOff x="8191023" y="621114"/>
            <a:chExt cx="1736446" cy="1793121"/>
          </a:xfrm>
        </p:grpSpPr>
        <p:cxnSp>
          <p:nvCxnSpPr>
            <p:cNvPr id="85" name="Connecteur droit avec flèche 84"/>
            <p:cNvCxnSpPr/>
            <p:nvPr/>
          </p:nvCxnSpPr>
          <p:spPr>
            <a:xfrm rot="19740000" flipV="1">
              <a:off x="8333437" y="1579727"/>
              <a:ext cx="72000" cy="5070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rot="17400000" flipV="1">
              <a:off x="8794916" y="164220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p:cNvCxnSpPr/>
            <p:nvPr/>
          </p:nvCxnSpPr>
          <p:spPr>
            <a:xfrm rot="11400000" flipV="1">
              <a:off x="8574322" y="132278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p:cNvCxnSpPr/>
            <p:nvPr/>
          </p:nvCxnSpPr>
          <p:spPr>
            <a:xfrm rot="21480000" flipV="1">
              <a:off x="9052977" y="201823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p:nvPr/>
          </p:nvCxnSpPr>
          <p:spPr>
            <a:xfrm rot="21000000" flipV="1">
              <a:off x="9287531" y="1656281"/>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eur droit avec flèche 89"/>
            <p:cNvCxnSpPr/>
            <p:nvPr/>
          </p:nvCxnSpPr>
          <p:spPr>
            <a:xfrm rot="11040000" flipV="1">
              <a:off x="9747460" y="167063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p:cNvCxnSpPr/>
            <p:nvPr/>
          </p:nvCxnSpPr>
          <p:spPr>
            <a:xfrm rot="12180000" flipV="1">
              <a:off x="9508050" y="127951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p:cNvCxnSpPr/>
            <p:nvPr/>
          </p:nvCxnSpPr>
          <p:spPr>
            <a:xfrm rot="15300000" flipV="1">
              <a:off x="9693469" y="89283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eur droit avec flèche 92"/>
            <p:cNvCxnSpPr/>
            <p:nvPr/>
          </p:nvCxnSpPr>
          <p:spPr>
            <a:xfrm rot="22500000" flipV="1">
              <a:off x="9273467" y="88372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rot="19740000" flipV="1">
              <a:off x="8804924" y="88367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p:cNvCxnSpPr/>
            <p:nvPr/>
          </p:nvCxnSpPr>
          <p:spPr>
            <a:xfrm rot="6600000" flipV="1">
              <a:off x="8353023" y="87664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p:nvPr/>
          </p:nvCxnSpPr>
          <p:spPr>
            <a:xfrm rot="13680000" flipV="1">
              <a:off x="9048732" y="472634"/>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e 96"/>
            <p:cNvGrpSpPr/>
            <p:nvPr/>
          </p:nvGrpSpPr>
          <p:grpSpPr>
            <a:xfrm>
              <a:off x="8275163" y="621114"/>
              <a:ext cx="1618214" cy="1681203"/>
              <a:chOff x="9055606" y="611860"/>
              <a:chExt cx="2050411" cy="2130224"/>
            </a:xfrm>
          </p:grpSpPr>
          <p:sp>
            <p:nvSpPr>
              <p:cNvPr id="98" name="Ellipse 97"/>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p:cNvSpPr/>
              <p:nvPr/>
            </p:nvSpPr>
            <p:spPr>
              <a:xfrm>
                <a:off x="10835564"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p:cNvSpPr/>
              <p:nvPr/>
            </p:nvSpPr>
            <p:spPr>
              <a:xfrm>
                <a:off x="10247317"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Ellipse 104"/>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0" name="Groupe 109"/>
              <p:cNvGrpSpPr/>
              <p:nvPr/>
            </p:nvGrpSpPr>
            <p:grpSpPr>
              <a:xfrm>
                <a:off x="9215544" y="705620"/>
                <a:ext cx="1747430" cy="1961172"/>
                <a:chOff x="8668052" y="849215"/>
                <a:chExt cx="2877714" cy="3840717"/>
              </a:xfrm>
            </p:grpSpPr>
            <p:sp>
              <p:nvSpPr>
                <p:cNvPr id="111" name="Triangle isocèle 110"/>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Triangle isocèle 111"/>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Triangle isocèle 112"/>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Triangle isocèle 113"/>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Triangle isocèle 114"/>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Triangle isocèle 115"/>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grpSp>
        <p:nvGrpSpPr>
          <p:cNvPr id="117" name="Groupe 116"/>
          <p:cNvGrpSpPr/>
          <p:nvPr/>
        </p:nvGrpSpPr>
        <p:grpSpPr>
          <a:xfrm>
            <a:off x="8987462" y="3993280"/>
            <a:ext cx="2026932" cy="2125574"/>
            <a:chOff x="9055606" y="611860"/>
            <a:chExt cx="2072599" cy="2173464"/>
          </a:xfrm>
        </p:grpSpPr>
        <p:sp>
          <p:nvSpPr>
            <p:cNvPr id="118" name="Ellipse 117"/>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119"/>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Ellipse 121"/>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Ellipse 123"/>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Ellipse 124"/>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Ellipse 125"/>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Ellipse 126"/>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Ellipse 127"/>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9" name="Ellipse 128"/>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0" name="Groupe 129"/>
            <p:cNvGrpSpPr/>
            <p:nvPr/>
          </p:nvGrpSpPr>
          <p:grpSpPr>
            <a:xfrm>
              <a:off x="9089953" y="617291"/>
              <a:ext cx="1921148" cy="2168033"/>
              <a:chOff x="8818656" y="441412"/>
              <a:chExt cx="2641776" cy="2963513"/>
            </a:xfrm>
          </p:grpSpPr>
          <p:grpSp>
            <p:nvGrpSpPr>
              <p:cNvPr id="131" name="Groupe 130"/>
              <p:cNvGrpSpPr/>
              <p:nvPr/>
            </p:nvGrpSpPr>
            <p:grpSpPr>
              <a:xfrm>
                <a:off x="8991353" y="562150"/>
                <a:ext cx="2402895" cy="2680752"/>
                <a:chOff x="8668052" y="849215"/>
                <a:chExt cx="2877714" cy="3840717"/>
              </a:xfrm>
            </p:grpSpPr>
            <p:sp>
              <p:nvSpPr>
                <p:cNvPr id="140" name="Triangle isocèle 139"/>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1" name="Triangle isocèle 140"/>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2" name="Triangle isocèle 141"/>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Triangle isocèle 142"/>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Triangle isocèle 143"/>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Triangle isocèle 144"/>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2" name="Ellipse 131"/>
              <p:cNvSpPr/>
              <p:nvPr/>
            </p:nvSpPr>
            <p:spPr>
              <a:xfrm rot="1800000">
                <a:off x="9062707" y="1774133"/>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Ellipse 132"/>
              <p:cNvSpPr/>
              <p:nvPr/>
            </p:nvSpPr>
            <p:spPr>
              <a:xfrm rot="5400000">
                <a:off x="10053440" y="2086504"/>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 name="Ellipse 133"/>
              <p:cNvSpPr/>
              <p:nvPr/>
            </p:nvSpPr>
            <p:spPr>
              <a:xfrm rot="5400000">
                <a:off x="10053439" y="742385"/>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5" name="Ellipse 134"/>
              <p:cNvSpPr/>
              <p:nvPr/>
            </p:nvSpPr>
            <p:spPr>
              <a:xfrm rot="12600000">
                <a:off x="11042850" y="1075860"/>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6" name="Ellipse 44"/>
              <p:cNvSpPr/>
              <p:nvPr/>
            </p:nvSpPr>
            <p:spPr>
              <a:xfrm>
                <a:off x="11119358" y="2451156"/>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Ellipse 44"/>
              <p:cNvSpPr/>
              <p:nvPr/>
            </p:nvSpPr>
            <p:spPr>
              <a:xfrm rot="3300000">
                <a:off x="10034353" y="3121720"/>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61" name="ZoneTexte 160"/>
          <p:cNvSpPr txBox="1"/>
          <p:nvPr/>
        </p:nvSpPr>
        <p:spPr>
          <a:xfrm>
            <a:off x="-7916" y="1098046"/>
            <a:ext cx="3533041" cy="830997"/>
          </a:xfrm>
          <a:prstGeom prst="rect">
            <a:avLst/>
          </a:prstGeom>
          <a:noFill/>
        </p:spPr>
        <p:txBody>
          <a:bodyPr wrap="square" rtlCol="0">
            <a:spAutoFit/>
          </a:bodyPr>
          <a:lstStyle/>
          <a:p>
            <a:pPr algn="ctr"/>
            <a:r>
              <a:rPr lang="fr-FR" sz="2400" dirty="0">
                <a:latin typeface="Century Gothic" panose="020B0502020202020204" pitchFamily="34" charset="0"/>
              </a:rPr>
              <a:t>E</a:t>
            </a:r>
            <a:r>
              <a:rPr lang="fr-FR" sz="2400" dirty="0" smtClean="0">
                <a:latin typeface="Century Gothic" panose="020B0502020202020204" pitchFamily="34" charset="0"/>
              </a:rPr>
              <a:t>tat paramagnétique à haute température</a:t>
            </a:r>
          </a:p>
        </p:txBody>
      </p:sp>
      <p:sp>
        <p:nvSpPr>
          <p:cNvPr id="159" name="ZoneTexte 158"/>
          <p:cNvSpPr txBox="1"/>
          <p:nvPr/>
        </p:nvSpPr>
        <p:spPr>
          <a:xfrm>
            <a:off x="6442876" y="3770833"/>
            <a:ext cx="811603" cy="461665"/>
          </a:xfrm>
          <a:prstGeom prst="rect">
            <a:avLst/>
          </a:prstGeom>
          <a:noFill/>
        </p:spPr>
        <p:txBody>
          <a:bodyPr wrap="square" rtlCol="0">
            <a:spAutoFit/>
          </a:bodyPr>
          <a:lstStyle/>
          <a:p>
            <a:r>
              <a:rPr lang="fr-FR" sz="2400" dirty="0" smtClean="0">
                <a:latin typeface="Century Gothic" panose="020B0502020202020204" pitchFamily="34" charset="0"/>
              </a:rPr>
              <a:t>??</a:t>
            </a:r>
            <a:endParaRPr lang="fr-FR" sz="2400" dirty="0">
              <a:latin typeface="Century Gothic" panose="020B0502020202020204" pitchFamily="34" charset="0"/>
            </a:endParaRPr>
          </a:p>
        </p:txBody>
      </p:sp>
      <p:grpSp>
        <p:nvGrpSpPr>
          <p:cNvPr id="163" name="Groupe 162"/>
          <p:cNvGrpSpPr/>
          <p:nvPr/>
        </p:nvGrpSpPr>
        <p:grpSpPr>
          <a:xfrm>
            <a:off x="961987" y="2122406"/>
            <a:ext cx="1384177" cy="1362752"/>
            <a:chOff x="4263964" y="933721"/>
            <a:chExt cx="1545603" cy="1558163"/>
          </a:xfrm>
        </p:grpSpPr>
        <p:cxnSp>
          <p:nvCxnSpPr>
            <p:cNvPr id="164" name="Connecteur droit avec flèche 163"/>
            <p:cNvCxnSpPr/>
            <p:nvPr/>
          </p:nvCxnSpPr>
          <p:spPr>
            <a:xfrm rot="3360000" flipV="1">
              <a:off x="4263964" y="195188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p:cNvCxnSpPr/>
            <p:nvPr/>
          </p:nvCxnSpPr>
          <p:spPr>
            <a:xfrm rot="19740000" flipV="1">
              <a:off x="5269567" y="194085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eur droit avec flèche 165"/>
            <p:cNvCxnSpPr/>
            <p:nvPr/>
          </p:nvCxnSpPr>
          <p:spPr>
            <a:xfrm rot="7620000" flipV="1">
              <a:off x="4772521" y="93372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7" name="Triangle isocèle 166"/>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Ellipse 167"/>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Ellipse 168"/>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Ellipse 169"/>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3" name="Groupe 172"/>
          <p:cNvGrpSpPr/>
          <p:nvPr/>
        </p:nvGrpSpPr>
        <p:grpSpPr>
          <a:xfrm>
            <a:off x="4941554" y="3166045"/>
            <a:ext cx="1823118" cy="2057016"/>
            <a:chOff x="2882972" y="3694722"/>
            <a:chExt cx="1566124" cy="1767051"/>
          </a:xfrm>
        </p:grpSpPr>
        <p:grpSp>
          <p:nvGrpSpPr>
            <p:cNvPr id="174" name="Groupe 173"/>
            <p:cNvGrpSpPr/>
            <p:nvPr/>
          </p:nvGrpSpPr>
          <p:grpSpPr>
            <a:xfrm>
              <a:off x="2882972" y="3694722"/>
              <a:ext cx="1436852" cy="1564881"/>
              <a:chOff x="4263964" y="953695"/>
              <a:chExt cx="1412344" cy="1538188"/>
            </a:xfrm>
          </p:grpSpPr>
          <p:cxnSp>
            <p:nvCxnSpPr>
              <p:cNvPr id="178" name="Connecteur droit avec flèche 177"/>
              <p:cNvCxnSpPr/>
              <p:nvPr/>
            </p:nvCxnSpPr>
            <p:spPr>
              <a:xfrm rot="18960000" flipV="1">
                <a:off x="4263964" y="1951884"/>
                <a:ext cx="540001" cy="539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eur droit avec flèche 178"/>
              <p:cNvCxnSpPr/>
              <p:nvPr/>
            </p:nvCxnSpPr>
            <p:spPr>
              <a:xfrm rot="8040000" flipV="1">
                <a:off x="4772521" y="953695"/>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0" name="Triangle isocèle 179"/>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Ellipse 180"/>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Ellipse 181"/>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3" name="Ellipse 182"/>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75" name="Connecteur droit avec flèche 174"/>
            <p:cNvCxnSpPr/>
            <p:nvPr/>
          </p:nvCxnSpPr>
          <p:spPr>
            <a:xfrm rot="18900000" flipV="1">
              <a:off x="3922429" y="4745925"/>
              <a:ext cx="441557" cy="44155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6" name="Connecteur droit avec flèche 175"/>
            <p:cNvCxnSpPr/>
            <p:nvPr/>
          </p:nvCxnSpPr>
          <p:spPr>
            <a:xfrm rot="8100000" flipV="1">
              <a:off x="4007539" y="4760008"/>
              <a:ext cx="441557" cy="44155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7" name="Ellipse 176"/>
            <p:cNvSpPr/>
            <p:nvPr/>
          </p:nvSpPr>
          <p:spPr>
            <a:xfrm>
              <a:off x="4019654" y="4523617"/>
              <a:ext cx="306018" cy="93815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84" name="Groupe 183"/>
          <p:cNvGrpSpPr/>
          <p:nvPr/>
        </p:nvGrpSpPr>
        <p:grpSpPr>
          <a:xfrm>
            <a:off x="9416903" y="2079543"/>
            <a:ext cx="1412532" cy="1437151"/>
            <a:chOff x="6076970" y="3798516"/>
            <a:chExt cx="1568021" cy="1595351"/>
          </a:xfrm>
        </p:grpSpPr>
        <p:cxnSp>
          <p:nvCxnSpPr>
            <p:cNvPr id="185" name="Connecteur droit avec flèche 184"/>
            <p:cNvCxnSpPr/>
            <p:nvPr/>
          </p:nvCxnSpPr>
          <p:spPr>
            <a:xfrm rot="15600000" flipV="1">
              <a:off x="7095620" y="4843945"/>
              <a:ext cx="549371" cy="5493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Groupe 185"/>
            <p:cNvGrpSpPr/>
            <p:nvPr/>
          </p:nvGrpSpPr>
          <p:grpSpPr>
            <a:xfrm>
              <a:off x="6076970" y="3798516"/>
              <a:ext cx="1436852" cy="1595351"/>
              <a:chOff x="4263964" y="933721"/>
              <a:chExt cx="1412344" cy="1568139"/>
            </a:xfrm>
          </p:grpSpPr>
          <p:cxnSp>
            <p:nvCxnSpPr>
              <p:cNvPr id="187" name="Connecteur droit avec flèche 186"/>
              <p:cNvCxnSpPr/>
              <p:nvPr/>
            </p:nvCxnSpPr>
            <p:spPr>
              <a:xfrm rot="600000" flipV="1">
                <a:off x="4263964" y="1961861"/>
                <a:ext cx="540001" cy="539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Connecteur droit avec flèche 187"/>
              <p:cNvCxnSpPr/>
              <p:nvPr/>
            </p:nvCxnSpPr>
            <p:spPr>
              <a:xfrm rot="8100000" flipV="1">
                <a:off x="4782499" y="93372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9" name="Triangle isocèle 188"/>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0" name="Ellipse 189"/>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1" name="Ellipse 190"/>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2" name="Ellipse 191"/>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95" name="ZoneTexte 194"/>
          <p:cNvSpPr txBox="1"/>
          <p:nvPr/>
        </p:nvSpPr>
        <p:spPr>
          <a:xfrm>
            <a:off x="7971012" y="1183233"/>
            <a:ext cx="4072360" cy="461665"/>
          </a:xfrm>
          <a:prstGeom prst="rect">
            <a:avLst/>
          </a:prstGeom>
          <a:noFill/>
        </p:spPr>
        <p:txBody>
          <a:bodyPr wrap="square" rtlCol="0">
            <a:spAutoFit/>
          </a:bodyPr>
          <a:lstStyle/>
          <a:p>
            <a:pPr algn="ctr"/>
            <a:r>
              <a:rPr lang="fr-FR" sz="2400" dirty="0" smtClean="0">
                <a:latin typeface="Century Gothic" panose="020B0502020202020204" pitchFamily="34" charset="0"/>
              </a:rPr>
              <a:t>Etat fondamental</a:t>
            </a:r>
          </a:p>
        </p:txBody>
      </p:sp>
      <p:sp>
        <p:nvSpPr>
          <p:cNvPr id="196" name="ZoneTexte 195"/>
          <p:cNvSpPr txBox="1"/>
          <p:nvPr/>
        </p:nvSpPr>
        <p:spPr>
          <a:xfrm>
            <a:off x="15716" y="3708252"/>
            <a:ext cx="1582117" cy="580094"/>
          </a:xfrm>
          <a:prstGeom prst="rect">
            <a:avLst/>
          </a:prstGeom>
          <a:noFill/>
        </p:spPr>
        <p:txBody>
          <a:bodyPr wrap="square" rtlCol="0">
            <a:spAutoFit/>
          </a:bodyPr>
          <a:lstStyle/>
          <a:p>
            <a:pPr algn="ctr"/>
            <a:r>
              <a:rPr lang="fr-FR" sz="1600" dirty="0" smtClean="0">
                <a:latin typeface="Century Gothic" panose="020B0502020202020204" pitchFamily="34" charset="0"/>
              </a:rPr>
              <a:t>Réseau </a:t>
            </a:r>
            <a:r>
              <a:rPr lang="fr-FR" sz="1600" dirty="0" err="1" smtClean="0">
                <a:latin typeface="Century Gothic" panose="020B0502020202020204" pitchFamily="34" charset="0"/>
              </a:rPr>
              <a:t>kagomé</a:t>
            </a:r>
            <a:endParaRPr lang="fr-FR" sz="1600" dirty="0" smtClean="0">
              <a:latin typeface="Century Gothic" panose="020B0502020202020204" pitchFamily="34" charset="0"/>
            </a:endParaRPr>
          </a:p>
        </p:txBody>
      </p:sp>
      <p:sp>
        <p:nvSpPr>
          <p:cNvPr id="197" name="ZoneTexte 196"/>
          <p:cNvSpPr txBox="1"/>
          <p:nvPr/>
        </p:nvSpPr>
        <p:spPr>
          <a:xfrm>
            <a:off x="60967" y="2055829"/>
            <a:ext cx="1491617" cy="584775"/>
          </a:xfrm>
          <a:prstGeom prst="rect">
            <a:avLst/>
          </a:prstGeom>
          <a:noFill/>
        </p:spPr>
        <p:txBody>
          <a:bodyPr wrap="square" rtlCol="0">
            <a:spAutoFit/>
          </a:bodyPr>
          <a:lstStyle/>
          <a:p>
            <a:pPr algn="ctr"/>
            <a:r>
              <a:rPr lang="fr-FR" sz="1600" dirty="0" smtClean="0">
                <a:latin typeface="Century Gothic" panose="020B0502020202020204" pitchFamily="34" charset="0"/>
              </a:rPr>
              <a:t>Triangle simple</a:t>
            </a:r>
          </a:p>
        </p:txBody>
      </p:sp>
      <p:grpSp>
        <p:nvGrpSpPr>
          <p:cNvPr id="9" name="Groupe 8"/>
          <p:cNvGrpSpPr/>
          <p:nvPr/>
        </p:nvGrpSpPr>
        <p:grpSpPr>
          <a:xfrm>
            <a:off x="8852623" y="6095799"/>
            <a:ext cx="2932203" cy="572273"/>
            <a:chOff x="8852623" y="6095799"/>
            <a:chExt cx="2932203" cy="572273"/>
          </a:xfrm>
        </p:grpSpPr>
        <p:sp>
          <p:nvSpPr>
            <p:cNvPr id="146" name="Ellipse 145"/>
            <p:cNvSpPr/>
            <p:nvPr/>
          </p:nvSpPr>
          <p:spPr>
            <a:xfrm rot="5400000">
              <a:off x="9111454" y="6061953"/>
              <a:ext cx="170423" cy="688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 name="ZoneTexte 1"/>
                <p:cNvSpPr txBox="1"/>
                <p:nvPr/>
              </p:nvSpPr>
              <p:spPr>
                <a:xfrm>
                  <a:off x="9695215" y="6095799"/>
                  <a:ext cx="2089611"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1</m:t>
                            </m:r>
                          </m:num>
                          <m:den>
                            <m:rad>
                              <m:radPr>
                                <m:degHide m:val="on"/>
                                <m:ctrlPr>
                                  <a:rPr lang="fr-FR" b="0" i="1" smtClean="0">
                                    <a:latin typeface="Cambria Math" panose="02040503050406030204" pitchFamily="18" charset="0"/>
                                  </a:rPr>
                                </m:ctrlPr>
                              </m:radPr>
                              <m:deg/>
                              <m:e>
                                <m:r>
                                  <a:rPr lang="fr-FR" b="0" i="1" smtClean="0">
                                    <a:latin typeface="Cambria Math" panose="02040503050406030204" pitchFamily="18" charset="0"/>
                                  </a:rPr>
                                  <m:t>2</m:t>
                                </m:r>
                              </m:e>
                            </m:rad>
                          </m:den>
                        </m:f>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↑↓&gt;−|↓↑&gt;)</m:t>
                        </m:r>
                      </m:oMath>
                    </m:oMathPara>
                  </a14:m>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9695215" y="6095799"/>
                  <a:ext cx="2089611" cy="572273"/>
                </a:xfrm>
                <a:prstGeom prst="rect">
                  <a:avLst/>
                </a:prstGeom>
                <a:blipFill>
                  <a:blip r:embed="rId2"/>
                  <a:stretch>
                    <a:fillRect/>
                  </a:stretch>
                </a:blipFill>
              </p:spPr>
              <p:txBody>
                <a:bodyPr/>
                <a:lstStyle/>
                <a:p>
                  <a:r>
                    <a:rPr lang="fr-FR">
                      <a:noFill/>
                    </a:rPr>
                    <a:t> </a:t>
                  </a:r>
                </a:p>
              </p:txBody>
            </p:sp>
          </mc:Fallback>
        </mc:AlternateContent>
      </p:grpSp>
      <p:sp>
        <p:nvSpPr>
          <p:cNvPr id="3" name="ZoneTexte 2"/>
          <p:cNvSpPr txBox="1"/>
          <p:nvPr/>
        </p:nvSpPr>
        <p:spPr>
          <a:xfrm>
            <a:off x="4867003" y="5328130"/>
            <a:ext cx="2061713" cy="830997"/>
          </a:xfrm>
          <a:prstGeom prst="rect">
            <a:avLst/>
          </a:prstGeom>
          <a:noFill/>
          <a:ln w="25400">
            <a:solidFill>
              <a:srgbClr val="FF0000"/>
            </a:solidFill>
          </a:ln>
        </p:spPr>
        <p:txBody>
          <a:bodyPr wrap="square" rtlCol="0">
            <a:spAutoFit/>
          </a:bodyPr>
          <a:lstStyle/>
          <a:p>
            <a:pPr algn="ctr"/>
            <a:r>
              <a:rPr lang="fr-FR" sz="2400" b="1" dirty="0" smtClean="0"/>
              <a:t>« Frustration »magnétique</a:t>
            </a:r>
            <a:endParaRPr lang="fr-FR" sz="2400" b="1" dirty="0"/>
          </a:p>
        </p:txBody>
      </p:sp>
    </p:spTree>
    <p:extLst>
      <p:ext uri="{BB962C8B-B14F-4D97-AF65-F5344CB8AC3E}">
        <p14:creationId xmlns:p14="http://schemas.microsoft.com/office/powerpoint/2010/main" val="765704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BAF54A16-A5D5-4D02-9E39-B891003EF581}"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23</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chemeClr val="bg1"/>
                </a:solidFill>
                <a:latin typeface="Century Gothic" panose="020B0502020202020204" pitchFamily="34" charset="0"/>
              </a:rPr>
              <a:t>Liquide de Spins </a:t>
            </a:r>
            <a:r>
              <a:rPr lang="fr-FR" sz="2400" b="1" dirty="0" smtClean="0">
                <a:solidFill>
                  <a:schemeClr val="bg1"/>
                </a:solidFill>
                <a:latin typeface="Century Gothic" panose="020B0502020202020204" pitchFamily="34" charset="0"/>
              </a:rPr>
              <a:t>Quantiques (LSQ)</a:t>
            </a:r>
            <a:endParaRPr lang="fr-FR" sz="2400" b="1" dirty="0">
              <a:solidFill>
                <a:schemeClr val="bg1"/>
              </a:solidFill>
              <a:latin typeface="Century Gothic" panose="020B0502020202020204" pitchFamily="34" charset="0"/>
            </a:endParaRPr>
          </a:p>
        </p:txBody>
      </p:sp>
      <p:grpSp>
        <p:nvGrpSpPr>
          <p:cNvPr id="208" name="Groupe 207"/>
          <p:cNvGrpSpPr/>
          <p:nvPr/>
        </p:nvGrpSpPr>
        <p:grpSpPr>
          <a:xfrm>
            <a:off x="3309143" y="1570522"/>
            <a:ext cx="2656899" cy="2756050"/>
            <a:chOff x="8322471" y="4903814"/>
            <a:chExt cx="1125887" cy="1167903"/>
          </a:xfrm>
        </p:grpSpPr>
        <p:grpSp>
          <p:nvGrpSpPr>
            <p:cNvPr id="209" name="Groupe 208"/>
            <p:cNvGrpSpPr/>
            <p:nvPr/>
          </p:nvGrpSpPr>
          <p:grpSpPr>
            <a:xfrm>
              <a:off x="8322471" y="4903814"/>
              <a:ext cx="1125887" cy="1167903"/>
              <a:chOff x="9055606" y="611860"/>
              <a:chExt cx="2072599" cy="2149945"/>
            </a:xfrm>
          </p:grpSpPr>
          <p:sp>
            <p:nvSpPr>
              <p:cNvPr id="212" name="Ellipse 211"/>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3" name="Ellipse 212"/>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4" name="Ellipse 213"/>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5" name="Ellipse 214"/>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6" name="Ellipse 215"/>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7" name="Ellipse 216"/>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8" name="Ellipse 217"/>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9" name="Ellipse 218"/>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0" name="Ellipse 219"/>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1" name="Ellipse 220"/>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2" name="Ellipse 221"/>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3" name="Ellipse 222"/>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4" name="Groupe 223"/>
              <p:cNvGrpSpPr/>
              <p:nvPr/>
            </p:nvGrpSpPr>
            <p:grpSpPr>
              <a:xfrm>
                <a:off x="9089954" y="617291"/>
                <a:ext cx="1873018" cy="2144514"/>
                <a:chOff x="8818656" y="441412"/>
                <a:chExt cx="2575592" cy="2931365"/>
              </a:xfrm>
            </p:grpSpPr>
            <p:grpSp>
              <p:nvGrpSpPr>
                <p:cNvPr id="225" name="Groupe 224"/>
                <p:cNvGrpSpPr/>
                <p:nvPr/>
              </p:nvGrpSpPr>
              <p:grpSpPr>
                <a:xfrm>
                  <a:off x="8991353" y="562150"/>
                  <a:ext cx="2402895" cy="2680752"/>
                  <a:chOff x="8668052" y="849215"/>
                  <a:chExt cx="2877714" cy="3840717"/>
                </a:xfrm>
              </p:grpSpPr>
              <p:sp>
                <p:nvSpPr>
                  <p:cNvPr id="231" name="Triangle isocèle 230"/>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Triangle isocèle 231"/>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3" name="Triangle isocèle 232"/>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4" name="Triangle isocèle 233"/>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5" name="Triangle isocèle 234"/>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Triangle isocèle 235"/>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6" name="Ellipse 225"/>
                <p:cNvSpPr/>
                <p:nvPr/>
              </p:nvSpPr>
              <p:spPr>
                <a:xfrm rot="1800000">
                  <a:off x="9477915" y="1055918"/>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Ellipse 226"/>
                <p:cNvSpPr/>
                <p:nvPr/>
              </p:nvSpPr>
              <p:spPr>
                <a:xfrm rot="5400000">
                  <a:off x="9209396" y="2069372"/>
                  <a:ext cx="238203"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8" name="Ellipse 227"/>
                <p:cNvSpPr/>
                <p:nvPr/>
              </p:nvSpPr>
              <p:spPr>
                <a:xfrm rot="12600000">
                  <a:off x="10322725" y="2405269"/>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9"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0"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10" name="Ellipse 209"/>
            <p:cNvSpPr/>
            <p:nvPr/>
          </p:nvSpPr>
          <p:spPr>
            <a:xfrm rot="5400000">
              <a:off x="9151628" y="5032217"/>
              <a:ext cx="94664" cy="3822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1" name="Ellipse 210"/>
            <p:cNvSpPr/>
            <p:nvPr/>
          </p:nvSpPr>
          <p:spPr>
            <a:xfrm rot="9000000">
              <a:off x="9233026" y="5434081"/>
              <a:ext cx="94100" cy="3844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964584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BAF54A16-A5D5-4D02-9E39-B891003EF581}"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24</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chemeClr val="bg1"/>
                </a:solidFill>
                <a:latin typeface="Century Gothic" panose="020B0502020202020204" pitchFamily="34" charset="0"/>
              </a:rPr>
              <a:t>Liquide de Spins </a:t>
            </a:r>
            <a:r>
              <a:rPr lang="fr-FR" sz="2400" b="1" dirty="0" smtClean="0">
                <a:solidFill>
                  <a:schemeClr val="bg1"/>
                </a:solidFill>
                <a:latin typeface="Century Gothic" panose="020B0502020202020204" pitchFamily="34" charset="0"/>
              </a:rPr>
              <a:t>Quantiques (LSQ)</a:t>
            </a:r>
            <a:endParaRPr lang="fr-FR" sz="2400" b="1" dirty="0">
              <a:solidFill>
                <a:schemeClr val="bg1"/>
              </a:solidFill>
              <a:latin typeface="Century Gothic" panose="020B0502020202020204" pitchFamily="34" charset="0"/>
            </a:endParaRPr>
          </a:p>
        </p:txBody>
      </p:sp>
      <p:grpSp>
        <p:nvGrpSpPr>
          <p:cNvPr id="146" name="Groupe 145"/>
          <p:cNvGrpSpPr/>
          <p:nvPr/>
        </p:nvGrpSpPr>
        <p:grpSpPr>
          <a:xfrm>
            <a:off x="7007089" y="1570523"/>
            <a:ext cx="2626166" cy="2753970"/>
            <a:chOff x="9055606" y="611860"/>
            <a:chExt cx="2072599" cy="2173464"/>
          </a:xfrm>
        </p:grpSpPr>
        <p:sp>
          <p:nvSpPr>
            <p:cNvPr id="147" name="Ellipse 146"/>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Ellipse 147"/>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Ellipse 148"/>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Ellipse 149"/>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Ellipse 150"/>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Ellipse 151"/>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Ellipse 152"/>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Ellipse 153"/>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Ellipse 154"/>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Ellipse 155"/>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Ellipse 156"/>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Ellipse 157"/>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0" name="Groupe 159"/>
            <p:cNvGrpSpPr/>
            <p:nvPr/>
          </p:nvGrpSpPr>
          <p:grpSpPr>
            <a:xfrm>
              <a:off x="9089953" y="617291"/>
              <a:ext cx="1921148" cy="2168033"/>
              <a:chOff x="8818656" y="441412"/>
              <a:chExt cx="2641776" cy="2963513"/>
            </a:xfrm>
          </p:grpSpPr>
          <p:grpSp>
            <p:nvGrpSpPr>
              <p:cNvPr id="162" name="Groupe 161"/>
              <p:cNvGrpSpPr/>
              <p:nvPr/>
            </p:nvGrpSpPr>
            <p:grpSpPr>
              <a:xfrm>
                <a:off x="8991353" y="562150"/>
                <a:ext cx="2402895" cy="2680752"/>
                <a:chOff x="8668052" y="849215"/>
                <a:chExt cx="2877714" cy="3840717"/>
              </a:xfrm>
            </p:grpSpPr>
            <p:sp>
              <p:nvSpPr>
                <p:cNvPr id="202" name="Triangle isocèle 201"/>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Triangle isocèle 202"/>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Triangle isocèle 203"/>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Triangle isocèle 204"/>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Triangle isocèle 205"/>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7" name="Triangle isocèle 206"/>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1" name="Ellipse 170"/>
              <p:cNvSpPr/>
              <p:nvPr/>
            </p:nvSpPr>
            <p:spPr>
              <a:xfrm rot="1800000">
                <a:off x="9062707" y="1774133"/>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Ellipse 171"/>
              <p:cNvSpPr/>
              <p:nvPr/>
            </p:nvSpPr>
            <p:spPr>
              <a:xfrm rot="5400000">
                <a:off x="10053440" y="2086504"/>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3" name="Ellipse 192"/>
              <p:cNvSpPr/>
              <p:nvPr/>
            </p:nvSpPr>
            <p:spPr>
              <a:xfrm rot="5400000">
                <a:off x="10053439" y="742385"/>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4" name="Ellipse 193"/>
              <p:cNvSpPr/>
              <p:nvPr/>
            </p:nvSpPr>
            <p:spPr>
              <a:xfrm rot="12600000">
                <a:off x="11042850" y="1075860"/>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8" name="Ellipse 44"/>
              <p:cNvSpPr/>
              <p:nvPr/>
            </p:nvSpPr>
            <p:spPr>
              <a:xfrm>
                <a:off x="11119358" y="2451156"/>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9"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0"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1" name="Ellipse 44"/>
              <p:cNvSpPr/>
              <p:nvPr/>
            </p:nvSpPr>
            <p:spPr>
              <a:xfrm rot="3300000">
                <a:off x="10034353" y="3121720"/>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08" name="Groupe 207"/>
          <p:cNvGrpSpPr/>
          <p:nvPr/>
        </p:nvGrpSpPr>
        <p:grpSpPr>
          <a:xfrm>
            <a:off x="3309143" y="1570522"/>
            <a:ext cx="2656899" cy="2756050"/>
            <a:chOff x="8322471" y="4903814"/>
            <a:chExt cx="1125887" cy="1167903"/>
          </a:xfrm>
        </p:grpSpPr>
        <p:grpSp>
          <p:nvGrpSpPr>
            <p:cNvPr id="209" name="Groupe 208"/>
            <p:cNvGrpSpPr/>
            <p:nvPr/>
          </p:nvGrpSpPr>
          <p:grpSpPr>
            <a:xfrm>
              <a:off x="8322471" y="4903814"/>
              <a:ext cx="1125887" cy="1167903"/>
              <a:chOff x="9055606" y="611860"/>
              <a:chExt cx="2072599" cy="2149945"/>
            </a:xfrm>
          </p:grpSpPr>
          <p:sp>
            <p:nvSpPr>
              <p:cNvPr id="212" name="Ellipse 211"/>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3" name="Ellipse 212"/>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4" name="Ellipse 213"/>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5" name="Ellipse 214"/>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6" name="Ellipse 215"/>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7" name="Ellipse 216"/>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8" name="Ellipse 217"/>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9" name="Ellipse 218"/>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0" name="Ellipse 219"/>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1" name="Ellipse 220"/>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2" name="Ellipse 221"/>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3" name="Ellipse 222"/>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4" name="Groupe 223"/>
              <p:cNvGrpSpPr/>
              <p:nvPr/>
            </p:nvGrpSpPr>
            <p:grpSpPr>
              <a:xfrm>
                <a:off x="9089954" y="617291"/>
                <a:ext cx="1873018" cy="2144514"/>
                <a:chOff x="8818656" y="441412"/>
                <a:chExt cx="2575592" cy="2931365"/>
              </a:xfrm>
            </p:grpSpPr>
            <p:grpSp>
              <p:nvGrpSpPr>
                <p:cNvPr id="225" name="Groupe 224"/>
                <p:cNvGrpSpPr/>
                <p:nvPr/>
              </p:nvGrpSpPr>
              <p:grpSpPr>
                <a:xfrm>
                  <a:off x="8991353" y="562150"/>
                  <a:ext cx="2402895" cy="2680752"/>
                  <a:chOff x="8668052" y="849215"/>
                  <a:chExt cx="2877714" cy="3840717"/>
                </a:xfrm>
              </p:grpSpPr>
              <p:sp>
                <p:nvSpPr>
                  <p:cNvPr id="231" name="Triangle isocèle 230"/>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Triangle isocèle 231"/>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3" name="Triangle isocèle 232"/>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4" name="Triangle isocèle 233"/>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5" name="Triangle isocèle 234"/>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Triangle isocèle 235"/>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6" name="Ellipse 225"/>
                <p:cNvSpPr/>
                <p:nvPr/>
              </p:nvSpPr>
              <p:spPr>
                <a:xfrm rot="1800000">
                  <a:off x="9477915" y="1055918"/>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Ellipse 226"/>
                <p:cNvSpPr/>
                <p:nvPr/>
              </p:nvSpPr>
              <p:spPr>
                <a:xfrm rot="5400000">
                  <a:off x="9209396" y="2069372"/>
                  <a:ext cx="238203"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8" name="Ellipse 227"/>
                <p:cNvSpPr/>
                <p:nvPr/>
              </p:nvSpPr>
              <p:spPr>
                <a:xfrm rot="12600000">
                  <a:off x="10322725" y="2405269"/>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9"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0"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10" name="Ellipse 209"/>
            <p:cNvSpPr/>
            <p:nvPr/>
          </p:nvSpPr>
          <p:spPr>
            <a:xfrm rot="5400000">
              <a:off x="9151628" y="5032217"/>
              <a:ext cx="94664" cy="3822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1" name="Ellipse 210"/>
            <p:cNvSpPr/>
            <p:nvPr/>
          </p:nvSpPr>
          <p:spPr>
            <a:xfrm rot="9000000">
              <a:off x="9233026" y="5434081"/>
              <a:ext cx="94100" cy="3844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238" name="ZoneTexte 237"/>
              <p:cNvSpPr txBox="1"/>
              <p:nvPr/>
            </p:nvSpPr>
            <p:spPr>
              <a:xfrm>
                <a:off x="6123646" y="2489744"/>
                <a:ext cx="674864"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m:t>
                      </m:r>
                    </m:oMath>
                  </m:oMathPara>
                </a14:m>
                <a:endParaRPr lang="fr-FR" sz="5400" dirty="0"/>
              </a:p>
            </p:txBody>
          </p:sp>
        </mc:Choice>
        <mc:Fallback xmlns="">
          <p:sp>
            <p:nvSpPr>
              <p:cNvPr id="238" name="ZoneTexte 237"/>
              <p:cNvSpPr txBox="1">
                <a:spLocks noRot="1" noChangeAspect="1" noMove="1" noResize="1" noEditPoints="1" noAdjustHandles="1" noChangeArrowheads="1" noChangeShapeType="1" noTextEdit="1"/>
              </p:cNvSpPr>
              <p:nvPr/>
            </p:nvSpPr>
            <p:spPr>
              <a:xfrm>
                <a:off x="6123646" y="2489744"/>
                <a:ext cx="674864" cy="830997"/>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9" name="ZoneTexte 238"/>
              <p:cNvSpPr txBox="1"/>
              <p:nvPr/>
            </p:nvSpPr>
            <p:spPr>
              <a:xfrm>
                <a:off x="10085785" y="2489744"/>
                <a:ext cx="161582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  …</m:t>
                      </m:r>
                    </m:oMath>
                  </m:oMathPara>
                </a14:m>
                <a:endParaRPr lang="fr-FR" sz="5400" dirty="0"/>
              </a:p>
            </p:txBody>
          </p:sp>
        </mc:Choice>
        <mc:Fallback xmlns="">
          <p:sp>
            <p:nvSpPr>
              <p:cNvPr id="239" name="ZoneTexte 238"/>
              <p:cNvSpPr txBox="1">
                <a:spLocks noRot="1" noChangeAspect="1" noMove="1" noResize="1" noEditPoints="1" noAdjustHandles="1" noChangeArrowheads="1" noChangeShapeType="1" noTextEdit="1"/>
              </p:cNvSpPr>
              <p:nvPr/>
            </p:nvSpPr>
            <p:spPr>
              <a:xfrm>
                <a:off x="10085785" y="2489744"/>
                <a:ext cx="1615827" cy="830997"/>
              </a:xfrm>
              <a:prstGeom prst="rect">
                <a:avLst/>
              </a:prstGeom>
              <a:blipFill>
                <a:blip r:embed="rId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6433837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BAF54A16-A5D5-4D02-9E39-B891003EF581}"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25</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chemeClr val="bg1"/>
                </a:solidFill>
                <a:latin typeface="Century Gothic" panose="020B0502020202020204" pitchFamily="34" charset="0"/>
              </a:rPr>
              <a:t>Liquide de Spins </a:t>
            </a:r>
            <a:r>
              <a:rPr lang="fr-FR" sz="2400" b="1" dirty="0" smtClean="0">
                <a:solidFill>
                  <a:schemeClr val="bg1"/>
                </a:solidFill>
                <a:latin typeface="Century Gothic" panose="020B0502020202020204" pitchFamily="34" charset="0"/>
              </a:rPr>
              <a:t>Quantiques (LSQ)</a:t>
            </a:r>
            <a:endParaRPr lang="fr-FR" sz="2400" b="1" dirty="0">
              <a:solidFill>
                <a:schemeClr val="bg1"/>
              </a:solidFill>
              <a:latin typeface="Century Gothic" panose="020B0502020202020204" pitchFamily="34" charset="0"/>
            </a:endParaRPr>
          </a:p>
        </p:txBody>
      </p:sp>
      <p:grpSp>
        <p:nvGrpSpPr>
          <p:cNvPr id="146" name="Groupe 145"/>
          <p:cNvGrpSpPr/>
          <p:nvPr/>
        </p:nvGrpSpPr>
        <p:grpSpPr>
          <a:xfrm>
            <a:off x="7007089" y="1570523"/>
            <a:ext cx="2626166" cy="2753970"/>
            <a:chOff x="9055606" y="611860"/>
            <a:chExt cx="2072599" cy="2173464"/>
          </a:xfrm>
        </p:grpSpPr>
        <p:sp>
          <p:nvSpPr>
            <p:cNvPr id="147" name="Ellipse 146"/>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Ellipse 147"/>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Ellipse 148"/>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Ellipse 149"/>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Ellipse 150"/>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Ellipse 151"/>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Ellipse 152"/>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Ellipse 153"/>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Ellipse 154"/>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Ellipse 155"/>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Ellipse 156"/>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Ellipse 157"/>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0" name="Groupe 159"/>
            <p:cNvGrpSpPr/>
            <p:nvPr/>
          </p:nvGrpSpPr>
          <p:grpSpPr>
            <a:xfrm>
              <a:off x="9089953" y="617291"/>
              <a:ext cx="1921148" cy="2168033"/>
              <a:chOff x="8818656" y="441412"/>
              <a:chExt cx="2641776" cy="2963513"/>
            </a:xfrm>
          </p:grpSpPr>
          <p:grpSp>
            <p:nvGrpSpPr>
              <p:cNvPr id="162" name="Groupe 161"/>
              <p:cNvGrpSpPr/>
              <p:nvPr/>
            </p:nvGrpSpPr>
            <p:grpSpPr>
              <a:xfrm>
                <a:off x="8991353" y="562150"/>
                <a:ext cx="2402895" cy="2680752"/>
                <a:chOff x="8668052" y="849215"/>
                <a:chExt cx="2877714" cy="3840717"/>
              </a:xfrm>
            </p:grpSpPr>
            <p:sp>
              <p:nvSpPr>
                <p:cNvPr id="202" name="Triangle isocèle 201"/>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Triangle isocèle 202"/>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Triangle isocèle 203"/>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Triangle isocèle 204"/>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Triangle isocèle 205"/>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7" name="Triangle isocèle 206"/>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1" name="Ellipse 170"/>
              <p:cNvSpPr/>
              <p:nvPr/>
            </p:nvSpPr>
            <p:spPr>
              <a:xfrm rot="1800000">
                <a:off x="9062707" y="1774133"/>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Ellipse 171"/>
              <p:cNvSpPr/>
              <p:nvPr/>
            </p:nvSpPr>
            <p:spPr>
              <a:xfrm rot="5400000">
                <a:off x="10053440" y="2086504"/>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3" name="Ellipse 192"/>
              <p:cNvSpPr/>
              <p:nvPr/>
            </p:nvSpPr>
            <p:spPr>
              <a:xfrm rot="5400000">
                <a:off x="10053439" y="742385"/>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4" name="Ellipse 193"/>
              <p:cNvSpPr/>
              <p:nvPr/>
            </p:nvSpPr>
            <p:spPr>
              <a:xfrm rot="12600000">
                <a:off x="11042850" y="1075860"/>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8" name="Ellipse 44"/>
              <p:cNvSpPr/>
              <p:nvPr/>
            </p:nvSpPr>
            <p:spPr>
              <a:xfrm>
                <a:off x="11119358" y="2451156"/>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9"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0"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1" name="Ellipse 44"/>
              <p:cNvSpPr/>
              <p:nvPr/>
            </p:nvSpPr>
            <p:spPr>
              <a:xfrm rot="3300000">
                <a:off x="10034353" y="3121720"/>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08" name="Groupe 207"/>
          <p:cNvGrpSpPr/>
          <p:nvPr/>
        </p:nvGrpSpPr>
        <p:grpSpPr>
          <a:xfrm>
            <a:off x="3309143" y="1570522"/>
            <a:ext cx="2656899" cy="2756050"/>
            <a:chOff x="8322471" y="4903814"/>
            <a:chExt cx="1125887" cy="1167903"/>
          </a:xfrm>
        </p:grpSpPr>
        <p:grpSp>
          <p:nvGrpSpPr>
            <p:cNvPr id="209" name="Groupe 208"/>
            <p:cNvGrpSpPr/>
            <p:nvPr/>
          </p:nvGrpSpPr>
          <p:grpSpPr>
            <a:xfrm>
              <a:off x="8322471" y="4903814"/>
              <a:ext cx="1125887" cy="1167903"/>
              <a:chOff x="9055606" y="611860"/>
              <a:chExt cx="2072599" cy="2149945"/>
            </a:xfrm>
          </p:grpSpPr>
          <p:sp>
            <p:nvSpPr>
              <p:cNvPr id="212" name="Ellipse 211"/>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3" name="Ellipse 212"/>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4" name="Ellipse 213"/>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5" name="Ellipse 214"/>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6" name="Ellipse 215"/>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7" name="Ellipse 216"/>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8" name="Ellipse 217"/>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9" name="Ellipse 218"/>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0" name="Ellipse 219"/>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1" name="Ellipse 220"/>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2" name="Ellipse 221"/>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3" name="Ellipse 222"/>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4" name="Groupe 223"/>
              <p:cNvGrpSpPr/>
              <p:nvPr/>
            </p:nvGrpSpPr>
            <p:grpSpPr>
              <a:xfrm>
                <a:off x="9089954" y="617291"/>
                <a:ext cx="1873018" cy="2144514"/>
                <a:chOff x="8818656" y="441412"/>
                <a:chExt cx="2575592" cy="2931365"/>
              </a:xfrm>
            </p:grpSpPr>
            <p:grpSp>
              <p:nvGrpSpPr>
                <p:cNvPr id="225" name="Groupe 224"/>
                <p:cNvGrpSpPr/>
                <p:nvPr/>
              </p:nvGrpSpPr>
              <p:grpSpPr>
                <a:xfrm>
                  <a:off x="8991353" y="562150"/>
                  <a:ext cx="2402895" cy="2680752"/>
                  <a:chOff x="8668052" y="849215"/>
                  <a:chExt cx="2877714" cy="3840717"/>
                </a:xfrm>
              </p:grpSpPr>
              <p:sp>
                <p:nvSpPr>
                  <p:cNvPr id="231" name="Triangle isocèle 230"/>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Triangle isocèle 231"/>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3" name="Triangle isocèle 232"/>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4" name="Triangle isocèle 233"/>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5" name="Triangle isocèle 234"/>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Triangle isocèle 235"/>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6" name="Ellipse 225"/>
                <p:cNvSpPr/>
                <p:nvPr/>
              </p:nvSpPr>
              <p:spPr>
                <a:xfrm rot="1800000">
                  <a:off x="9477915" y="1055918"/>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Ellipse 226"/>
                <p:cNvSpPr/>
                <p:nvPr/>
              </p:nvSpPr>
              <p:spPr>
                <a:xfrm rot="5400000">
                  <a:off x="9209396" y="2069372"/>
                  <a:ext cx="238203"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8" name="Ellipse 227"/>
                <p:cNvSpPr/>
                <p:nvPr/>
              </p:nvSpPr>
              <p:spPr>
                <a:xfrm rot="12600000">
                  <a:off x="10322725" y="2405269"/>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9"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0"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10" name="Ellipse 209"/>
            <p:cNvSpPr/>
            <p:nvPr/>
          </p:nvSpPr>
          <p:spPr>
            <a:xfrm rot="5400000">
              <a:off x="9151628" y="5032217"/>
              <a:ext cx="94664" cy="3822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1" name="Ellipse 210"/>
            <p:cNvSpPr/>
            <p:nvPr/>
          </p:nvSpPr>
          <p:spPr>
            <a:xfrm rot="9000000">
              <a:off x="9233026" y="5434081"/>
              <a:ext cx="94100" cy="3844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237" name="Rectangle 236"/>
              <p:cNvSpPr/>
              <p:nvPr/>
            </p:nvSpPr>
            <p:spPr>
              <a:xfrm>
                <a:off x="404453" y="2467100"/>
                <a:ext cx="27444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m:t>
                      </m:r>
                      <m:d>
                        <m:dPr>
                          <m:begChr m:val=""/>
                          <m:endChr m:val="⟩"/>
                          <m:ctrlPr>
                            <a:rPr lang="fr-FR" sz="5400" i="1" smtClean="0">
                              <a:latin typeface="Cambria Math" panose="02040503050406030204" pitchFamily="18" charset="0"/>
                            </a:rPr>
                          </m:ctrlPr>
                        </m:dPr>
                        <m:e>
                          <m:r>
                            <a:rPr lang="fr-FR" sz="5400" b="0" i="1" smtClean="0">
                              <a:latin typeface="Cambria Math" panose="02040503050406030204" pitchFamily="18" charset="0"/>
                            </a:rPr>
                            <m:t>𝐿𝑆𝑄</m:t>
                          </m:r>
                        </m:e>
                      </m:d>
                      <m:r>
                        <a:rPr lang="fr-FR" sz="5400" b="0" i="1" smtClean="0">
                          <a:latin typeface="Cambria Math" panose="02040503050406030204" pitchFamily="18" charset="0"/>
                        </a:rPr>
                        <m:t>=</m:t>
                      </m:r>
                    </m:oMath>
                  </m:oMathPara>
                </a14:m>
                <a:endParaRPr lang="fr-FR" sz="5400" dirty="0"/>
              </a:p>
            </p:txBody>
          </p:sp>
        </mc:Choice>
        <mc:Fallback xmlns="">
          <p:sp>
            <p:nvSpPr>
              <p:cNvPr id="237" name="Rectangle 236"/>
              <p:cNvSpPr>
                <a:spLocks noRot="1" noChangeAspect="1" noMove="1" noResize="1" noEditPoints="1" noAdjustHandles="1" noChangeArrowheads="1" noChangeShapeType="1" noTextEdit="1"/>
              </p:cNvSpPr>
              <p:nvPr/>
            </p:nvSpPr>
            <p:spPr>
              <a:xfrm>
                <a:off x="404453" y="2467100"/>
                <a:ext cx="2744469" cy="923330"/>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8" name="ZoneTexte 237"/>
              <p:cNvSpPr txBox="1"/>
              <p:nvPr/>
            </p:nvSpPr>
            <p:spPr>
              <a:xfrm>
                <a:off x="6123646" y="2489744"/>
                <a:ext cx="674864"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m:t>
                      </m:r>
                    </m:oMath>
                  </m:oMathPara>
                </a14:m>
                <a:endParaRPr lang="fr-FR" sz="5400" dirty="0"/>
              </a:p>
            </p:txBody>
          </p:sp>
        </mc:Choice>
        <mc:Fallback xmlns="">
          <p:sp>
            <p:nvSpPr>
              <p:cNvPr id="238" name="ZoneTexte 237"/>
              <p:cNvSpPr txBox="1">
                <a:spLocks noRot="1" noChangeAspect="1" noMove="1" noResize="1" noEditPoints="1" noAdjustHandles="1" noChangeArrowheads="1" noChangeShapeType="1" noTextEdit="1"/>
              </p:cNvSpPr>
              <p:nvPr/>
            </p:nvSpPr>
            <p:spPr>
              <a:xfrm>
                <a:off x="6123646" y="2489744"/>
                <a:ext cx="674864" cy="830997"/>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9" name="ZoneTexte 238"/>
              <p:cNvSpPr txBox="1"/>
              <p:nvPr/>
            </p:nvSpPr>
            <p:spPr>
              <a:xfrm>
                <a:off x="10085785" y="2489744"/>
                <a:ext cx="161582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  …</m:t>
                      </m:r>
                    </m:oMath>
                  </m:oMathPara>
                </a14:m>
                <a:endParaRPr lang="fr-FR" sz="5400" dirty="0"/>
              </a:p>
            </p:txBody>
          </p:sp>
        </mc:Choice>
        <mc:Fallback xmlns="">
          <p:sp>
            <p:nvSpPr>
              <p:cNvPr id="239" name="ZoneTexte 238"/>
              <p:cNvSpPr txBox="1">
                <a:spLocks noRot="1" noChangeAspect="1" noMove="1" noResize="1" noEditPoints="1" noAdjustHandles="1" noChangeArrowheads="1" noChangeShapeType="1" noTextEdit="1"/>
              </p:cNvSpPr>
              <p:nvPr/>
            </p:nvSpPr>
            <p:spPr>
              <a:xfrm>
                <a:off x="10085785" y="2489744"/>
                <a:ext cx="1615827" cy="830997"/>
              </a:xfrm>
              <a:prstGeom prst="rect">
                <a:avLst/>
              </a:prstGeom>
              <a:blipFill>
                <a:blip r:embed="rId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4047070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BAF54A16-A5D5-4D02-9E39-B891003EF581}"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26</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chemeClr val="bg1"/>
                </a:solidFill>
                <a:latin typeface="Century Gothic" panose="020B0502020202020204" pitchFamily="34" charset="0"/>
              </a:rPr>
              <a:t>Liquide de Spins </a:t>
            </a:r>
            <a:r>
              <a:rPr lang="fr-FR" sz="2400" b="1" dirty="0" smtClean="0">
                <a:solidFill>
                  <a:schemeClr val="bg1"/>
                </a:solidFill>
                <a:latin typeface="Century Gothic" panose="020B0502020202020204" pitchFamily="34" charset="0"/>
              </a:rPr>
              <a:t>Quantiques (LSQ)</a:t>
            </a:r>
            <a:endParaRPr lang="fr-FR" sz="2400" b="1" dirty="0">
              <a:solidFill>
                <a:schemeClr val="bg1"/>
              </a:solidFill>
              <a:latin typeface="Century Gothic" panose="020B0502020202020204" pitchFamily="34" charset="0"/>
            </a:endParaRPr>
          </a:p>
        </p:txBody>
      </p:sp>
      <p:grpSp>
        <p:nvGrpSpPr>
          <p:cNvPr id="146" name="Groupe 145"/>
          <p:cNvGrpSpPr/>
          <p:nvPr/>
        </p:nvGrpSpPr>
        <p:grpSpPr>
          <a:xfrm>
            <a:off x="7007089" y="1570523"/>
            <a:ext cx="2626166" cy="2753970"/>
            <a:chOff x="9055606" y="611860"/>
            <a:chExt cx="2072599" cy="2173464"/>
          </a:xfrm>
        </p:grpSpPr>
        <p:sp>
          <p:nvSpPr>
            <p:cNvPr id="147" name="Ellipse 146"/>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Ellipse 147"/>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Ellipse 148"/>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Ellipse 149"/>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Ellipse 150"/>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Ellipse 151"/>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Ellipse 152"/>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Ellipse 153"/>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Ellipse 154"/>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Ellipse 155"/>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Ellipse 156"/>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Ellipse 157"/>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0" name="Groupe 159"/>
            <p:cNvGrpSpPr/>
            <p:nvPr/>
          </p:nvGrpSpPr>
          <p:grpSpPr>
            <a:xfrm>
              <a:off x="9089953" y="617291"/>
              <a:ext cx="1921148" cy="2168033"/>
              <a:chOff x="8818656" y="441412"/>
              <a:chExt cx="2641776" cy="2963513"/>
            </a:xfrm>
          </p:grpSpPr>
          <p:grpSp>
            <p:nvGrpSpPr>
              <p:cNvPr id="162" name="Groupe 161"/>
              <p:cNvGrpSpPr/>
              <p:nvPr/>
            </p:nvGrpSpPr>
            <p:grpSpPr>
              <a:xfrm>
                <a:off x="8991353" y="562150"/>
                <a:ext cx="2402895" cy="2680752"/>
                <a:chOff x="8668052" y="849215"/>
                <a:chExt cx="2877714" cy="3840717"/>
              </a:xfrm>
            </p:grpSpPr>
            <p:sp>
              <p:nvSpPr>
                <p:cNvPr id="202" name="Triangle isocèle 201"/>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Triangle isocèle 202"/>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Triangle isocèle 203"/>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Triangle isocèle 204"/>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Triangle isocèle 205"/>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7" name="Triangle isocèle 206"/>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1" name="Ellipse 170"/>
              <p:cNvSpPr/>
              <p:nvPr/>
            </p:nvSpPr>
            <p:spPr>
              <a:xfrm rot="1800000">
                <a:off x="9062707" y="1774133"/>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Ellipse 171"/>
              <p:cNvSpPr/>
              <p:nvPr/>
            </p:nvSpPr>
            <p:spPr>
              <a:xfrm rot="5400000">
                <a:off x="10053440" y="2086504"/>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3" name="Ellipse 192"/>
              <p:cNvSpPr/>
              <p:nvPr/>
            </p:nvSpPr>
            <p:spPr>
              <a:xfrm rot="5400000">
                <a:off x="10053439" y="742385"/>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4" name="Ellipse 193"/>
              <p:cNvSpPr/>
              <p:nvPr/>
            </p:nvSpPr>
            <p:spPr>
              <a:xfrm rot="12600000">
                <a:off x="11042850" y="1075860"/>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8" name="Ellipse 44"/>
              <p:cNvSpPr/>
              <p:nvPr/>
            </p:nvSpPr>
            <p:spPr>
              <a:xfrm>
                <a:off x="11119358" y="2451156"/>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9"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0"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1" name="Ellipse 44"/>
              <p:cNvSpPr/>
              <p:nvPr/>
            </p:nvSpPr>
            <p:spPr>
              <a:xfrm rot="3300000">
                <a:off x="10034353" y="3121720"/>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08" name="Groupe 207"/>
          <p:cNvGrpSpPr/>
          <p:nvPr/>
        </p:nvGrpSpPr>
        <p:grpSpPr>
          <a:xfrm>
            <a:off x="3309143" y="1570522"/>
            <a:ext cx="2656899" cy="2756050"/>
            <a:chOff x="8322471" y="4903814"/>
            <a:chExt cx="1125887" cy="1167903"/>
          </a:xfrm>
        </p:grpSpPr>
        <p:grpSp>
          <p:nvGrpSpPr>
            <p:cNvPr id="209" name="Groupe 208"/>
            <p:cNvGrpSpPr/>
            <p:nvPr/>
          </p:nvGrpSpPr>
          <p:grpSpPr>
            <a:xfrm>
              <a:off x="8322471" y="4903814"/>
              <a:ext cx="1125887" cy="1167903"/>
              <a:chOff x="9055606" y="611860"/>
              <a:chExt cx="2072599" cy="2149945"/>
            </a:xfrm>
          </p:grpSpPr>
          <p:sp>
            <p:nvSpPr>
              <p:cNvPr id="212" name="Ellipse 211"/>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3" name="Ellipse 212"/>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4" name="Ellipse 213"/>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5" name="Ellipse 214"/>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6" name="Ellipse 215"/>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7" name="Ellipse 216"/>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8" name="Ellipse 217"/>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9" name="Ellipse 218"/>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0" name="Ellipse 219"/>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1" name="Ellipse 220"/>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2" name="Ellipse 221"/>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3" name="Ellipse 222"/>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4" name="Groupe 223"/>
              <p:cNvGrpSpPr/>
              <p:nvPr/>
            </p:nvGrpSpPr>
            <p:grpSpPr>
              <a:xfrm>
                <a:off x="9089954" y="617291"/>
                <a:ext cx="1873018" cy="2144514"/>
                <a:chOff x="8818656" y="441412"/>
                <a:chExt cx="2575592" cy="2931365"/>
              </a:xfrm>
            </p:grpSpPr>
            <p:grpSp>
              <p:nvGrpSpPr>
                <p:cNvPr id="225" name="Groupe 224"/>
                <p:cNvGrpSpPr/>
                <p:nvPr/>
              </p:nvGrpSpPr>
              <p:grpSpPr>
                <a:xfrm>
                  <a:off x="8991353" y="562150"/>
                  <a:ext cx="2402895" cy="2680752"/>
                  <a:chOff x="8668052" y="849215"/>
                  <a:chExt cx="2877714" cy="3840717"/>
                </a:xfrm>
              </p:grpSpPr>
              <p:sp>
                <p:nvSpPr>
                  <p:cNvPr id="231" name="Triangle isocèle 230"/>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Triangle isocèle 231"/>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3" name="Triangle isocèle 232"/>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4" name="Triangle isocèle 233"/>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5" name="Triangle isocèle 234"/>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Triangle isocèle 235"/>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6" name="Ellipse 225"/>
                <p:cNvSpPr/>
                <p:nvPr/>
              </p:nvSpPr>
              <p:spPr>
                <a:xfrm rot="1800000">
                  <a:off x="9477915" y="1055918"/>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Ellipse 226"/>
                <p:cNvSpPr/>
                <p:nvPr/>
              </p:nvSpPr>
              <p:spPr>
                <a:xfrm rot="5400000">
                  <a:off x="9209396" y="2069372"/>
                  <a:ext cx="238203"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8" name="Ellipse 227"/>
                <p:cNvSpPr/>
                <p:nvPr/>
              </p:nvSpPr>
              <p:spPr>
                <a:xfrm rot="12600000">
                  <a:off x="10322725" y="2405269"/>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9"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0"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10" name="Ellipse 209"/>
            <p:cNvSpPr/>
            <p:nvPr/>
          </p:nvSpPr>
          <p:spPr>
            <a:xfrm rot="5400000">
              <a:off x="9151628" y="5032217"/>
              <a:ext cx="94664" cy="3822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1" name="Ellipse 210"/>
            <p:cNvSpPr/>
            <p:nvPr/>
          </p:nvSpPr>
          <p:spPr>
            <a:xfrm rot="9000000">
              <a:off x="9233026" y="5434081"/>
              <a:ext cx="94100" cy="3844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237" name="Rectangle 236"/>
              <p:cNvSpPr/>
              <p:nvPr/>
            </p:nvSpPr>
            <p:spPr>
              <a:xfrm>
                <a:off x="404453" y="2467100"/>
                <a:ext cx="27444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m:t>
                      </m:r>
                      <m:d>
                        <m:dPr>
                          <m:begChr m:val=""/>
                          <m:endChr m:val="⟩"/>
                          <m:ctrlPr>
                            <a:rPr lang="fr-FR" sz="5400" i="1" smtClean="0">
                              <a:latin typeface="Cambria Math" panose="02040503050406030204" pitchFamily="18" charset="0"/>
                            </a:rPr>
                          </m:ctrlPr>
                        </m:dPr>
                        <m:e>
                          <m:r>
                            <a:rPr lang="fr-FR" sz="5400" b="0" i="1" smtClean="0">
                              <a:latin typeface="Cambria Math" panose="02040503050406030204" pitchFamily="18" charset="0"/>
                            </a:rPr>
                            <m:t>𝐿𝑆𝑄</m:t>
                          </m:r>
                        </m:e>
                      </m:d>
                      <m:r>
                        <a:rPr lang="fr-FR" sz="5400" b="0" i="1" smtClean="0">
                          <a:latin typeface="Cambria Math" panose="02040503050406030204" pitchFamily="18" charset="0"/>
                        </a:rPr>
                        <m:t>=</m:t>
                      </m:r>
                    </m:oMath>
                  </m:oMathPara>
                </a14:m>
                <a:endParaRPr lang="fr-FR" sz="5400" dirty="0"/>
              </a:p>
            </p:txBody>
          </p:sp>
        </mc:Choice>
        <mc:Fallback xmlns="">
          <p:sp>
            <p:nvSpPr>
              <p:cNvPr id="237" name="Rectangle 236"/>
              <p:cNvSpPr>
                <a:spLocks noRot="1" noChangeAspect="1" noMove="1" noResize="1" noEditPoints="1" noAdjustHandles="1" noChangeArrowheads="1" noChangeShapeType="1" noTextEdit="1"/>
              </p:cNvSpPr>
              <p:nvPr/>
            </p:nvSpPr>
            <p:spPr>
              <a:xfrm>
                <a:off x="404453" y="2467100"/>
                <a:ext cx="2744469" cy="923330"/>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8" name="ZoneTexte 237"/>
              <p:cNvSpPr txBox="1"/>
              <p:nvPr/>
            </p:nvSpPr>
            <p:spPr>
              <a:xfrm>
                <a:off x="6123646" y="2489744"/>
                <a:ext cx="674864"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m:t>
                      </m:r>
                    </m:oMath>
                  </m:oMathPara>
                </a14:m>
                <a:endParaRPr lang="fr-FR" sz="5400" dirty="0"/>
              </a:p>
            </p:txBody>
          </p:sp>
        </mc:Choice>
        <mc:Fallback xmlns="">
          <p:sp>
            <p:nvSpPr>
              <p:cNvPr id="238" name="ZoneTexte 237"/>
              <p:cNvSpPr txBox="1">
                <a:spLocks noRot="1" noChangeAspect="1" noMove="1" noResize="1" noEditPoints="1" noAdjustHandles="1" noChangeArrowheads="1" noChangeShapeType="1" noTextEdit="1"/>
              </p:cNvSpPr>
              <p:nvPr/>
            </p:nvSpPr>
            <p:spPr>
              <a:xfrm>
                <a:off x="6123646" y="2489744"/>
                <a:ext cx="674864" cy="830997"/>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9" name="ZoneTexte 238"/>
              <p:cNvSpPr txBox="1"/>
              <p:nvPr/>
            </p:nvSpPr>
            <p:spPr>
              <a:xfrm>
                <a:off x="10085785" y="2489744"/>
                <a:ext cx="161582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  …</m:t>
                      </m:r>
                    </m:oMath>
                  </m:oMathPara>
                </a14:m>
                <a:endParaRPr lang="fr-FR" sz="5400" dirty="0"/>
              </a:p>
            </p:txBody>
          </p:sp>
        </mc:Choice>
        <mc:Fallback xmlns="">
          <p:sp>
            <p:nvSpPr>
              <p:cNvPr id="239" name="ZoneTexte 238"/>
              <p:cNvSpPr txBox="1">
                <a:spLocks noRot="1" noChangeAspect="1" noMove="1" noResize="1" noEditPoints="1" noAdjustHandles="1" noChangeArrowheads="1" noChangeShapeType="1" noTextEdit="1"/>
              </p:cNvSpPr>
              <p:nvPr/>
            </p:nvSpPr>
            <p:spPr>
              <a:xfrm>
                <a:off x="10085785" y="2489744"/>
                <a:ext cx="1615827" cy="830997"/>
              </a:xfrm>
              <a:prstGeom prst="rect">
                <a:avLst/>
              </a:prstGeom>
              <a:blipFill>
                <a:blip r:embed="rId4"/>
                <a:stretch>
                  <a:fillRect/>
                </a:stretch>
              </a:blipFill>
            </p:spPr>
            <p:txBody>
              <a:bodyPr/>
              <a:lstStyle/>
              <a:p>
                <a:r>
                  <a:rPr lang="fr-FR">
                    <a:noFill/>
                  </a:rPr>
                  <a:t> </a:t>
                </a:r>
              </a:p>
            </p:txBody>
          </p:sp>
        </mc:Fallback>
      </mc:AlternateContent>
      <p:sp>
        <p:nvSpPr>
          <p:cNvPr id="2" name="ZoneTexte 1"/>
          <p:cNvSpPr txBox="1"/>
          <p:nvPr/>
        </p:nvSpPr>
        <p:spPr>
          <a:xfrm>
            <a:off x="507850" y="4968586"/>
            <a:ext cx="11231591" cy="830997"/>
          </a:xfrm>
          <a:prstGeom prst="rect">
            <a:avLst/>
          </a:prstGeom>
          <a:noFill/>
          <a:ln w="25400">
            <a:solidFill>
              <a:srgbClr val="FF0000"/>
            </a:solidFill>
          </a:ln>
        </p:spPr>
        <p:txBody>
          <a:bodyPr wrap="square" rtlCol="0">
            <a:spAutoFit/>
          </a:bodyPr>
          <a:lstStyle/>
          <a:p>
            <a:pPr algn="ctr"/>
            <a:r>
              <a:rPr lang="fr-FR" sz="2400" dirty="0" smtClean="0">
                <a:latin typeface="Century Gothic" panose="020B0502020202020204" pitchFamily="34" charset="0"/>
              </a:rPr>
              <a:t>Etat fondamental = superposition quantique de tous les pavages de </a:t>
            </a:r>
            <a:r>
              <a:rPr lang="fr-FR" sz="2400" dirty="0" err="1" smtClean="0">
                <a:latin typeface="Century Gothic" panose="020B0502020202020204" pitchFamily="34" charset="0"/>
              </a:rPr>
              <a:t>singulets</a:t>
            </a:r>
            <a:r>
              <a:rPr lang="fr-FR" sz="2400" dirty="0" smtClean="0">
                <a:latin typeface="Century Gothic" panose="020B0502020202020204" pitchFamily="34" charset="0"/>
              </a:rPr>
              <a:t> possible sur le réseau </a:t>
            </a:r>
            <a:r>
              <a:rPr lang="fr-FR" sz="2400" dirty="0" err="1" smtClean="0">
                <a:latin typeface="Century Gothic" panose="020B0502020202020204" pitchFamily="34" charset="0"/>
              </a:rPr>
              <a:t>kagomé</a:t>
            </a:r>
            <a:endParaRPr lang="fr-FR" sz="2400" dirty="0">
              <a:latin typeface="Century Gothic" panose="020B0502020202020204" pitchFamily="34" charset="0"/>
            </a:endParaRPr>
          </a:p>
        </p:txBody>
      </p:sp>
    </p:spTree>
    <p:extLst>
      <p:ext uri="{BB962C8B-B14F-4D97-AF65-F5344CB8AC3E}">
        <p14:creationId xmlns:p14="http://schemas.microsoft.com/office/powerpoint/2010/main" val="11270392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2178079" y="1152711"/>
            <a:ext cx="5975321" cy="5203639"/>
            <a:chOff x="2099785" y="1138082"/>
            <a:chExt cx="5975321" cy="5203639"/>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785" y="1138082"/>
              <a:ext cx="5975321" cy="5203639"/>
            </a:xfrm>
            <a:prstGeom prst="rect">
              <a:avLst/>
            </a:prstGeom>
          </p:spPr>
        </p:pic>
        <p:sp>
          <p:nvSpPr>
            <p:cNvPr id="8" name="Rectangle à coins arrondis 7"/>
            <p:cNvSpPr/>
            <p:nvPr/>
          </p:nvSpPr>
          <p:spPr>
            <a:xfrm>
              <a:off x="7349704" y="5719313"/>
              <a:ext cx="725402" cy="2391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643001" y="5602344"/>
              <a:ext cx="362309" cy="461665"/>
            </a:xfrm>
            <a:prstGeom prst="rect">
              <a:avLst/>
            </a:prstGeom>
            <a:noFill/>
          </p:spPr>
          <p:txBody>
            <a:bodyPr wrap="square" rtlCol="0">
              <a:spAutoFit/>
            </a:bodyPr>
            <a:lstStyle/>
            <a:p>
              <a:r>
                <a:rPr lang="el-GR" sz="2400" dirty="0" smtClean="0"/>
                <a:t>δ</a:t>
              </a:r>
              <a:endParaRPr lang="fr-FR" sz="2400" dirty="0"/>
            </a:p>
          </p:txBody>
        </p:sp>
        <p:sp>
          <p:nvSpPr>
            <p:cNvPr id="10" name="Rectangle 9"/>
            <p:cNvSpPr/>
            <p:nvPr/>
          </p:nvSpPr>
          <p:spPr>
            <a:xfrm rot="19764675">
              <a:off x="4355015" y="1367422"/>
              <a:ext cx="358788" cy="313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rot="19764675">
              <a:off x="5174461" y="3845025"/>
              <a:ext cx="416838" cy="45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rot="19764675">
              <a:off x="3560936" y="3364809"/>
              <a:ext cx="1313800" cy="1025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27</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rPr>
              <a:t>Supraconductivité = LSQ + dopage ?</a:t>
            </a:r>
            <a:endParaRPr lang="fr-FR" sz="2400" b="1" dirty="0">
              <a:solidFill>
                <a:schemeClr val="bg1"/>
              </a:solidFill>
              <a:latin typeface="Century Gothic" panose="020B0502020202020204" pitchFamily="34" charset="0"/>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857" y="3300060"/>
            <a:ext cx="2247144" cy="1657986"/>
          </a:xfrm>
          <a:prstGeom prst="ellipse">
            <a:avLst/>
          </a:prstGeom>
          <a:ln>
            <a:noFill/>
          </a:ln>
          <a:effectLst>
            <a:softEdge rad="112500"/>
          </a:effectLst>
        </p:spPr>
      </p:pic>
      <p:pic>
        <p:nvPicPr>
          <p:cNvPr id="79" name="Picture 4"/>
          <p:cNvPicPr>
            <a:picLocks noChangeAspect="1" noChangeArrowheads="1"/>
          </p:cNvPicPr>
          <p:nvPr/>
        </p:nvPicPr>
        <p:blipFill>
          <a:blip r:embed="rId4" cstate="print"/>
          <a:srcRect/>
          <a:stretch>
            <a:fillRect/>
          </a:stretch>
        </p:blipFill>
        <p:spPr bwMode="auto">
          <a:xfrm>
            <a:off x="6845" y="856270"/>
            <a:ext cx="2006600" cy="2399755"/>
          </a:xfrm>
          <a:prstGeom prst="rect">
            <a:avLst/>
          </a:prstGeom>
          <a:noFill/>
          <a:ln w="19050">
            <a:noFill/>
            <a:miter lim="800000"/>
            <a:headEnd/>
            <a:tailEnd/>
          </a:ln>
          <a:effectLst/>
        </p:spPr>
      </p:pic>
      <p:sp>
        <p:nvSpPr>
          <p:cNvPr id="80" name="ZoneTexte 79"/>
          <p:cNvSpPr txBox="1"/>
          <p:nvPr/>
        </p:nvSpPr>
        <p:spPr>
          <a:xfrm>
            <a:off x="812459" y="3241428"/>
            <a:ext cx="1327227" cy="261610"/>
          </a:xfrm>
          <a:prstGeom prst="rect">
            <a:avLst/>
          </a:prstGeom>
          <a:noFill/>
        </p:spPr>
        <p:txBody>
          <a:bodyPr wrap="square" rtlCol="0">
            <a:spAutoFit/>
          </a:bodyPr>
          <a:lstStyle/>
          <a:p>
            <a:r>
              <a:rPr lang="fr-FR" sz="1100" dirty="0" smtClean="0"/>
              <a:t>Crédits : Wikipédia</a:t>
            </a:r>
            <a:endParaRPr lang="fr-FR" sz="1100" dirty="0"/>
          </a:p>
        </p:txBody>
      </p:sp>
      <p:sp>
        <p:nvSpPr>
          <p:cNvPr id="83" name="Arc 82"/>
          <p:cNvSpPr/>
          <p:nvPr/>
        </p:nvSpPr>
        <p:spPr>
          <a:xfrm rot="20575268">
            <a:off x="2612612" y="2247063"/>
            <a:ext cx="1419847" cy="978560"/>
          </a:xfrm>
          <a:prstGeom prst="arc">
            <a:avLst>
              <a:gd name="adj1" fmla="val 15008867"/>
              <a:gd name="adj2" fmla="val 0"/>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p:cNvSpPr txBox="1"/>
          <p:nvPr/>
        </p:nvSpPr>
        <p:spPr>
          <a:xfrm>
            <a:off x="4152315" y="2381422"/>
            <a:ext cx="904219" cy="584775"/>
          </a:xfrm>
          <a:prstGeom prst="rect">
            <a:avLst/>
          </a:prstGeom>
          <a:noFill/>
          <a:ln w="25400">
            <a:solidFill>
              <a:srgbClr val="FF0000"/>
            </a:solidFill>
          </a:ln>
        </p:spPr>
        <p:txBody>
          <a:bodyPr wrap="square" rtlCol="0">
            <a:spAutoFit/>
          </a:bodyPr>
          <a:lstStyle/>
          <a:p>
            <a:pPr algn="ctr"/>
            <a:r>
              <a:rPr lang="fr-FR" sz="3200" dirty="0" smtClean="0"/>
              <a:t>LSQ</a:t>
            </a:r>
            <a:endParaRPr lang="fr-FR" sz="3200" dirty="0"/>
          </a:p>
        </p:txBody>
      </p:sp>
    </p:spTree>
    <p:extLst>
      <p:ext uri="{BB962C8B-B14F-4D97-AF65-F5344CB8AC3E}">
        <p14:creationId xmlns:p14="http://schemas.microsoft.com/office/powerpoint/2010/main" val="184607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2178079" y="1152711"/>
            <a:ext cx="5975321" cy="5203639"/>
            <a:chOff x="2099785" y="1138082"/>
            <a:chExt cx="5975321" cy="5203639"/>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785" y="1138082"/>
              <a:ext cx="5975321" cy="5203639"/>
            </a:xfrm>
            <a:prstGeom prst="rect">
              <a:avLst/>
            </a:prstGeom>
          </p:spPr>
        </p:pic>
        <p:sp>
          <p:nvSpPr>
            <p:cNvPr id="8" name="Rectangle à coins arrondis 7"/>
            <p:cNvSpPr/>
            <p:nvPr/>
          </p:nvSpPr>
          <p:spPr>
            <a:xfrm>
              <a:off x="7349704" y="5719313"/>
              <a:ext cx="725402" cy="2391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643001" y="5602344"/>
              <a:ext cx="362309" cy="461665"/>
            </a:xfrm>
            <a:prstGeom prst="rect">
              <a:avLst/>
            </a:prstGeom>
            <a:noFill/>
          </p:spPr>
          <p:txBody>
            <a:bodyPr wrap="square" rtlCol="0">
              <a:spAutoFit/>
            </a:bodyPr>
            <a:lstStyle/>
            <a:p>
              <a:r>
                <a:rPr lang="el-GR" sz="2400" dirty="0" smtClean="0"/>
                <a:t>δ</a:t>
              </a:r>
              <a:endParaRPr lang="fr-FR" sz="2400" dirty="0"/>
            </a:p>
          </p:txBody>
        </p:sp>
        <p:sp>
          <p:nvSpPr>
            <p:cNvPr id="10" name="Rectangle 9"/>
            <p:cNvSpPr/>
            <p:nvPr/>
          </p:nvSpPr>
          <p:spPr>
            <a:xfrm rot="19764675">
              <a:off x="4355015" y="1367422"/>
              <a:ext cx="358788" cy="313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rot="19764675">
              <a:off x="5174461" y="3845025"/>
              <a:ext cx="416838" cy="45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rot="19764675">
              <a:off x="3560936" y="3364809"/>
              <a:ext cx="1313800" cy="1025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28</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rPr>
              <a:t>Supraconductivité = LSQ + dopage ?</a:t>
            </a:r>
            <a:endParaRPr lang="fr-FR" sz="2400" b="1" dirty="0">
              <a:solidFill>
                <a:schemeClr val="bg1"/>
              </a:solidFill>
              <a:latin typeface="Century Gothic" panose="020B0502020202020204" pitchFamily="34" charset="0"/>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857" y="3300060"/>
            <a:ext cx="2247144" cy="1657986"/>
          </a:xfrm>
          <a:prstGeom prst="ellipse">
            <a:avLst/>
          </a:prstGeom>
          <a:ln>
            <a:noFill/>
          </a:ln>
          <a:effectLst>
            <a:softEdge rad="112500"/>
          </a:effectLst>
        </p:spPr>
      </p:pic>
      <p:pic>
        <p:nvPicPr>
          <p:cNvPr id="79" name="Picture 4"/>
          <p:cNvPicPr>
            <a:picLocks noChangeAspect="1" noChangeArrowheads="1"/>
          </p:cNvPicPr>
          <p:nvPr/>
        </p:nvPicPr>
        <p:blipFill>
          <a:blip r:embed="rId4" cstate="print"/>
          <a:srcRect/>
          <a:stretch>
            <a:fillRect/>
          </a:stretch>
        </p:blipFill>
        <p:spPr bwMode="auto">
          <a:xfrm>
            <a:off x="6845" y="856270"/>
            <a:ext cx="2006600" cy="2399755"/>
          </a:xfrm>
          <a:prstGeom prst="rect">
            <a:avLst/>
          </a:prstGeom>
          <a:noFill/>
          <a:ln w="19050">
            <a:noFill/>
            <a:miter lim="800000"/>
            <a:headEnd/>
            <a:tailEnd/>
          </a:ln>
          <a:effectLst/>
        </p:spPr>
      </p:pic>
      <p:sp>
        <p:nvSpPr>
          <p:cNvPr id="80" name="ZoneTexte 79"/>
          <p:cNvSpPr txBox="1"/>
          <p:nvPr/>
        </p:nvSpPr>
        <p:spPr>
          <a:xfrm>
            <a:off x="812459" y="3241428"/>
            <a:ext cx="1327227" cy="261610"/>
          </a:xfrm>
          <a:prstGeom prst="rect">
            <a:avLst/>
          </a:prstGeom>
          <a:noFill/>
        </p:spPr>
        <p:txBody>
          <a:bodyPr wrap="square" rtlCol="0">
            <a:spAutoFit/>
          </a:bodyPr>
          <a:lstStyle/>
          <a:p>
            <a:r>
              <a:rPr lang="fr-FR" sz="1100" dirty="0" smtClean="0"/>
              <a:t>Crédits : Wikipédia</a:t>
            </a:r>
            <a:endParaRPr lang="fr-FR" sz="1100" dirty="0"/>
          </a:p>
        </p:txBody>
      </p:sp>
      <p:sp>
        <p:nvSpPr>
          <p:cNvPr id="81" name="ZoneTexte 80"/>
          <p:cNvSpPr txBox="1"/>
          <p:nvPr/>
        </p:nvSpPr>
        <p:spPr>
          <a:xfrm>
            <a:off x="5513734" y="2519277"/>
            <a:ext cx="831308" cy="646331"/>
          </a:xfrm>
          <a:prstGeom prst="rect">
            <a:avLst/>
          </a:prstGeom>
          <a:noFill/>
        </p:spPr>
        <p:txBody>
          <a:bodyPr wrap="square" rtlCol="0">
            <a:spAutoFit/>
          </a:bodyPr>
          <a:lstStyle/>
          <a:p>
            <a:r>
              <a:rPr lang="fr-FR" sz="3600" dirty="0" smtClean="0">
                <a:latin typeface="Century Gothic" panose="020B0502020202020204" pitchFamily="34" charset="0"/>
              </a:rPr>
              <a:t>??</a:t>
            </a:r>
            <a:endParaRPr lang="fr-FR" sz="3600" dirty="0">
              <a:latin typeface="Century Gothic" panose="020B0502020202020204" pitchFamily="34" charset="0"/>
            </a:endParaRPr>
          </a:p>
        </p:txBody>
      </p:sp>
      <p:sp>
        <p:nvSpPr>
          <p:cNvPr id="83" name="Arc 82"/>
          <p:cNvSpPr/>
          <p:nvPr/>
        </p:nvSpPr>
        <p:spPr>
          <a:xfrm rot="20575268">
            <a:off x="2612612" y="2247063"/>
            <a:ext cx="1419847" cy="978560"/>
          </a:xfrm>
          <a:prstGeom prst="arc">
            <a:avLst>
              <a:gd name="adj1" fmla="val 15008867"/>
              <a:gd name="adj2" fmla="val 0"/>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4" name="Arc 83"/>
          <p:cNvSpPr/>
          <p:nvPr/>
        </p:nvSpPr>
        <p:spPr>
          <a:xfrm rot="20575268">
            <a:off x="4260600" y="2914789"/>
            <a:ext cx="1419847" cy="978560"/>
          </a:xfrm>
          <a:prstGeom prst="arc">
            <a:avLst>
              <a:gd name="adj1" fmla="val 18266605"/>
              <a:gd name="adj2" fmla="val 1154413"/>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p:cNvSpPr txBox="1"/>
          <p:nvPr/>
        </p:nvSpPr>
        <p:spPr>
          <a:xfrm>
            <a:off x="4152315" y="2381422"/>
            <a:ext cx="904219" cy="584775"/>
          </a:xfrm>
          <a:prstGeom prst="rect">
            <a:avLst/>
          </a:prstGeom>
          <a:noFill/>
          <a:ln w="25400">
            <a:solidFill>
              <a:srgbClr val="FF0000"/>
            </a:solidFill>
          </a:ln>
        </p:spPr>
        <p:txBody>
          <a:bodyPr wrap="square" rtlCol="0">
            <a:spAutoFit/>
          </a:bodyPr>
          <a:lstStyle/>
          <a:p>
            <a:pPr algn="ctr"/>
            <a:r>
              <a:rPr lang="fr-FR" sz="3200" dirty="0" smtClean="0"/>
              <a:t>LSQ</a:t>
            </a:r>
            <a:endParaRPr lang="fr-FR" sz="3200" dirty="0"/>
          </a:p>
        </p:txBody>
      </p:sp>
    </p:spTree>
    <p:extLst>
      <p:ext uri="{BB962C8B-B14F-4D97-AF65-F5344CB8AC3E}">
        <p14:creationId xmlns:p14="http://schemas.microsoft.com/office/powerpoint/2010/main" val="23116308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2178079" y="1152711"/>
            <a:ext cx="5975321" cy="5203639"/>
            <a:chOff x="2099785" y="1138082"/>
            <a:chExt cx="5975321" cy="5203639"/>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785" y="1138082"/>
              <a:ext cx="5975321" cy="5203639"/>
            </a:xfrm>
            <a:prstGeom prst="rect">
              <a:avLst/>
            </a:prstGeom>
          </p:spPr>
        </p:pic>
        <p:sp>
          <p:nvSpPr>
            <p:cNvPr id="8" name="Rectangle à coins arrondis 7"/>
            <p:cNvSpPr/>
            <p:nvPr/>
          </p:nvSpPr>
          <p:spPr>
            <a:xfrm>
              <a:off x="7349704" y="5719313"/>
              <a:ext cx="725402" cy="2391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643001" y="5602344"/>
              <a:ext cx="362309" cy="461665"/>
            </a:xfrm>
            <a:prstGeom prst="rect">
              <a:avLst/>
            </a:prstGeom>
            <a:noFill/>
          </p:spPr>
          <p:txBody>
            <a:bodyPr wrap="square" rtlCol="0">
              <a:spAutoFit/>
            </a:bodyPr>
            <a:lstStyle/>
            <a:p>
              <a:r>
                <a:rPr lang="el-GR" sz="2400" dirty="0" smtClean="0"/>
                <a:t>δ</a:t>
              </a:r>
              <a:endParaRPr lang="fr-FR" sz="2400" dirty="0"/>
            </a:p>
          </p:txBody>
        </p:sp>
        <p:sp>
          <p:nvSpPr>
            <p:cNvPr id="10" name="Rectangle 9"/>
            <p:cNvSpPr/>
            <p:nvPr/>
          </p:nvSpPr>
          <p:spPr>
            <a:xfrm rot="19764675">
              <a:off x="4355015" y="1367422"/>
              <a:ext cx="358788" cy="313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rot="19764675">
              <a:off x="5174461" y="3845025"/>
              <a:ext cx="416838" cy="45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rot="19764675">
              <a:off x="3560936" y="3364809"/>
              <a:ext cx="1313800" cy="1025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29</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rPr>
              <a:t>Supraconductivité = LSQ + dopage ?</a:t>
            </a:r>
            <a:endParaRPr lang="fr-FR" sz="2400" b="1" dirty="0">
              <a:solidFill>
                <a:schemeClr val="bg1"/>
              </a:solidFill>
              <a:latin typeface="Century Gothic" panose="020B0502020202020204" pitchFamily="34" charset="0"/>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857" y="3300060"/>
            <a:ext cx="2247144" cy="1657986"/>
          </a:xfrm>
          <a:prstGeom prst="ellipse">
            <a:avLst/>
          </a:prstGeom>
          <a:ln>
            <a:noFill/>
          </a:ln>
          <a:effectLst>
            <a:softEdge rad="112500"/>
          </a:effectLst>
        </p:spPr>
      </p:pic>
      <p:pic>
        <p:nvPicPr>
          <p:cNvPr id="79" name="Picture 4"/>
          <p:cNvPicPr>
            <a:picLocks noChangeAspect="1" noChangeArrowheads="1"/>
          </p:cNvPicPr>
          <p:nvPr/>
        </p:nvPicPr>
        <p:blipFill>
          <a:blip r:embed="rId4" cstate="print"/>
          <a:srcRect/>
          <a:stretch>
            <a:fillRect/>
          </a:stretch>
        </p:blipFill>
        <p:spPr bwMode="auto">
          <a:xfrm>
            <a:off x="6845" y="856270"/>
            <a:ext cx="2006600" cy="2399755"/>
          </a:xfrm>
          <a:prstGeom prst="rect">
            <a:avLst/>
          </a:prstGeom>
          <a:noFill/>
          <a:ln w="19050">
            <a:noFill/>
            <a:miter lim="800000"/>
            <a:headEnd/>
            <a:tailEnd/>
          </a:ln>
          <a:effectLst/>
        </p:spPr>
      </p:pic>
      <p:sp>
        <p:nvSpPr>
          <p:cNvPr id="80" name="ZoneTexte 79"/>
          <p:cNvSpPr txBox="1"/>
          <p:nvPr/>
        </p:nvSpPr>
        <p:spPr>
          <a:xfrm>
            <a:off x="812459" y="3241428"/>
            <a:ext cx="1327227" cy="261610"/>
          </a:xfrm>
          <a:prstGeom prst="rect">
            <a:avLst/>
          </a:prstGeom>
          <a:noFill/>
        </p:spPr>
        <p:txBody>
          <a:bodyPr wrap="square" rtlCol="0">
            <a:spAutoFit/>
          </a:bodyPr>
          <a:lstStyle/>
          <a:p>
            <a:r>
              <a:rPr lang="fr-FR" sz="1100" dirty="0" smtClean="0"/>
              <a:t>Crédits : Wikipédia</a:t>
            </a:r>
            <a:endParaRPr lang="fr-FR" sz="1100" dirty="0"/>
          </a:p>
        </p:txBody>
      </p:sp>
      <p:sp>
        <p:nvSpPr>
          <p:cNvPr id="81" name="ZoneTexte 80"/>
          <p:cNvSpPr txBox="1"/>
          <p:nvPr/>
        </p:nvSpPr>
        <p:spPr>
          <a:xfrm>
            <a:off x="5513734" y="2519277"/>
            <a:ext cx="831308" cy="646331"/>
          </a:xfrm>
          <a:prstGeom prst="rect">
            <a:avLst/>
          </a:prstGeom>
          <a:noFill/>
        </p:spPr>
        <p:txBody>
          <a:bodyPr wrap="square" rtlCol="0">
            <a:spAutoFit/>
          </a:bodyPr>
          <a:lstStyle/>
          <a:p>
            <a:r>
              <a:rPr lang="fr-FR" sz="3600" dirty="0" smtClean="0">
                <a:latin typeface="Century Gothic" panose="020B0502020202020204" pitchFamily="34" charset="0"/>
              </a:rPr>
              <a:t>??</a:t>
            </a:r>
            <a:endParaRPr lang="fr-FR" sz="3600" dirty="0">
              <a:latin typeface="Century Gothic" panose="020B0502020202020204" pitchFamily="34" charset="0"/>
            </a:endParaRPr>
          </a:p>
        </p:txBody>
      </p:sp>
      <p:sp>
        <p:nvSpPr>
          <p:cNvPr id="83" name="Arc 82"/>
          <p:cNvSpPr/>
          <p:nvPr/>
        </p:nvSpPr>
        <p:spPr>
          <a:xfrm rot="20575268">
            <a:off x="2612612" y="2247063"/>
            <a:ext cx="1419847" cy="978560"/>
          </a:xfrm>
          <a:prstGeom prst="arc">
            <a:avLst>
              <a:gd name="adj1" fmla="val 15008867"/>
              <a:gd name="adj2" fmla="val 0"/>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4" name="Arc 83"/>
          <p:cNvSpPr/>
          <p:nvPr/>
        </p:nvSpPr>
        <p:spPr>
          <a:xfrm rot="20575268">
            <a:off x="4260600" y="2914789"/>
            <a:ext cx="1419847" cy="978560"/>
          </a:xfrm>
          <a:prstGeom prst="arc">
            <a:avLst>
              <a:gd name="adj1" fmla="val 18266605"/>
              <a:gd name="adj2" fmla="val 1154413"/>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5" name="ZoneTexte 84"/>
          <p:cNvSpPr txBox="1"/>
          <p:nvPr/>
        </p:nvSpPr>
        <p:spPr>
          <a:xfrm>
            <a:off x="8172860" y="1931573"/>
            <a:ext cx="3820886" cy="3046988"/>
          </a:xfrm>
          <a:prstGeom prst="rect">
            <a:avLst/>
          </a:prstGeom>
          <a:noFill/>
          <a:ln w="25400">
            <a:solidFill>
              <a:srgbClr val="FF0000"/>
            </a:solidFill>
          </a:ln>
        </p:spPr>
        <p:txBody>
          <a:bodyPr wrap="square" rtlCol="0">
            <a:spAutoFit/>
          </a:bodyPr>
          <a:lstStyle/>
          <a:p>
            <a:r>
              <a:rPr lang="fr-FR" sz="2400" b="1" u="sng" dirty="0" smtClean="0">
                <a:latin typeface="Century Gothic" panose="020B0502020202020204" pitchFamily="34" charset="0"/>
              </a:rPr>
              <a:t>Ingrédients LSQ :</a:t>
            </a:r>
          </a:p>
          <a:p>
            <a:endParaRPr lang="fr-FR" sz="2400" dirty="0">
              <a:latin typeface="Century Gothic" panose="020B0502020202020204" pitchFamily="34" charset="0"/>
            </a:endParaRPr>
          </a:p>
          <a:p>
            <a:pPr marL="742950" lvl="1" indent="-285750">
              <a:buFont typeface="Wingdings" panose="05000000000000000000" pitchFamily="2" charset="2"/>
              <a:buChar char="ü"/>
            </a:pPr>
            <a:r>
              <a:rPr lang="fr-FR" sz="2400" dirty="0" smtClean="0">
                <a:latin typeface="Century Gothic" panose="020B0502020202020204" pitchFamily="34" charset="0"/>
              </a:rPr>
              <a:t>Spins S=½</a:t>
            </a:r>
          </a:p>
          <a:p>
            <a:pPr marL="742950" lvl="1" indent="-285750">
              <a:buFont typeface="Wingdings" panose="05000000000000000000" pitchFamily="2" charset="2"/>
              <a:buChar char="ü"/>
            </a:pPr>
            <a:endParaRPr lang="fr-FR" sz="2400" dirty="0">
              <a:latin typeface="Century Gothic" panose="020B0502020202020204" pitchFamily="34" charset="0"/>
            </a:endParaRPr>
          </a:p>
          <a:p>
            <a:pPr marL="742950" lvl="1" indent="-285750">
              <a:buFont typeface="Wingdings" panose="05000000000000000000" pitchFamily="2" charset="2"/>
              <a:buChar char="ü"/>
            </a:pPr>
            <a:r>
              <a:rPr lang="fr-FR" sz="2400" dirty="0" smtClean="0">
                <a:latin typeface="Century Gothic" panose="020B0502020202020204" pitchFamily="34" charset="0"/>
              </a:rPr>
              <a:t>Interaction AFM</a:t>
            </a:r>
          </a:p>
          <a:p>
            <a:pPr marL="742950" lvl="1" indent="-285750">
              <a:buFont typeface="Wingdings" panose="05000000000000000000" pitchFamily="2" charset="2"/>
              <a:buChar char="ü"/>
            </a:pPr>
            <a:endParaRPr lang="fr-FR" sz="2400" dirty="0">
              <a:latin typeface="Century Gothic" panose="020B0502020202020204" pitchFamily="34" charset="0"/>
            </a:endParaRPr>
          </a:p>
          <a:p>
            <a:pPr marL="742950" lvl="1" indent="-285750">
              <a:buFont typeface="Wingdings" panose="05000000000000000000" pitchFamily="2" charset="2"/>
              <a:buChar char="ü"/>
            </a:pPr>
            <a:r>
              <a:rPr lang="fr-FR" sz="2400" dirty="0" smtClean="0">
                <a:latin typeface="Century Gothic" panose="020B0502020202020204" pitchFamily="34" charset="0"/>
              </a:rPr>
              <a:t>Réseau </a:t>
            </a:r>
            <a:r>
              <a:rPr lang="fr-FR" sz="2400" dirty="0" err="1" smtClean="0">
                <a:latin typeface="Century Gothic" panose="020B0502020202020204" pitchFamily="34" charset="0"/>
              </a:rPr>
              <a:t>kagomé</a:t>
            </a:r>
            <a:endParaRPr lang="fr-FR" sz="2400" dirty="0" smtClean="0">
              <a:latin typeface="Century Gothic" panose="020B0502020202020204" pitchFamily="34" charset="0"/>
            </a:endParaRPr>
          </a:p>
          <a:p>
            <a:pPr marL="742950" lvl="1" indent="-285750">
              <a:buFont typeface="Wingdings" panose="05000000000000000000" pitchFamily="2" charset="2"/>
              <a:buChar char="ü"/>
            </a:pPr>
            <a:endParaRPr lang="fr-FR" sz="2400" dirty="0">
              <a:latin typeface="Century Gothic" panose="020B0502020202020204" pitchFamily="34" charset="0"/>
            </a:endParaRPr>
          </a:p>
        </p:txBody>
      </p:sp>
      <p:sp>
        <p:nvSpPr>
          <p:cNvPr id="14" name="ZoneTexte 13"/>
          <p:cNvSpPr txBox="1"/>
          <p:nvPr/>
        </p:nvSpPr>
        <p:spPr>
          <a:xfrm>
            <a:off x="4152315" y="2381422"/>
            <a:ext cx="904219" cy="584775"/>
          </a:xfrm>
          <a:prstGeom prst="rect">
            <a:avLst/>
          </a:prstGeom>
          <a:noFill/>
          <a:ln w="25400">
            <a:solidFill>
              <a:srgbClr val="FF0000"/>
            </a:solidFill>
          </a:ln>
        </p:spPr>
        <p:txBody>
          <a:bodyPr wrap="square" rtlCol="0">
            <a:spAutoFit/>
          </a:bodyPr>
          <a:lstStyle/>
          <a:p>
            <a:pPr algn="ctr"/>
            <a:r>
              <a:rPr lang="fr-FR" sz="3200" dirty="0" smtClean="0"/>
              <a:t>LSQ</a:t>
            </a:r>
            <a:endParaRPr lang="fr-FR" sz="3200" dirty="0"/>
          </a:p>
        </p:txBody>
      </p:sp>
    </p:spTree>
    <p:extLst>
      <p:ext uri="{BB962C8B-B14F-4D97-AF65-F5344CB8AC3E}">
        <p14:creationId xmlns:p14="http://schemas.microsoft.com/office/powerpoint/2010/main" val="1397856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0" y="1664899"/>
            <a:ext cx="12191999" cy="2027206"/>
          </a:xfrm>
        </p:spPr>
        <p:txBody>
          <a:bodyPr>
            <a:normAutofit/>
          </a:bodyPr>
          <a:lstStyle/>
          <a:p>
            <a:pPr algn="ctr"/>
            <a:r>
              <a:rPr lang="fr-FR" sz="4000" b="1" dirty="0" smtClean="0">
                <a:latin typeface="Century Gothic" panose="020B0502020202020204" pitchFamily="34" charset="0"/>
                <a:cs typeface="Times New Roman" panose="02020603050405020304" pitchFamily="18" charset="0"/>
              </a:rPr>
              <a:t>« </a:t>
            </a:r>
            <a:r>
              <a:rPr lang="fr-FR" sz="4000" dirty="0" smtClean="0">
                <a:solidFill>
                  <a:schemeClr val="bg1">
                    <a:lumMod val="75000"/>
                  </a:schemeClr>
                </a:solidFill>
                <a:latin typeface="Century Gothic" panose="020B0502020202020204" pitchFamily="34" charset="0"/>
                <a:cs typeface="Times New Roman" panose="02020603050405020304" pitchFamily="18" charset="0"/>
              </a:rPr>
              <a:t>Etude </a:t>
            </a:r>
            <a:r>
              <a:rPr lang="fr-FR" sz="4000" dirty="0">
                <a:solidFill>
                  <a:schemeClr val="bg1">
                    <a:lumMod val="75000"/>
                  </a:schemeClr>
                </a:solidFill>
                <a:latin typeface="Century Gothic" panose="020B0502020202020204" pitchFamily="34" charset="0"/>
                <a:cs typeface="Times New Roman" panose="02020603050405020304" pitchFamily="18" charset="0"/>
              </a:rPr>
              <a:t>par </a:t>
            </a:r>
            <a:r>
              <a:rPr lang="fr-FR" sz="4000" b="1" dirty="0">
                <a:solidFill>
                  <a:srgbClr val="0070C0"/>
                </a:solidFill>
                <a:latin typeface="Century Gothic" panose="020B0502020202020204" pitchFamily="34" charset="0"/>
                <a:cs typeface="Times New Roman" panose="02020603050405020304" pitchFamily="18" charset="0"/>
              </a:rPr>
              <a:t>Résonance Magnétique </a:t>
            </a:r>
            <a:r>
              <a:rPr lang="fr-FR" sz="4000" b="1" dirty="0" smtClean="0">
                <a:solidFill>
                  <a:srgbClr val="0070C0"/>
                </a:solidFill>
                <a:latin typeface="Century Gothic" panose="020B0502020202020204" pitchFamily="34" charset="0"/>
                <a:cs typeface="Times New Roman" panose="02020603050405020304" pitchFamily="18" charset="0"/>
              </a:rPr>
              <a:t>Nucléaire</a:t>
            </a:r>
            <a:r>
              <a:rPr lang="fr-FR" sz="4000" b="1" dirty="0" smtClean="0">
                <a:latin typeface="Century Gothic" panose="020B0502020202020204" pitchFamily="34" charset="0"/>
                <a:cs typeface="Times New Roman" panose="02020603050405020304" pitchFamily="18" charset="0"/>
              </a:rPr>
              <a:t/>
            </a:r>
            <a:br>
              <a:rPr lang="fr-FR" sz="4000" b="1" dirty="0" smtClean="0">
                <a:latin typeface="Century Gothic" panose="020B0502020202020204" pitchFamily="34" charset="0"/>
                <a:cs typeface="Times New Roman" panose="02020603050405020304" pitchFamily="18" charset="0"/>
              </a:rPr>
            </a:br>
            <a:r>
              <a:rPr lang="fr-FR" sz="4000" b="1" dirty="0">
                <a:latin typeface="Century Gothic" panose="020B0502020202020204" pitchFamily="34" charset="0"/>
                <a:cs typeface="Times New Roman" panose="02020603050405020304" pitchFamily="18" charset="0"/>
              </a:rPr>
              <a:t/>
            </a:r>
            <a:br>
              <a:rPr lang="fr-FR" sz="4000" b="1" dirty="0">
                <a:latin typeface="Century Gothic" panose="020B0502020202020204" pitchFamily="34" charset="0"/>
                <a:cs typeface="Times New Roman" panose="02020603050405020304" pitchFamily="18" charset="0"/>
              </a:rPr>
            </a:br>
            <a:r>
              <a:rPr lang="fr-FR" sz="4000" b="1" dirty="0" smtClean="0">
                <a:latin typeface="Century Gothic" panose="020B0502020202020204" pitchFamily="34" charset="0"/>
                <a:cs typeface="Times New Roman" panose="02020603050405020304" pitchFamily="18" charset="0"/>
              </a:rPr>
              <a:t> </a:t>
            </a:r>
            <a:r>
              <a:rPr lang="fr-FR" sz="4000" dirty="0" smtClean="0">
                <a:solidFill>
                  <a:schemeClr val="bg1">
                    <a:lumMod val="65000"/>
                  </a:schemeClr>
                </a:solidFill>
                <a:latin typeface="Century Gothic" panose="020B0502020202020204" pitchFamily="34" charset="0"/>
                <a:cs typeface="Times New Roman" panose="02020603050405020304" pitchFamily="18" charset="0"/>
              </a:rPr>
              <a:t>du</a:t>
            </a:r>
            <a:r>
              <a:rPr lang="fr-FR" sz="4000" b="1" dirty="0" smtClean="0">
                <a:latin typeface="Century Gothic" panose="020B0502020202020204" pitchFamily="34" charset="0"/>
                <a:cs typeface="Times New Roman" panose="02020603050405020304" pitchFamily="18" charset="0"/>
              </a:rPr>
              <a:t> </a:t>
            </a:r>
            <a:r>
              <a:rPr lang="fr-FR" sz="4000" b="1" dirty="0" smtClean="0">
                <a:solidFill>
                  <a:srgbClr val="0070C0"/>
                </a:solidFill>
                <a:latin typeface="Century Gothic" panose="020B0502020202020204" pitchFamily="34" charset="0"/>
                <a:cs typeface="Times New Roman" panose="02020603050405020304" pitchFamily="18" charset="0"/>
              </a:rPr>
              <a:t>magnétisme</a:t>
            </a:r>
            <a:r>
              <a:rPr lang="fr-FR" sz="4000" b="1" dirty="0" smtClean="0">
                <a:latin typeface="Century Gothic" panose="020B0502020202020204" pitchFamily="34" charset="0"/>
                <a:cs typeface="Times New Roman" panose="02020603050405020304" pitchFamily="18" charset="0"/>
              </a:rPr>
              <a:t> </a:t>
            </a:r>
            <a:r>
              <a:rPr lang="fr-FR" sz="4000" dirty="0" smtClean="0">
                <a:solidFill>
                  <a:schemeClr val="bg1">
                    <a:lumMod val="65000"/>
                  </a:schemeClr>
                </a:solidFill>
                <a:latin typeface="Century Gothic" panose="020B0502020202020204" pitchFamily="34" charset="0"/>
                <a:cs typeface="Times New Roman" panose="02020603050405020304" pitchFamily="18" charset="0"/>
              </a:rPr>
              <a:t>quantique</a:t>
            </a:r>
            <a:endParaRPr lang="fr-FR" sz="4000" dirty="0">
              <a:solidFill>
                <a:schemeClr val="bg1">
                  <a:lumMod val="65000"/>
                </a:schemeClr>
              </a:solidFill>
              <a:latin typeface="Century Gothic" panose="020B0502020202020204" pitchFamily="34" charset="0"/>
            </a:endParaRPr>
          </a:p>
        </p:txBody>
      </p:sp>
      <p:sp>
        <p:nvSpPr>
          <p:cNvPr id="4" name="Espace réservé de la date 3"/>
          <p:cNvSpPr>
            <a:spLocks noGrp="1"/>
          </p:cNvSpPr>
          <p:nvPr>
            <p:ph type="dt" sz="half" idx="10"/>
          </p:nvPr>
        </p:nvSpPr>
        <p:spPr/>
        <p:txBody>
          <a:bodyPr/>
          <a:lstStyle/>
          <a:p>
            <a:fld id="{C418190B-A3D5-4B3C-93EB-35DB95B9F950}"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a:t>
            </a:fld>
            <a:endParaRPr lang="fr-FR"/>
          </a:p>
        </p:txBody>
      </p:sp>
      <p:sp>
        <p:nvSpPr>
          <p:cNvPr id="8" name="Titre 5"/>
          <p:cNvSpPr txBox="1">
            <a:spLocks/>
          </p:cNvSpPr>
          <p:nvPr/>
        </p:nvSpPr>
        <p:spPr>
          <a:xfrm>
            <a:off x="-2" y="-1"/>
            <a:ext cx="12192001" cy="828137"/>
          </a:xfrm>
          <a:prstGeom prst="rect">
            <a:avLst/>
          </a:prstGeom>
        </p:spPr>
        <p:txBody>
          <a:bodyPr vert="horz" lIns="91440" tIns="45720" rIns="91440" bIns="45720" rtlCol="0" anchor="ctr">
            <a:noAutofit/>
          </a:bodyPr>
          <a:lstStyle>
            <a:defPPr>
              <a:defRPr lang="fr-FR"/>
            </a:defPPr>
            <a:lvl1pPr algn="ctr">
              <a:lnSpc>
                <a:spcPct val="90000"/>
              </a:lnSpc>
              <a:spcBef>
                <a:spcPct val="0"/>
              </a:spcBef>
              <a:buNone/>
              <a:defRPr sz="2400" b="1">
                <a:solidFill>
                  <a:schemeClr val="bg1"/>
                </a:solidFill>
                <a:latin typeface="Century Gothic" panose="020B0502020202020204" pitchFamily="34" charset="0"/>
                <a:ea typeface="+mj-ea"/>
                <a:cs typeface="Times New Roman" panose="02020603050405020304" pitchFamily="18" charset="0"/>
              </a:defRPr>
            </a:lvl1pPr>
          </a:lstStyle>
          <a:p>
            <a:r>
              <a:rPr lang="fr-FR" dirty="0"/>
              <a:t>Objet de la thèse</a:t>
            </a:r>
          </a:p>
        </p:txBody>
      </p:sp>
    </p:spTree>
    <p:extLst>
      <p:ext uri="{BB962C8B-B14F-4D97-AF65-F5344CB8AC3E}">
        <p14:creationId xmlns:p14="http://schemas.microsoft.com/office/powerpoint/2010/main" val="409198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2ADBCAC-9C35-47A5-8CE5-8AAB7EB0994F}"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30</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Candidats expérimentaux au LSQ</a:t>
            </a:r>
            <a:endParaRPr lang="fr-FR" sz="2400" dirty="0">
              <a:solidFill>
                <a:schemeClr val="bg1"/>
              </a:solidFill>
              <a:latin typeface="Century Gothic" panose="020B0502020202020204" pitchFamily="34" charset="0"/>
              <a:cs typeface="Times New Roman" panose="02020603050405020304" pitchFamily="18" charset="0"/>
            </a:endParaRPr>
          </a:p>
        </p:txBody>
      </p:sp>
      <p:grpSp>
        <p:nvGrpSpPr>
          <p:cNvPr id="69" name="Groupe 68"/>
          <p:cNvGrpSpPr/>
          <p:nvPr/>
        </p:nvGrpSpPr>
        <p:grpSpPr>
          <a:xfrm>
            <a:off x="1028283" y="1470822"/>
            <a:ext cx="9790851" cy="4879558"/>
            <a:chOff x="272909" y="1545182"/>
            <a:chExt cx="9790851" cy="4879558"/>
          </a:xfrm>
        </p:grpSpPr>
        <p:pic>
          <p:nvPicPr>
            <p:cNvPr id="71" name="Picture 9"/>
            <p:cNvPicPr>
              <a:picLocks noChangeAspect="1" noChangeArrowheads="1"/>
            </p:cNvPicPr>
            <p:nvPr/>
          </p:nvPicPr>
          <p:blipFill>
            <a:blip r:embed="rId2" cstate="print"/>
            <a:srcRect/>
            <a:stretch>
              <a:fillRect/>
            </a:stretch>
          </p:blipFill>
          <p:spPr bwMode="auto">
            <a:xfrm>
              <a:off x="2905401" y="1545182"/>
              <a:ext cx="5378450" cy="3086100"/>
            </a:xfrm>
            <a:prstGeom prst="rect">
              <a:avLst/>
            </a:prstGeom>
            <a:noFill/>
            <a:ln w="9525">
              <a:noFill/>
              <a:miter lim="800000"/>
              <a:headEnd/>
              <a:tailEnd/>
            </a:ln>
          </p:spPr>
        </p:pic>
        <p:pic>
          <p:nvPicPr>
            <p:cNvPr id="73" name="Picture 7" descr="kapellasite"/>
            <p:cNvPicPr>
              <a:picLocks noChangeAspect="1" noChangeArrowheads="1"/>
            </p:cNvPicPr>
            <p:nvPr/>
          </p:nvPicPr>
          <p:blipFill>
            <a:blip r:embed="rId3" cstate="print"/>
            <a:srcRect/>
            <a:stretch>
              <a:fillRect/>
            </a:stretch>
          </p:blipFill>
          <p:spPr bwMode="auto">
            <a:xfrm>
              <a:off x="3551138" y="4866042"/>
              <a:ext cx="1841045" cy="1380784"/>
            </a:xfrm>
            <a:prstGeom prst="ellipse">
              <a:avLst/>
            </a:prstGeom>
            <a:ln>
              <a:noFill/>
            </a:ln>
            <a:effectLst>
              <a:softEdge rad="112500"/>
            </a:effectLst>
          </p:spPr>
        </p:pic>
        <p:sp>
          <p:nvSpPr>
            <p:cNvPr id="80" name="Text Box 16"/>
            <p:cNvSpPr txBox="1">
              <a:spLocks noChangeArrowheads="1"/>
            </p:cNvSpPr>
            <p:nvPr/>
          </p:nvSpPr>
          <p:spPr bwMode="auto">
            <a:xfrm>
              <a:off x="3080417" y="6113823"/>
              <a:ext cx="2736746"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Kapellasite</a:t>
              </a:r>
              <a:endParaRPr lang="fr-FR" dirty="0"/>
            </a:p>
          </p:txBody>
        </p:sp>
        <p:sp>
          <p:nvSpPr>
            <p:cNvPr id="81" name="Text Box 17"/>
            <p:cNvSpPr txBox="1">
              <a:spLocks noChangeArrowheads="1"/>
            </p:cNvSpPr>
            <p:nvPr/>
          </p:nvSpPr>
          <p:spPr bwMode="auto">
            <a:xfrm>
              <a:off x="8158437" y="2371988"/>
              <a:ext cx="1727200"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Volborthite</a:t>
              </a:r>
              <a:endParaRPr lang="fr-FR" dirty="0"/>
            </a:p>
          </p:txBody>
        </p:sp>
        <p:sp>
          <p:nvSpPr>
            <p:cNvPr id="82" name="Text Box 18"/>
            <p:cNvSpPr txBox="1">
              <a:spLocks noChangeArrowheads="1"/>
            </p:cNvSpPr>
            <p:nvPr/>
          </p:nvSpPr>
          <p:spPr bwMode="auto">
            <a:xfrm>
              <a:off x="655892" y="2295155"/>
              <a:ext cx="2195670" cy="307777"/>
            </a:xfrm>
            <a:prstGeom prst="rect">
              <a:avLst/>
            </a:prstGeom>
            <a:noFill/>
            <a:ln w="9525">
              <a:noFill/>
              <a:miter lim="800000"/>
              <a:headEnd/>
              <a:tailEnd/>
            </a:ln>
          </p:spPr>
          <p:txBody>
            <a:bodyPr wrap="square">
              <a:spAutoFit/>
            </a:bodyPr>
            <a:lstStyle/>
            <a:p>
              <a:pPr algn="ctr">
                <a:spcBef>
                  <a:spcPct val="50000"/>
                </a:spcBef>
              </a:pPr>
              <a:r>
                <a:rPr lang="fr-FR" sz="1400" dirty="0" err="1" smtClean="0">
                  <a:latin typeface="Century Gothic" panose="020B0502020202020204" pitchFamily="34" charset="0"/>
                  <a:cs typeface="Arial" charset="0"/>
                </a:rPr>
                <a:t>Herbertsmithite</a:t>
              </a:r>
              <a:endParaRPr lang="fr-FR" sz="1400" dirty="0" smtClean="0">
                <a:latin typeface="Century Gothic" panose="020B0502020202020204" pitchFamily="34" charset="0"/>
                <a:cs typeface="Arial" charset="0"/>
              </a:endParaRPr>
            </a:p>
          </p:txBody>
        </p:sp>
        <p:sp>
          <p:nvSpPr>
            <p:cNvPr id="85" name="Text Box 16"/>
            <p:cNvSpPr txBox="1">
              <a:spLocks noChangeArrowheads="1"/>
            </p:cNvSpPr>
            <p:nvPr/>
          </p:nvSpPr>
          <p:spPr bwMode="auto">
            <a:xfrm>
              <a:off x="272909" y="6113823"/>
              <a:ext cx="2807508"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Haydeeite</a:t>
              </a:r>
              <a:endParaRPr lang="fr-FR" dirty="0"/>
            </a:p>
          </p:txBody>
        </p:sp>
        <p:sp>
          <p:nvSpPr>
            <p:cNvPr id="88" name="Text Box 16"/>
            <p:cNvSpPr txBox="1">
              <a:spLocks noChangeArrowheads="1"/>
            </p:cNvSpPr>
            <p:nvPr/>
          </p:nvSpPr>
          <p:spPr bwMode="auto">
            <a:xfrm>
              <a:off x="6204513" y="6116963"/>
              <a:ext cx="2520376"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Vesignieite</a:t>
              </a:r>
              <a:endParaRPr lang="fr-FR" dirty="0"/>
            </a:p>
          </p:txBody>
        </p:sp>
        <p:sp>
          <p:nvSpPr>
            <p:cNvPr id="92" name="Text Box 17"/>
            <p:cNvSpPr txBox="1">
              <a:spLocks noChangeArrowheads="1"/>
            </p:cNvSpPr>
            <p:nvPr/>
          </p:nvSpPr>
          <p:spPr bwMode="auto">
            <a:xfrm>
              <a:off x="8041811" y="4253531"/>
              <a:ext cx="2021949" cy="630942"/>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smtClean="0"/>
                <a:t>Barlowite</a:t>
              </a:r>
              <a:endParaRPr lang="fr-FR" dirty="0" smtClean="0"/>
            </a:p>
            <a:p>
              <a:r>
                <a:rPr lang="fr-FR" dirty="0" err="1" smtClean="0"/>
                <a:t>Claringbullite</a:t>
              </a:r>
              <a:endParaRPr lang="fr-FR" dirty="0"/>
            </a:p>
          </p:txBody>
        </p:sp>
        <p:sp>
          <p:nvSpPr>
            <p:cNvPr id="97" name="Text Box 18"/>
            <p:cNvSpPr txBox="1">
              <a:spLocks noChangeArrowheads="1"/>
            </p:cNvSpPr>
            <p:nvPr/>
          </p:nvSpPr>
          <p:spPr bwMode="auto">
            <a:xfrm>
              <a:off x="578828" y="4106725"/>
              <a:ext cx="2195670"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Brochantite</a:t>
              </a:r>
              <a:endParaRPr lang="fr-FR" dirty="0"/>
            </a:p>
          </p:txBody>
        </p:sp>
      </p:grpSp>
      <p:sp>
        <p:nvSpPr>
          <p:cNvPr id="2" name="Étoile à 5 branches 1"/>
          <p:cNvSpPr/>
          <p:nvPr/>
        </p:nvSpPr>
        <p:spPr>
          <a:xfrm>
            <a:off x="6531337" y="2122696"/>
            <a:ext cx="336430" cy="284671"/>
          </a:xfrm>
          <a:prstGeom prst="star5">
            <a:avLst/>
          </a:prstGeom>
          <a:solidFill>
            <a:srgbClr val="649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Étoile à 5 branches 98"/>
          <p:cNvSpPr/>
          <p:nvPr/>
        </p:nvSpPr>
        <p:spPr>
          <a:xfrm>
            <a:off x="10304581" y="2274773"/>
            <a:ext cx="336430" cy="284671"/>
          </a:xfrm>
          <a:prstGeom prst="star5">
            <a:avLst/>
          </a:prstGeom>
          <a:solidFill>
            <a:srgbClr val="649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Étoile à 5 branches 99"/>
          <p:cNvSpPr/>
          <p:nvPr/>
        </p:nvSpPr>
        <p:spPr>
          <a:xfrm>
            <a:off x="3193442" y="2244999"/>
            <a:ext cx="336430" cy="284671"/>
          </a:xfrm>
          <a:prstGeom prst="star5">
            <a:avLst/>
          </a:prstGeom>
          <a:solidFill>
            <a:srgbClr val="826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Étoile à 5 branches 100"/>
          <p:cNvSpPr/>
          <p:nvPr/>
        </p:nvSpPr>
        <p:spPr>
          <a:xfrm>
            <a:off x="2991749" y="4046389"/>
            <a:ext cx="336430" cy="284671"/>
          </a:xfrm>
          <a:prstGeom prst="star5">
            <a:avLst/>
          </a:prstGeom>
          <a:solidFill>
            <a:srgbClr val="084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Étoile à 5 branches 101"/>
          <p:cNvSpPr/>
          <p:nvPr/>
        </p:nvSpPr>
        <p:spPr>
          <a:xfrm>
            <a:off x="2960537" y="6014589"/>
            <a:ext cx="336430" cy="284671"/>
          </a:xfrm>
          <a:prstGeom prst="star5">
            <a:avLst/>
          </a:prstGeom>
          <a:solidFill>
            <a:srgbClr val="BDD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Étoile à 5 branches 102"/>
          <p:cNvSpPr/>
          <p:nvPr/>
        </p:nvSpPr>
        <p:spPr>
          <a:xfrm>
            <a:off x="5722288" y="6035416"/>
            <a:ext cx="336430" cy="284671"/>
          </a:xfrm>
          <a:prstGeom prst="star5">
            <a:avLst/>
          </a:prstGeom>
          <a:solidFill>
            <a:srgbClr val="6B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Étoile à 5 branches 103"/>
          <p:cNvSpPr/>
          <p:nvPr/>
        </p:nvSpPr>
        <p:spPr>
          <a:xfrm>
            <a:off x="8776344" y="6030130"/>
            <a:ext cx="336430" cy="284671"/>
          </a:xfrm>
          <a:prstGeom prst="star5">
            <a:avLst/>
          </a:prstGeom>
          <a:solidFill>
            <a:srgbClr val="809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Étoile à 5 branches 104"/>
          <p:cNvSpPr/>
          <p:nvPr/>
        </p:nvSpPr>
        <p:spPr>
          <a:xfrm>
            <a:off x="10425351" y="4317413"/>
            <a:ext cx="336430" cy="284671"/>
          </a:xfrm>
          <a:prstGeom prst="star5">
            <a:avLst/>
          </a:prstGeom>
          <a:solidFill>
            <a:srgbClr val="027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Étoile à 5 branches 105"/>
          <p:cNvSpPr/>
          <p:nvPr/>
        </p:nvSpPr>
        <p:spPr>
          <a:xfrm>
            <a:off x="4740461" y="3868861"/>
            <a:ext cx="336430" cy="284671"/>
          </a:xfrm>
          <a:prstGeom prst="star5">
            <a:avLst/>
          </a:prstGeom>
          <a:solidFill>
            <a:srgbClr val="826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Étoile à 5 branches 106"/>
          <p:cNvSpPr/>
          <p:nvPr/>
        </p:nvSpPr>
        <p:spPr>
          <a:xfrm>
            <a:off x="4552351" y="3851124"/>
            <a:ext cx="336430" cy="284671"/>
          </a:xfrm>
          <a:prstGeom prst="star5">
            <a:avLst/>
          </a:prstGeom>
          <a:solidFill>
            <a:srgbClr val="084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Étoile à 5 branches 107"/>
          <p:cNvSpPr/>
          <p:nvPr/>
        </p:nvSpPr>
        <p:spPr>
          <a:xfrm>
            <a:off x="4215921" y="2774279"/>
            <a:ext cx="336430" cy="284671"/>
          </a:xfrm>
          <a:prstGeom prst="star5">
            <a:avLst/>
          </a:prstGeom>
          <a:solidFill>
            <a:srgbClr val="084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Étoile à 5 branches 108"/>
          <p:cNvSpPr/>
          <p:nvPr/>
        </p:nvSpPr>
        <p:spPr>
          <a:xfrm>
            <a:off x="4649296" y="4028932"/>
            <a:ext cx="336430" cy="284671"/>
          </a:xfrm>
          <a:prstGeom prst="star5">
            <a:avLst/>
          </a:prstGeom>
          <a:solidFill>
            <a:srgbClr val="BDD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Étoile à 5 branches 109"/>
          <p:cNvSpPr/>
          <p:nvPr/>
        </p:nvSpPr>
        <p:spPr>
          <a:xfrm>
            <a:off x="6194907" y="2395735"/>
            <a:ext cx="336430" cy="284671"/>
          </a:xfrm>
          <a:prstGeom prst="star5">
            <a:avLst/>
          </a:prstGeom>
          <a:solidFill>
            <a:srgbClr val="6B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Étoile à 5 branches 112"/>
          <p:cNvSpPr/>
          <p:nvPr/>
        </p:nvSpPr>
        <p:spPr>
          <a:xfrm>
            <a:off x="6416961" y="2420517"/>
            <a:ext cx="336430" cy="284671"/>
          </a:xfrm>
          <a:prstGeom prst="star5">
            <a:avLst/>
          </a:prstGeom>
          <a:solidFill>
            <a:srgbClr val="809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Étoile à 5 branches 113"/>
          <p:cNvSpPr/>
          <p:nvPr/>
        </p:nvSpPr>
        <p:spPr>
          <a:xfrm>
            <a:off x="8297420" y="3635492"/>
            <a:ext cx="336430" cy="284671"/>
          </a:xfrm>
          <a:prstGeom prst="star5">
            <a:avLst/>
          </a:prstGeom>
          <a:solidFill>
            <a:srgbClr val="027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90201" y="848500"/>
            <a:ext cx="1858041" cy="261610"/>
          </a:xfrm>
          <a:prstGeom prst="rect">
            <a:avLst/>
          </a:prstGeom>
          <a:noFill/>
        </p:spPr>
        <p:txBody>
          <a:bodyPr wrap="square" rtlCol="0">
            <a:spAutoFit/>
          </a:bodyPr>
          <a:lstStyle/>
          <a:p>
            <a:r>
              <a:rPr lang="fr-FR" sz="1100" dirty="0" smtClean="0"/>
              <a:t>Crédits photos : </a:t>
            </a:r>
            <a:r>
              <a:rPr lang="fr-FR" sz="1100" dirty="0" err="1" smtClean="0"/>
              <a:t>mindat</a:t>
            </a:r>
            <a:endParaRPr lang="fr-FR" sz="1100" dirty="0"/>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0335" y="850193"/>
            <a:ext cx="3359197" cy="1593869"/>
          </a:xfrm>
          <a:prstGeom prst="ellipse">
            <a:avLst/>
          </a:prstGeom>
          <a:ln>
            <a:noFill/>
          </a:ln>
          <a:effectLst>
            <a:softEdge rad="112500"/>
          </a:effectLst>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2861" y="844373"/>
            <a:ext cx="2898598" cy="1375324"/>
          </a:xfrm>
          <a:prstGeom prst="ellipse">
            <a:avLst/>
          </a:prstGeom>
          <a:ln>
            <a:noFill/>
          </a:ln>
          <a:effectLst>
            <a:softEdge rad="112500"/>
          </a:effectLst>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606" y="2781763"/>
            <a:ext cx="2727852" cy="1294308"/>
          </a:xfrm>
          <a:prstGeom prst="ellipse">
            <a:avLst/>
          </a:prstGeom>
          <a:ln>
            <a:noFill/>
          </a:ln>
          <a:effectLst>
            <a:softEdge rad="112500"/>
          </a:effectLst>
        </p:spPr>
      </p:pic>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984" y="4638137"/>
            <a:ext cx="2975648" cy="1411883"/>
          </a:xfrm>
          <a:prstGeom prst="ellipse">
            <a:avLst/>
          </a:prstGeom>
          <a:ln>
            <a:noFill/>
          </a:ln>
          <a:effectLst>
            <a:softEdge rad="112500"/>
          </a:effectLst>
        </p:spPr>
      </p:pic>
      <p:pic>
        <p:nvPicPr>
          <p:cNvPr id="15" name="Imag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1317" y="4644149"/>
            <a:ext cx="3065887" cy="1454699"/>
          </a:xfrm>
          <a:prstGeom prst="ellipse">
            <a:avLst/>
          </a:prstGeom>
          <a:ln>
            <a:noFill/>
          </a:ln>
          <a:effectLst>
            <a:softEdge rad="112500"/>
          </a:effectLst>
        </p:spPr>
      </p:pic>
      <p:pic>
        <p:nvPicPr>
          <p:cNvPr id="16" name="Imag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59980" y="2924709"/>
            <a:ext cx="2860242" cy="1357125"/>
          </a:xfrm>
          <a:prstGeom prst="ellipse">
            <a:avLst/>
          </a:prstGeom>
          <a:ln>
            <a:noFill/>
          </a:ln>
          <a:effectLst>
            <a:softEdge rad="112500"/>
          </a:effectLst>
        </p:spPr>
      </p:pic>
    </p:spTree>
    <p:extLst>
      <p:ext uri="{BB962C8B-B14F-4D97-AF65-F5344CB8AC3E}">
        <p14:creationId xmlns:p14="http://schemas.microsoft.com/office/powerpoint/2010/main" val="1859482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2ADBCAC-9C35-47A5-8CE5-8AAB7EB0994F}"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31</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Candidats expérimentaux au LSQ</a:t>
            </a:r>
            <a:endParaRPr lang="fr-FR" sz="2400" dirty="0">
              <a:solidFill>
                <a:schemeClr val="bg1"/>
              </a:solidFill>
              <a:latin typeface="Century Gothic" panose="020B0502020202020204" pitchFamily="34" charset="0"/>
              <a:cs typeface="Times New Roman" panose="02020603050405020304" pitchFamily="18" charset="0"/>
            </a:endParaRPr>
          </a:p>
        </p:txBody>
      </p:sp>
      <p:grpSp>
        <p:nvGrpSpPr>
          <p:cNvPr id="69" name="Groupe 68"/>
          <p:cNvGrpSpPr/>
          <p:nvPr/>
        </p:nvGrpSpPr>
        <p:grpSpPr>
          <a:xfrm>
            <a:off x="1028283" y="1470822"/>
            <a:ext cx="9790851" cy="4879558"/>
            <a:chOff x="272909" y="1545182"/>
            <a:chExt cx="9790851" cy="4879558"/>
          </a:xfrm>
        </p:grpSpPr>
        <p:pic>
          <p:nvPicPr>
            <p:cNvPr id="71" name="Picture 9"/>
            <p:cNvPicPr>
              <a:picLocks noChangeAspect="1" noChangeArrowheads="1"/>
            </p:cNvPicPr>
            <p:nvPr/>
          </p:nvPicPr>
          <p:blipFill>
            <a:blip r:embed="rId2" cstate="print"/>
            <a:srcRect/>
            <a:stretch>
              <a:fillRect/>
            </a:stretch>
          </p:blipFill>
          <p:spPr bwMode="auto">
            <a:xfrm>
              <a:off x="2905401" y="1545182"/>
              <a:ext cx="5378450" cy="3086100"/>
            </a:xfrm>
            <a:prstGeom prst="rect">
              <a:avLst/>
            </a:prstGeom>
            <a:noFill/>
            <a:ln w="9525">
              <a:noFill/>
              <a:miter lim="800000"/>
              <a:headEnd/>
              <a:tailEnd/>
            </a:ln>
          </p:spPr>
        </p:pic>
        <p:pic>
          <p:nvPicPr>
            <p:cNvPr id="73" name="Picture 7" descr="kapellasite"/>
            <p:cNvPicPr>
              <a:picLocks noChangeAspect="1" noChangeArrowheads="1"/>
            </p:cNvPicPr>
            <p:nvPr/>
          </p:nvPicPr>
          <p:blipFill>
            <a:blip r:embed="rId3" cstate="print"/>
            <a:srcRect/>
            <a:stretch>
              <a:fillRect/>
            </a:stretch>
          </p:blipFill>
          <p:spPr bwMode="auto">
            <a:xfrm>
              <a:off x="3551138" y="4866042"/>
              <a:ext cx="1841045" cy="1380784"/>
            </a:xfrm>
            <a:prstGeom prst="ellipse">
              <a:avLst/>
            </a:prstGeom>
            <a:ln>
              <a:noFill/>
            </a:ln>
            <a:effectLst>
              <a:softEdge rad="112500"/>
            </a:effectLst>
          </p:spPr>
        </p:pic>
        <p:sp>
          <p:nvSpPr>
            <p:cNvPr id="80" name="Text Box 16"/>
            <p:cNvSpPr txBox="1">
              <a:spLocks noChangeArrowheads="1"/>
            </p:cNvSpPr>
            <p:nvPr/>
          </p:nvSpPr>
          <p:spPr bwMode="auto">
            <a:xfrm>
              <a:off x="3080417" y="6113823"/>
              <a:ext cx="2736746"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Kapellasite</a:t>
              </a:r>
              <a:endParaRPr lang="fr-FR" dirty="0"/>
            </a:p>
          </p:txBody>
        </p:sp>
        <p:sp>
          <p:nvSpPr>
            <p:cNvPr id="81" name="Text Box 17"/>
            <p:cNvSpPr txBox="1">
              <a:spLocks noChangeArrowheads="1"/>
            </p:cNvSpPr>
            <p:nvPr/>
          </p:nvSpPr>
          <p:spPr bwMode="auto">
            <a:xfrm>
              <a:off x="8158437" y="2371988"/>
              <a:ext cx="1727200"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Volborthite</a:t>
              </a:r>
              <a:endParaRPr lang="fr-FR" dirty="0"/>
            </a:p>
          </p:txBody>
        </p:sp>
        <p:sp>
          <p:nvSpPr>
            <p:cNvPr id="82" name="Text Box 18"/>
            <p:cNvSpPr txBox="1">
              <a:spLocks noChangeArrowheads="1"/>
            </p:cNvSpPr>
            <p:nvPr/>
          </p:nvSpPr>
          <p:spPr bwMode="auto">
            <a:xfrm>
              <a:off x="655892" y="2295155"/>
              <a:ext cx="2195670" cy="307777"/>
            </a:xfrm>
            <a:prstGeom prst="rect">
              <a:avLst/>
            </a:prstGeom>
            <a:noFill/>
            <a:ln w="9525">
              <a:noFill/>
              <a:miter lim="800000"/>
              <a:headEnd/>
              <a:tailEnd/>
            </a:ln>
          </p:spPr>
          <p:txBody>
            <a:bodyPr wrap="square">
              <a:spAutoFit/>
            </a:bodyPr>
            <a:lstStyle/>
            <a:p>
              <a:pPr algn="ctr">
                <a:spcBef>
                  <a:spcPct val="50000"/>
                </a:spcBef>
              </a:pPr>
              <a:r>
                <a:rPr lang="fr-FR" sz="1400" dirty="0" err="1" smtClean="0">
                  <a:latin typeface="Century Gothic" panose="020B0502020202020204" pitchFamily="34" charset="0"/>
                  <a:cs typeface="Arial" charset="0"/>
                </a:rPr>
                <a:t>Herbertsmithite</a:t>
              </a:r>
              <a:endParaRPr lang="fr-FR" sz="1400" dirty="0" smtClean="0">
                <a:latin typeface="Century Gothic" panose="020B0502020202020204" pitchFamily="34" charset="0"/>
                <a:cs typeface="Arial" charset="0"/>
              </a:endParaRPr>
            </a:p>
          </p:txBody>
        </p:sp>
        <p:sp>
          <p:nvSpPr>
            <p:cNvPr id="85" name="Text Box 16"/>
            <p:cNvSpPr txBox="1">
              <a:spLocks noChangeArrowheads="1"/>
            </p:cNvSpPr>
            <p:nvPr/>
          </p:nvSpPr>
          <p:spPr bwMode="auto">
            <a:xfrm>
              <a:off x="272909" y="6113823"/>
              <a:ext cx="2807508"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Haydeeite</a:t>
              </a:r>
              <a:endParaRPr lang="fr-FR" dirty="0"/>
            </a:p>
          </p:txBody>
        </p:sp>
        <p:sp>
          <p:nvSpPr>
            <p:cNvPr id="88" name="Text Box 16"/>
            <p:cNvSpPr txBox="1">
              <a:spLocks noChangeArrowheads="1"/>
            </p:cNvSpPr>
            <p:nvPr/>
          </p:nvSpPr>
          <p:spPr bwMode="auto">
            <a:xfrm>
              <a:off x="6204513" y="6116963"/>
              <a:ext cx="2520376"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Vesignieite</a:t>
              </a:r>
              <a:endParaRPr lang="fr-FR" dirty="0"/>
            </a:p>
          </p:txBody>
        </p:sp>
        <p:sp>
          <p:nvSpPr>
            <p:cNvPr id="92" name="Text Box 17"/>
            <p:cNvSpPr txBox="1">
              <a:spLocks noChangeArrowheads="1"/>
            </p:cNvSpPr>
            <p:nvPr/>
          </p:nvSpPr>
          <p:spPr bwMode="auto">
            <a:xfrm>
              <a:off x="8041811" y="4253531"/>
              <a:ext cx="2021949" cy="630942"/>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smtClean="0"/>
                <a:t>Barlowite</a:t>
              </a:r>
              <a:endParaRPr lang="fr-FR" dirty="0" smtClean="0"/>
            </a:p>
            <a:p>
              <a:r>
                <a:rPr lang="fr-FR" dirty="0" err="1" smtClean="0"/>
                <a:t>Claringbullite</a:t>
              </a:r>
              <a:endParaRPr lang="fr-FR" dirty="0"/>
            </a:p>
          </p:txBody>
        </p:sp>
        <p:sp>
          <p:nvSpPr>
            <p:cNvPr id="97" name="Text Box 18"/>
            <p:cNvSpPr txBox="1">
              <a:spLocks noChangeArrowheads="1"/>
            </p:cNvSpPr>
            <p:nvPr/>
          </p:nvSpPr>
          <p:spPr bwMode="auto">
            <a:xfrm>
              <a:off x="578828" y="4106725"/>
              <a:ext cx="2195670" cy="307777"/>
            </a:xfrm>
            <a:prstGeom prst="rect">
              <a:avLst/>
            </a:prstGeom>
            <a:noFill/>
            <a:ln w="9525">
              <a:noFill/>
              <a:miter lim="800000"/>
              <a:headEnd/>
              <a:tailEnd/>
            </a:ln>
          </p:spPr>
          <p:txBody>
            <a:bodyPr wrap="square">
              <a:spAutoFit/>
            </a:bodyPr>
            <a:lstStyle>
              <a:defPPr>
                <a:defRPr lang="fr-FR"/>
              </a:defPPr>
              <a:lvl1pPr algn="ctr">
                <a:spcBef>
                  <a:spcPct val="50000"/>
                </a:spcBef>
                <a:defRPr sz="1400">
                  <a:latin typeface="Century Gothic" panose="020B0502020202020204" pitchFamily="34" charset="0"/>
                  <a:cs typeface="Arial" charset="0"/>
                </a:defRPr>
              </a:lvl1pPr>
            </a:lstStyle>
            <a:p>
              <a:r>
                <a:rPr lang="fr-FR" dirty="0" err="1"/>
                <a:t>Brochantite</a:t>
              </a:r>
              <a:endParaRPr lang="fr-FR" dirty="0"/>
            </a:p>
          </p:txBody>
        </p:sp>
      </p:grpSp>
      <p:sp>
        <p:nvSpPr>
          <p:cNvPr id="2" name="Étoile à 5 branches 1"/>
          <p:cNvSpPr/>
          <p:nvPr/>
        </p:nvSpPr>
        <p:spPr>
          <a:xfrm>
            <a:off x="6531337" y="2122696"/>
            <a:ext cx="336430" cy="284671"/>
          </a:xfrm>
          <a:prstGeom prst="star5">
            <a:avLst/>
          </a:prstGeom>
          <a:solidFill>
            <a:srgbClr val="649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Étoile à 5 branches 98"/>
          <p:cNvSpPr/>
          <p:nvPr/>
        </p:nvSpPr>
        <p:spPr>
          <a:xfrm>
            <a:off x="10304581" y="2274773"/>
            <a:ext cx="336430" cy="284671"/>
          </a:xfrm>
          <a:prstGeom prst="star5">
            <a:avLst/>
          </a:prstGeom>
          <a:solidFill>
            <a:srgbClr val="649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Étoile à 5 branches 99"/>
          <p:cNvSpPr/>
          <p:nvPr/>
        </p:nvSpPr>
        <p:spPr>
          <a:xfrm>
            <a:off x="3193442" y="2244999"/>
            <a:ext cx="336430" cy="284671"/>
          </a:xfrm>
          <a:prstGeom prst="star5">
            <a:avLst/>
          </a:prstGeom>
          <a:solidFill>
            <a:srgbClr val="826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Étoile à 5 branches 100"/>
          <p:cNvSpPr/>
          <p:nvPr/>
        </p:nvSpPr>
        <p:spPr>
          <a:xfrm>
            <a:off x="2991749" y="4046389"/>
            <a:ext cx="336430" cy="284671"/>
          </a:xfrm>
          <a:prstGeom prst="star5">
            <a:avLst/>
          </a:prstGeom>
          <a:solidFill>
            <a:srgbClr val="084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Étoile à 5 branches 101"/>
          <p:cNvSpPr/>
          <p:nvPr/>
        </p:nvSpPr>
        <p:spPr>
          <a:xfrm>
            <a:off x="2960537" y="6014589"/>
            <a:ext cx="336430" cy="284671"/>
          </a:xfrm>
          <a:prstGeom prst="star5">
            <a:avLst/>
          </a:prstGeom>
          <a:solidFill>
            <a:srgbClr val="BDD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Étoile à 5 branches 102"/>
          <p:cNvSpPr/>
          <p:nvPr/>
        </p:nvSpPr>
        <p:spPr>
          <a:xfrm>
            <a:off x="5722288" y="6035416"/>
            <a:ext cx="336430" cy="284671"/>
          </a:xfrm>
          <a:prstGeom prst="star5">
            <a:avLst/>
          </a:prstGeom>
          <a:solidFill>
            <a:srgbClr val="6B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Étoile à 5 branches 103"/>
          <p:cNvSpPr/>
          <p:nvPr/>
        </p:nvSpPr>
        <p:spPr>
          <a:xfrm>
            <a:off x="8776344" y="6030130"/>
            <a:ext cx="336430" cy="284671"/>
          </a:xfrm>
          <a:prstGeom prst="star5">
            <a:avLst/>
          </a:prstGeom>
          <a:solidFill>
            <a:srgbClr val="809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Étoile à 5 branches 104"/>
          <p:cNvSpPr/>
          <p:nvPr/>
        </p:nvSpPr>
        <p:spPr>
          <a:xfrm>
            <a:off x="10425351" y="4317413"/>
            <a:ext cx="336430" cy="284671"/>
          </a:xfrm>
          <a:prstGeom prst="star5">
            <a:avLst/>
          </a:prstGeom>
          <a:solidFill>
            <a:srgbClr val="027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Étoile à 5 branches 105"/>
          <p:cNvSpPr/>
          <p:nvPr/>
        </p:nvSpPr>
        <p:spPr>
          <a:xfrm>
            <a:off x="4740461" y="3868861"/>
            <a:ext cx="336430" cy="284671"/>
          </a:xfrm>
          <a:prstGeom prst="star5">
            <a:avLst/>
          </a:prstGeom>
          <a:solidFill>
            <a:srgbClr val="826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Étoile à 5 branches 106"/>
          <p:cNvSpPr/>
          <p:nvPr/>
        </p:nvSpPr>
        <p:spPr>
          <a:xfrm>
            <a:off x="4552351" y="3851124"/>
            <a:ext cx="336430" cy="284671"/>
          </a:xfrm>
          <a:prstGeom prst="star5">
            <a:avLst/>
          </a:prstGeom>
          <a:solidFill>
            <a:srgbClr val="084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Étoile à 5 branches 107"/>
          <p:cNvSpPr/>
          <p:nvPr/>
        </p:nvSpPr>
        <p:spPr>
          <a:xfrm>
            <a:off x="4215921" y="2774279"/>
            <a:ext cx="336430" cy="284671"/>
          </a:xfrm>
          <a:prstGeom prst="star5">
            <a:avLst/>
          </a:prstGeom>
          <a:solidFill>
            <a:srgbClr val="084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Étoile à 5 branches 108"/>
          <p:cNvSpPr/>
          <p:nvPr/>
        </p:nvSpPr>
        <p:spPr>
          <a:xfrm>
            <a:off x="4649296" y="4028932"/>
            <a:ext cx="336430" cy="284671"/>
          </a:xfrm>
          <a:prstGeom prst="star5">
            <a:avLst/>
          </a:prstGeom>
          <a:solidFill>
            <a:srgbClr val="BDD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Étoile à 5 branches 109"/>
          <p:cNvSpPr/>
          <p:nvPr/>
        </p:nvSpPr>
        <p:spPr>
          <a:xfrm>
            <a:off x="6194907" y="2395735"/>
            <a:ext cx="336430" cy="284671"/>
          </a:xfrm>
          <a:prstGeom prst="star5">
            <a:avLst/>
          </a:prstGeom>
          <a:solidFill>
            <a:srgbClr val="6BD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Étoile à 5 branches 112"/>
          <p:cNvSpPr/>
          <p:nvPr/>
        </p:nvSpPr>
        <p:spPr>
          <a:xfrm>
            <a:off x="6416961" y="2420517"/>
            <a:ext cx="336430" cy="284671"/>
          </a:xfrm>
          <a:prstGeom prst="star5">
            <a:avLst/>
          </a:prstGeom>
          <a:solidFill>
            <a:srgbClr val="809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Étoile à 5 branches 113"/>
          <p:cNvSpPr/>
          <p:nvPr/>
        </p:nvSpPr>
        <p:spPr>
          <a:xfrm>
            <a:off x="8297420" y="3635492"/>
            <a:ext cx="336430" cy="284671"/>
          </a:xfrm>
          <a:prstGeom prst="star5">
            <a:avLst/>
          </a:prstGeom>
          <a:solidFill>
            <a:srgbClr val="027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p:cNvSpPr/>
          <p:nvPr/>
        </p:nvSpPr>
        <p:spPr>
          <a:xfrm>
            <a:off x="8633850" y="2680406"/>
            <a:ext cx="2451093" cy="2555828"/>
          </a:xfrm>
          <a:prstGeom prst="ellipse">
            <a:avLst/>
          </a:prstGeom>
          <a:noFill/>
          <a:ln w="38100">
            <a:solidFill>
              <a:srgbClr val="027E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90201" y="848500"/>
            <a:ext cx="1858041" cy="261610"/>
          </a:xfrm>
          <a:prstGeom prst="rect">
            <a:avLst/>
          </a:prstGeom>
          <a:noFill/>
        </p:spPr>
        <p:txBody>
          <a:bodyPr wrap="square" rtlCol="0">
            <a:spAutoFit/>
          </a:bodyPr>
          <a:lstStyle/>
          <a:p>
            <a:r>
              <a:rPr lang="fr-FR" sz="1100" dirty="0" smtClean="0"/>
              <a:t>Crédits photos : </a:t>
            </a:r>
            <a:r>
              <a:rPr lang="fr-FR" sz="1100" dirty="0" err="1" smtClean="0"/>
              <a:t>mindat</a:t>
            </a:r>
            <a:endParaRPr lang="fr-FR" sz="1100" dirty="0"/>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0335" y="850193"/>
            <a:ext cx="3359197" cy="1593869"/>
          </a:xfrm>
          <a:prstGeom prst="ellipse">
            <a:avLst/>
          </a:prstGeom>
          <a:ln>
            <a:noFill/>
          </a:ln>
          <a:effectLst>
            <a:softEdge rad="112500"/>
          </a:effectLst>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2861" y="844373"/>
            <a:ext cx="2898598" cy="1375324"/>
          </a:xfrm>
          <a:prstGeom prst="ellipse">
            <a:avLst/>
          </a:prstGeom>
          <a:ln>
            <a:noFill/>
          </a:ln>
          <a:effectLst>
            <a:softEdge rad="112500"/>
          </a:effectLst>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606" y="2781763"/>
            <a:ext cx="2727852" cy="1294308"/>
          </a:xfrm>
          <a:prstGeom prst="ellipse">
            <a:avLst/>
          </a:prstGeom>
          <a:ln>
            <a:noFill/>
          </a:ln>
          <a:effectLst>
            <a:softEdge rad="112500"/>
          </a:effectLst>
        </p:spPr>
      </p:pic>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984" y="4638137"/>
            <a:ext cx="2975648" cy="1411883"/>
          </a:xfrm>
          <a:prstGeom prst="ellipse">
            <a:avLst/>
          </a:prstGeom>
          <a:ln>
            <a:noFill/>
          </a:ln>
          <a:effectLst>
            <a:softEdge rad="112500"/>
          </a:effectLst>
        </p:spPr>
      </p:pic>
      <p:pic>
        <p:nvPicPr>
          <p:cNvPr id="15" name="Imag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1317" y="4644149"/>
            <a:ext cx="3065887" cy="1454699"/>
          </a:xfrm>
          <a:prstGeom prst="ellipse">
            <a:avLst/>
          </a:prstGeom>
          <a:ln>
            <a:noFill/>
          </a:ln>
          <a:effectLst>
            <a:softEdge rad="112500"/>
          </a:effectLst>
        </p:spPr>
      </p:pic>
      <p:pic>
        <p:nvPicPr>
          <p:cNvPr id="16" name="Imag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59980" y="2924709"/>
            <a:ext cx="2860242" cy="1357125"/>
          </a:xfrm>
          <a:prstGeom prst="ellipse">
            <a:avLst/>
          </a:prstGeom>
          <a:ln>
            <a:noFill/>
          </a:ln>
          <a:effectLst>
            <a:softEdge rad="112500"/>
          </a:effectLst>
        </p:spPr>
      </p:pic>
    </p:spTree>
    <p:extLst>
      <p:ext uri="{BB962C8B-B14F-4D97-AF65-F5344CB8AC3E}">
        <p14:creationId xmlns:p14="http://schemas.microsoft.com/office/powerpoint/2010/main" val="30070508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re 5"/>
          <p:cNvSpPr txBox="1">
            <a:spLocks/>
          </p:cNvSpPr>
          <p:nvPr/>
        </p:nvSpPr>
        <p:spPr>
          <a:xfrm>
            <a:off x="0" y="75743"/>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err="1" smtClean="0">
                <a:solidFill>
                  <a:schemeClr val="bg1"/>
                </a:solidFill>
                <a:latin typeface="Century Gothic" panose="020B0502020202020204" pitchFamily="34" charset="0"/>
                <a:cs typeface="Times New Roman" panose="02020603050405020304" pitchFamily="18" charset="0"/>
              </a:rPr>
              <a:t>Barlowite</a:t>
            </a:r>
            <a:r>
              <a:rPr lang="fr-FR" sz="2400" b="1" dirty="0" smtClean="0">
                <a:solidFill>
                  <a:schemeClr val="bg1"/>
                </a:solidFill>
                <a:latin typeface="Century Gothic" panose="020B0502020202020204" pitchFamily="34" charset="0"/>
                <a:cs typeface="Times New Roman" panose="02020603050405020304" pitchFamily="18" charset="0"/>
              </a:rPr>
              <a:t> Cu</a:t>
            </a:r>
            <a:r>
              <a:rPr lang="fr-FR" sz="2400" b="1" baseline="-25000" dirty="0" smtClean="0">
                <a:solidFill>
                  <a:schemeClr val="bg1"/>
                </a:solidFill>
                <a:latin typeface="Century Gothic" panose="020B0502020202020204" pitchFamily="34" charset="0"/>
                <a:cs typeface="Times New Roman" panose="02020603050405020304" pitchFamily="18" charset="0"/>
              </a:rPr>
              <a:t>4</a:t>
            </a:r>
            <a:r>
              <a:rPr lang="fr-FR" sz="2400" b="1" dirty="0" smtClean="0">
                <a:solidFill>
                  <a:schemeClr val="bg1"/>
                </a:solidFill>
                <a:latin typeface="Century Gothic" panose="020B0502020202020204" pitchFamily="34" charset="0"/>
                <a:cs typeface="Times New Roman" panose="02020603050405020304" pitchFamily="18" charset="0"/>
              </a:rPr>
              <a:t>(OH)</a:t>
            </a:r>
            <a:r>
              <a:rPr lang="fr-FR" sz="2400" b="1" baseline="-25000" dirty="0" smtClean="0">
                <a:solidFill>
                  <a:schemeClr val="bg1"/>
                </a:solidFill>
                <a:latin typeface="Century Gothic" panose="020B0502020202020204" pitchFamily="34" charset="0"/>
                <a:cs typeface="Times New Roman" panose="02020603050405020304" pitchFamily="18" charset="0"/>
              </a:rPr>
              <a:t>6</a:t>
            </a:r>
            <a:r>
              <a:rPr lang="fr-FR" sz="2400" b="1" dirty="0" smtClean="0">
                <a:solidFill>
                  <a:schemeClr val="bg1"/>
                </a:solidFill>
                <a:latin typeface="Century Gothic" panose="020B0502020202020204" pitchFamily="34" charset="0"/>
                <a:cs typeface="Times New Roman" panose="02020603050405020304" pitchFamily="18" charset="0"/>
              </a:rPr>
              <a:t>FBr</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23BF5E7A-8F6B-4A7B-BAEA-2069E39F9EB9}"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32</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grpSp>
        <p:nvGrpSpPr>
          <p:cNvPr id="44" name="Groupe 43"/>
          <p:cNvGrpSpPr/>
          <p:nvPr/>
        </p:nvGrpSpPr>
        <p:grpSpPr>
          <a:xfrm>
            <a:off x="251469" y="956144"/>
            <a:ext cx="1125414" cy="2379210"/>
            <a:chOff x="96328" y="1063356"/>
            <a:chExt cx="1125414" cy="2379210"/>
          </a:xfrm>
        </p:grpSpPr>
        <p:grpSp>
          <p:nvGrpSpPr>
            <p:cNvPr id="45" name="Groupe 44"/>
            <p:cNvGrpSpPr/>
            <p:nvPr/>
          </p:nvGrpSpPr>
          <p:grpSpPr>
            <a:xfrm>
              <a:off x="96328" y="1063356"/>
              <a:ext cx="1125414" cy="2379210"/>
              <a:chOff x="82063" y="682643"/>
              <a:chExt cx="1125414" cy="2379210"/>
            </a:xfrm>
          </p:grpSpPr>
          <p:sp>
            <p:nvSpPr>
              <p:cNvPr id="47" name="ZoneTexte 46"/>
              <p:cNvSpPr txBox="1"/>
              <p:nvPr/>
            </p:nvSpPr>
            <p:spPr>
              <a:xfrm>
                <a:off x="420516" y="2104421"/>
                <a:ext cx="565472" cy="338554"/>
              </a:xfrm>
              <a:prstGeom prst="rect">
                <a:avLst/>
              </a:prstGeom>
              <a:noFill/>
            </p:spPr>
            <p:txBody>
              <a:bodyPr wrap="square" rtlCol="0">
                <a:spAutoFit/>
              </a:bodyPr>
              <a:lstStyle/>
              <a:p>
                <a:r>
                  <a:rPr lang="fr-FR" sz="1600" b="1" dirty="0">
                    <a:solidFill>
                      <a:srgbClr val="387438"/>
                    </a:solidFill>
                  </a:rPr>
                  <a:t>F</a:t>
                </a:r>
              </a:p>
            </p:txBody>
          </p:sp>
          <p:sp>
            <p:nvSpPr>
              <p:cNvPr id="48" name="ZoneTexte 47"/>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49" name="ZoneTexte 48"/>
              <p:cNvSpPr txBox="1"/>
              <p:nvPr/>
            </p:nvSpPr>
            <p:spPr>
              <a:xfrm>
                <a:off x="404459" y="2431685"/>
                <a:ext cx="678568" cy="338554"/>
              </a:xfrm>
              <a:prstGeom prst="rect">
                <a:avLst/>
              </a:prstGeom>
              <a:noFill/>
            </p:spPr>
            <p:txBody>
              <a:bodyPr wrap="square" rtlCol="0">
                <a:spAutoFit/>
              </a:bodyPr>
              <a:lstStyle/>
              <a:p>
                <a:r>
                  <a:rPr lang="fr-FR" sz="1600" b="1" dirty="0">
                    <a:solidFill>
                      <a:srgbClr val="D61C1C"/>
                    </a:solidFill>
                  </a:rPr>
                  <a:t>O</a:t>
                </a:r>
              </a:p>
            </p:txBody>
          </p:sp>
          <p:sp>
            <p:nvSpPr>
              <p:cNvPr id="50" name="ZoneTexte 49"/>
              <p:cNvSpPr txBox="1"/>
              <p:nvPr/>
            </p:nvSpPr>
            <p:spPr>
              <a:xfrm>
                <a:off x="404384" y="2723299"/>
                <a:ext cx="561393" cy="338554"/>
              </a:xfrm>
              <a:prstGeom prst="rect">
                <a:avLst/>
              </a:prstGeom>
              <a:noFill/>
            </p:spPr>
            <p:txBody>
              <a:bodyPr wrap="square" rtlCol="0">
                <a:spAutoFit/>
              </a:bodyPr>
              <a:lstStyle/>
              <a:p>
                <a:r>
                  <a:rPr lang="fr-FR" sz="1600" b="1" dirty="0">
                    <a:solidFill>
                      <a:srgbClr val="BBBBBB"/>
                    </a:solidFill>
                  </a:rPr>
                  <a:t>H</a:t>
                </a:r>
              </a:p>
            </p:txBody>
          </p:sp>
          <p:sp>
            <p:nvSpPr>
              <p:cNvPr id="51" name="ZoneTexte 50"/>
              <p:cNvSpPr txBox="1"/>
              <p:nvPr/>
            </p:nvSpPr>
            <p:spPr>
              <a:xfrm>
                <a:off x="421482" y="1227574"/>
                <a:ext cx="621871" cy="338554"/>
              </a:xfrm>
              <a:prstGeom prst="rect">
                <a:avLst/>
              </a:prstGeom>
              <a:noFill/>
            </p:spPr>
            <p:txBody>
              <a:bodyPr wrap="square" rtlCol="0">
                <a:spAutoFit/>
              </a:bodyPr>
              <a:lstStyle/>
              <a:p>
                <a:r>
                  <a:rPr lang="fr-FR" sz="1600" b="1" dirty="0" smtClean="0">
                    <a:solidFill>
                      <a:srgbClr val="7C23D4"/>
                    </a:solidFill>
                  </a:rPr>
                  <a:t>Cu</a:t>
                </a:r>
                <a:r>
                  <a:rPr lang="fr-FR" sz="1600" b="1" baseline="30000" dirty="0" smtClean="0">
                    <a:solidFill>
                      <a:srgbClr val="7C23D4"/>
                    </a:solidFill>
                  </a:rPr>
                  <a:t>int</a:t>
                </a:r>
                <a:endParaRPr lang="fr-FR" sz="1600" b="1" baseline="30000" dirty="0">
                  <a:solidFill>
                    <a:srgbClr val="7C23D4"/>
                  </a:solidFill>
                </a:endParaRPr>
              </a:p>
            </p:txBody>
          </p:sp>
          <p:sp>
            <p:nvSpPr>
              <p:cNvPr id="52" name="ZoneTexte 51"/>
              <p:cNvSpPr txBox="1"/>
              <p:nvPr/>
            </p:nvSpPr>
            <p:spPr>
              <a:xfrm>
                <a:off x="430757" y="1692763"/>
                <a:ext cx="665872" cy="338554"/>
              </a:xfrm>
              <a:prstGeom prst="rect">
                <a:avLst/>
              </a:prstGeom>
              <a:noFill/>
            </p:spPr>
            <p:txBody>
              <a:bodyPr wrap="square" rtlCol="0">
                <a:spAutoFit/>
              </a:bodyPr>
              <a:lstStyle/>
              <a:p>
                <a:r>
                  <a:rPr lang="fr-FR" sz="1600" b="1" dirty="0">
                    <a:solidFill>
                      <a:srgbClr val="8C5534"/>
                    </a:solidFill>
                  </a:rPr>
                  <a:t>Br</a:t>
                </a:r>
              </a:p>
            </p:txBody>
          </p:sp>
          <p:pic>
            <p:nvPicPr>
              <p:cNvPr id="53" name="Imag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8" y="1649615"/>
                <a:ext cx="349211" cy="401923"/>
              </a:xfrm>
              <a:prstGeom prst="rect">
                <a:avLst/>
              </a:prstGeom>
            </p:spPr>
          </p:pic>
          <p:pic>
            <p:nvPicPr>
              <p:cNvPr id="54" name="Imag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55" name="Imag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3" y="1181026"/>
                <a:ext cx="410308" cy="382491"/>
              </a:xfrm>
              <a:prstGeom prst="rect">
                <a:avLst/>
              </a:prstGeom>
            </p:spPr>
          </p:pic>
          <p:pic>
            <p:nvPicPr>
              <p:cNvPr id="56" name="Imag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60" y="2784135"/>
                <a:ext cx="319380" cy="252142"/>
              </a:xfrm>
              <a:prstGeom prst="rect">
                <a:avLst/>
              </a:prstGeom>
            </p:spPr>
          </p:pic>
          <p:pic>
            <p:nvPicPr>
              <p:cNvPr id="57" name="Imag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671" y="2459710"/>
                <a:ext cx="201787" cy="275776"/>
              </a:xfrm>
              <a:prstGeom prst="rect">
                <a:avLst/>
              </a:prstGeom>
            </p:spPr>
          </p:pic>
        </p:grpSp>
        <p:pic>
          <p:nvPicPr>
            <p:cNvPr id="46" name="Imag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324" y="2512799"/>
              <a:ext cx="235559" cy="243282"/>
            </a:xfrm>
            <a:prstGeom prst="rect">
              <a:avLst/>
            </a:prstGeom>
          </p:spPr>
        </p:pic>
      </p:grpSp>
      <p:pic>
        <p:nvPicPr>
          <p:cNvPr id="118" name="Image 117"/>
          <p:cNvPicPr>
            <a:picLocks noChangeAspect="1"/>
          </p:cNvPicPr>
          <p:nvPr/>
        </p:nvPicPr>
        <p:blipFill rotWithShape="1">
          <a:blip r:embed="rId8">
            <a:extLst>
              <a:ext uri="{28A0092B-C50C-407E-A947-70E740481C1C}">
                <a14:useLocalDpi xmlns:a14="http://schemas.microsoft.com/office/drawing/2010/main" val="0"/>
              </a:ext>
            </a:extLst>
          </a:blip>
          <a:srcRect t="4462"/>
          <a:stretch/>
        </p:blipFill>
        <p:spPr>
          <a:xfrm>
            <a:off x="1196588" y="868977"/>
            <a:ext cx="2888558" cy="2941158"/>
          </a:xfrm>
          <a:prstGeom prst="rect">
            <a:avLst/>
          </a:prstGeom>
        </p:spPr>
      </p:pic>
      <p:pic>
        <p:nvPicPr>
          <p:cNvPr id="123" name="Image 1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85146" y="979712"/>
            <a:ext cx="1601162" cy="1633293"/>
          </a:xfrm>
          <a:prstGeom prst="rect">
            <a:avLst/>
          </a:prstGeom>
        </p:spPr>
      </p:pic>
      <p:sp>
        <p:nvSpPr>
          <p:cNvPr id="80" name="Rectangle 79"/>
          <p:cNvSpPr/>
          <p:nvPr/>
        </p:nvSpPr>
        <p:spPr>
          <a:xfrm>
            <a:off x="1181680" y="5787729"/>
            <a:ext cx="897109" cy="25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0513469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re 5"/>
          <p:cNvSpPr txBox="1">
            <a:spLocks/>
          </p:cNvSpPr>
          <p:nvPr/>
        </p:nvSpPr>
        <p:spPr>
          <a:xfrm>
            <a:off x="0" y="97065"/>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err="1" smtClean="0">
                <a:solidFill>
                  <a:schemeClr val="bg1"/>
                </a:solidFill>
                <a:latin typeface="Century Gothic" panose="020B0502020202020204" pitchFamily="34" charset="0"/>
                <a:cs typeface="Times New Roman" panose="02020603050405020304" pitchFamily="18" charset="0"/>
              </a:rPr>
              <a:t>Barlowite</a:t>
            </a:r>
            <a:r>
              <a:rPr lang="fr-FR" sz="2400" b="1" dirty="0" smtClean="0">
                <a:solidFill>
                  <a:schemeClr val="bg1"/>
                </a:solidFill>
                <a:latin typeface="Century Gothic" panose="020B0502020202020204" pitchFamily="34" charset="0"/>
                <a:cs typeface="Times New Roman" panose="02020603050405020304" pitchFamily="18" charset="0"/>
              </a:rPr>
              <a:t> Cu</a:t>
            </a:r>
            <a:r>
              <a:rPr lang="fr-FR" sz="2400" b="1" baseline="-25000" dirty="0" smtClean="0">
                <a:solidFill>
                  <a:schemeClr val="bg1"/>
                </a:solidFill>
                <a:latin typeface="Century Gothic" panose="020B0502020202020204" pitchFamily="34" charset="0"/>
                <a:cs typeface="Times New Roman" panose="02020603050405020304" pitchFamily="18" charset="0"/>
              </a:rPr>
              <a:t>4</a:t>
            </a:r>
            <a:r>
              <a:rPr lang="fr-FR" sz="2400" b="1" dirty="0" smtClean="0">
                <a:solidFill>
                  <a:schemeClr val="bg1"/>
                </a:solidFill>
                <a:latin typeface="Century Gothic" panose="020B0502020202020204" pitchFamily="34" charset="0"/>
                <a:cs typeface="Times New Roman" panose="02020603050405020304" pitchFamily="18" charset="0"/>
              </a:rPr>
              <a:t>(OH)</a:t>
            </a:r>
            <a:r>
              <a:rPr lang="fr-FR" sz="2400" b="1" baseline="-25000" dirty="0" smtClean="0">
                <a:solidFill>
                  <a:schemeClr val="bg1"/>
                </a:solidFill>
                <a:latin typeface="Century Gothic" panose="020B0502020202020204" pitchFamily="34" charset="0"/>
                <a:cs typeface="Times New Roman" panose="02020603050405020304" pitchFamily="18" charset="0"/>
              </a:rPr>
              <a:t>6</a:t>
            </a:r>
            <a:r>
              <a:rPr lang="fr-FR" sz="2400" b="1" dirty="0" smtClean="0">
                <a:solidFill>
                  <a:schemeClr val="bg1"/>
                </a:solidFill>
                <a:latin typeface="Century Gothic" panose="020B0502020202020204" pitchFamily="34" charset="0"/>
                <a:cs typeface="Times New Roman" panose="02020603050405020304" pitchFamily="18" charset="0"/>
              </a:rPr>
              <a:t>FBr</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23BF5E7A-8F6B-4A7B-BAEA-2069E39F9EB9}"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33</a:t>
            </a:fld>
            <a:endParaRPr lang="fr-FR"/>
          </a:p>
        </p:txBody>
      </p:sp>
      <p:sp>
        <p:nvSpPr>
          <p:cNvPr id="7" name="Titre 5"/>
          <p:cNvSpPr txBox="1">
            <a:spLocks/>
          </p:cNvSpPr>
          <p:nvPr/>
        </p:nvSpPr>
        <p:spPr>
          <a:xfrm>
            <a:off x="0" y="432915"/>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grpSp>
        <p:nvGrpSpPr>
          <p:cNvPr id="44" name="Groupe 43"/>
          <p:cNvGrpSpPr/>
          <p:nvPr/>
        </p:nvGrpSpPr>
        <p:grpSpPr>
          <a:xfrm>
            <a:off x="251469" y="956144"/>
            <a:ext cx="1125414" cy="2379210"/>
            <a:chOff x="96328" y="1063356"/>
            <a:chExt cx="1125414" cy="2379210"/>
          </a:xfrm>
        </p:grpSpPr>
        <p:grpSp>
          <p:nvGrpSpPr>
            <p:cNvPr id="45" name="Groupe 44"/>
            <p:cNvGrpSpPr/>
            <p:nvPr/>
          </p:nvGrpSpPr>
          <p:grpSpPr>
            <a:xfrm>
              <a:off x="96328" y="1063356"/>
              <a:ext cx="1125414" cy="2379210"/>
              <a:chOff x="82063" y="682643"/>
              <a:chExt cx="1125414" cy="2379210"/>
            </a:xfrm>
          </p:grpSpPr>
          <p:sp>
            <p:nvSpPr>
              <p:cNvPr id="47" name="ZoneTexte 46"/>
              <p:cNvSpPr txBox="1"/>
              <p:nvPr/>
            </p:nvSpPr>
            <p:spPr>
              <a:xfrm>
                <a:off x="420516" y="2104421"/>
                <a:ext cx="565472" cy="338554"/>
              </a:xfrm>
              <a:prstGeom prst="rect">
                <a:avLst/>
              </a:prstGeom>
              <a:noFill/>
            </p:spPr>
            <p:txBody>
              <a:bodyPr wrap="square" rtlCol="0">
                <a:spAutoFit/>
              </a:bodyPr>
              <a:lstStyle/>
              <a:p>
                <a:r>
                  <a:rPr lang="fr-FR" sz="1600" b="1" dirty="0">
                    <a:solidFill>
                      <a:srgbClr val="387438"/>
                    </a:solidFill>
                  </a:rPr>
                  <a:t>F</a:t>
                </a:r>
              </a:p>
            </p:txBody>
          </p:sp>
          <p:sp>
            <p:nvSpPr>
              <p:cNvPr id="48" name="ZoneTexte 47"/>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49" name="ZoneTexte 48"/>
              <p:cNvSpPr txBox="1"/>
              <p:nvPr/>
            </p:nvSpPr>
            <p:spPr>
              <a:xfrm>
                <a:off x="404459" y="2431685"/>
                <a:ext cx="678568" cy="338554"/>
              </a:xfrm>
              <a:prstGeom prst="rect">
                <a:avLst/>
              </a:prstGeom>
              <a:noFill/>
            </p:spPr>
            <p:txBody>
              <a:bodyPr wrap="square" rtlCol="0">
                <a:spAutoFit/>
              </a:bodyPr>
              <a:lstStyle/>
              <a:p>
                <a:r>
                  <a:rPr lang="fr-FR" sz="1600" b="1" dirty="0">
                    <a:solidFill>
                      <a:srgbClr val="D61C1C"/>
                    </a:solidFill>
                  </a:rPr>
                  <a:t>O</a:t>
                </a:r>
              </a:p>
            </p:txBody>
          </p:sp>
          <p:sp>
            <p:nvSpPr>
              <p:cNvPr id="50" name="ZoneTexte 49"/>
              <p:cNvSpPr txBox="1"/>
              <p:nvPr/>
            </p:nvSpPr>
            <p:spPr>
              <a:xfrm>
                <a:off x="404384" y="2723299"/>
                <a:ext cx="561393" cy="338554"/>
              </a:xfrm>
              <a:prstGeom prst="rect">
                <a:avLst/>
              </a:prstGeom>
              <a:noFill/>
            </p:spPr>
            <p:txBody>
              <a:bodyPr wrap="square" rtlCol="0">
                <a:spAutoFit/>
              </a:bodyPr>
              <a:lstStyle/>
              <a:p>
                <a:r>
                  <a:rPr lang="fr-FR" sz="1600" b="1" dirty="0">
                    <a:solidFill>
                      <a:srgbClr val="BBBBBB"/>
                    </a:solidFill>
                  </a:rPr>
                  <a:t>H</a:t>
                </a:r>
              </a:p>
            </p:txBody>
          </p:sp>
          <p:sp>
            <p:nvSpPr>
              <p:cNvPr id="51" name="ZoneTexte 50"/>
              <p:cNvSpPr txBox="1"/>
              <p:nvPr/>
            </p:nvSpPr>
            <p:spPr>
              <a:xfrm>
                <a:off x="421482" y="1227574"/>
                <a:ext cx="621871" cy="338554"/>
              </a:xfrm>
              <a:prstGeom prst="rect">
                <a:avLst/>
              </a:prstGeom>
              <a:noFill/>
            </p:spPr>
            <p:txBody>
              <a:bodyPr wrap="square" rtlCol="0">
                <a:spAutoFit/>
              </a:bodyPr>
              <a:lstStyle/>
              <a:p>
                <a:r>
                  <a:rPr lang="fr-FR" sz="1600" b="1" dirty="0" smtClean="0">
                    <a:solidFill>
                      <a:srgbClr val="7C23D4"/>
                    </a:solidFill>
                  </a:rPr>
                  <a:t>Cu</a:t>
                </a:r>
                <a:r>
                  <a:rPr lang="fr-FR" sz="1600" b="1" baseline="30000" dirty="0" smtClean="0">
                    <a:solidFill>
                      <a:srgbClr val="7C23D4"/>
                    </a:solidFill>
                  </a:rPr>
                  <a:t>int</a:t>
                </a:r>
                <a:endParaRPr lang="fr-FR" sz="1600" b="1" baseline="30000" dirty="0">
                  <a:solidFill>
                    <a:srgbClr val="7C23D4"/>
                  </a:solidFill>
                </a:endParaRPr>
              </a:p>
            </p:txBody>
          </p:sp>
          <p:sp>
            <p:nvSpPr>
              <p:cNvPr id="52" name="ZoneTexte 51"/>
              <p:cNvSpPr txBox="1"/>
              <p:nvPr/>
            </p:nvSpPr>
            <p:spPr>
              <a:xfrm>
                <a:off x="430757" y="1692763"/>
                <a:ext cx="665872" cy="338554"/>
              </a:xfrm>
              <a:prstGeom prst="rect">
                <a:avLst/>
              </a:prstGeom>
              <a:noFill/>
            </p:spPr>
            <p:txBody>
              <a:bodyPr wrap="square" rtlCol="0">
                <a:spAutoFit/>
              </a:bodyPr>
              <a:lstStyle/>
              <a:p>
                <a:r>
                  <a:rPr lang="fr-FR" sz="1600" b="1" dirty="0">
                    <a:solidFill>
                      <a:srgbClr val="8C5534"/>
                    </a:solidFill>
                  </a:rPr>
                  <a:t>Br</a:t>
                </a:r>
              </a:p>
            </p:txBody>
          </p:sp>
          <p:pic>
            <p:nvPicPr>
              <p:cNvPr id="53" name="Imag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8" y="1649615"/>
                <a:ext cx="349211" cy="401923"/>
              </a:xfrm>
              <a:prstGeom prst="rect">
                <a:avLst/>
              </a:prstGeom>
            </p:spPr>
          </p:pic>
          <p:pic>
            <p:nvPicPr>
              <p:cNvPr id="54" name="Imag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55" name="Imag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3" y="1181026"/>
                <a:ext cx="410308" cy="382491"/>
              </a:xfrm>
              <a:prstGeom prst="rect">
                <a:avLst/>
              </a:prstGeom>
            </p:spPr>
          </p:pic>
          <p:pic>
            <p:nvPicPr>
              <p:cNvPr id="56" name="Imag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60" y="2784135"/>
                <a:ext cx="319380" cy="252142"/>
              </a:xfrm>
              <a:prstGeom prst="rect">
                <a:avLst/>
              </a:prstGeom>
            </p:spPr>
          </p:pic>
          <p:pic>
            <p:nvPicPr>
              <p:cNvPr id="57" name="Imag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671" y="2459710"/>
                <a:ext cx="201787" cy="275776"/>
              </a:xfrm>
              <a:prstGeom prst="rect">
                <a:avLst/>
              </a:prstGeom>
            </p:spPr>
          </p:pic>
        </p:grpSp>
        <p:pic>
          <p:nvPicPr>
            <p:cNvPr id="46" name="Imag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324" y="2512799"/>
              <a:ext cx="235559" cy="243282"/>
            </a:xfrm>
            <a:prstGeom prst="rect">
              <a:avLst/>
            </a:prstGeom>
          </p:spPr>
        </p:pic>
      </p:grpSp>
      <p:pic>
        <p:nvPicPr>
          <p:cNvPr id="118" name="Image 117"/>
          <p:cNvPicPr>
            <a:picLocks noChangeAspect="1"/>
          </p:cNvPicPr>
          <p:nvPr/>
        </p:nvPicPr>
        <p:blipFill rotWithShape="1">
          <a:blip r:embed="rId8">
            <a:extLst>
              <a:ext uri="{28A0092B-C50C-407E-A947-70E740481C1C}">
                <a14:useLocalDpi xmlns:a14="http://schemas.microsoft.com/office/drawing/2010/main" val="0"/>
              </a:ext>
            </a:extLst>
          </a:blip>
          <a:srcRect t="4462"/>
          <a:stretch/>
        </p:blipFill>
        <p:spPr>
          <a:xfrm>
            <a:off x="1196588" y="868977"/>
            <a:ext cx="2888558" cy="2941158"/>
          </a:xfrm>
          <a:prstGeom prst="rect">
            <a:avLst/>
          </a:prstGeom>
        </p:spPr>
      </p:pic>
      <p:pic>
        <p:nvPicPr>
          <p:cNvPr id="123" name="Image 1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85146" y="979712"/>
            <a:ext cx="1601162" cy="1633293"/>
          </a:xfrm>
          <a:prstGeom prst="rect">
            <a:avLst/>
          </a:prstGeom>
        </p:spPr>
      </p:pic>
      <p:pic>
        <p:nvPicPr>
          <p:cNvPr id="126" name="Image 125"/>
          <p:cNvPicPr>
            <a:picLocks noChangeAspect="1"/>
          </p:cNvPicPr>
          <p:nvPr/>
        </p:nvPicPr>
        <p:blipFill rotWithShape="1">
          <a:blip r:embed="rId10">
            <a:extLst>
              <a:ext uri="{28A0092B-C50C-407E-A947-70E740481C1C}">
                <a14:useLocalDpi xmlns:a14="http://schemas.microsoft.com/office/drawing/2010/main" val="0"/>
              </a:ext>
            </a:extLst>
          </a:blip>
          <a:srcRect l="6505" t="7562" r="25113" b="10497"/>
          <a:stretch/>
        </p:blipFill>
        <p:spPr>
          <a:xfrm>
            <a:off x="772509" y="3724727"/>
            <a:ext cx="3803804" cy="2996748"/>
          </a:xfrm>
          <a:prstGeom prst="rect">
            <a:avLst/>
          </a:prstGeom>
        </p:spPr>
      </p:pic>
      <p:sp>
        <p:nvSpPr>
          <p:cNvPr id="16" name="Rectangle 15"/>
          <p:cNvSpPr/>
          <p:nvPr/>
        </p:nvSpPr>
        <p:spPr>
          <a:xfrm>
            <a:off x="2495431" y="3875916"/>
            <a:ext cx="1492369" cy="115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Rectangle 127"/>
          <p:cNvSpPr/>
          <p:nvPr/>
        </p:nvSpPr>
        <p:spPr>
          <a:xfrm>
            <a:off x="2998273" y="3969670"/>
            <a:ext cx="982650" cy="22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400" dirty="0" smtClean="0">
                <a:solidFill>
                  <a:schemeClr val="tx1"/>
                </a:solidFill>
                <a:latin typeface="Century Gothic" panose="020B0502020202020204" pitchFamily="34" charset="0"/>
              </a:rPr>
              <a:t>μ</a:t>
            </a:r>
            <a:r>
              <a:rPr lang="fr-FR" sz="1400" baseline="-25000" dirty="0" smtClean="0">
                <a:solidFill>
                  <a:schemeClr val="tx1"/>
                </a:solidFill>
                <a:latin typeface="Century Gothic" panose="020B0502020202020204" pitchFamily="34" charset="0"/>
              </a:rPr>
              <a:t>0</a:t>
            </a:r>
            <a:r>
              <a:rPr lang="fr-FR" sz="1400" dirty="0" smtClean="0">
                <a:solidFill>
                  <a:schemeClr val="tx1"/>
                </a:solidFill>
                <a:latin typeface="Century Gothic" panose="020B0502020202020204" pitchFamily="34" charset="0"/>
              </a:rPr>
              <a:t>H</a:t>
            </a:r>
            <a:r>
              <a:rPr lang="fr-FR" sz="1400" baseline="-25000" dirty="0" smtClean="0">
                <a:solidFill>
                  <a:schemeClr val="tx1"/>
                </a:solidFill>
                <a:latin typeface="Century Gothic" panose="020B0502020202020204" pitchFamily="34" charset="0"/>
              </a:rPr>
              <a:t>0</a:t>
            </a:r>
            <a:r>
              <a:rPr lang="fr-FR" sz="1400" dirty="0" smtClean="0">
                <a:solidFill>
                  <a:schemeClr val="tx1"/>
                </a:solidFill>
                <a:latin typeface="Century Gothic" panose="020B0502020202020204" pitchFamily="34" charset="0"/>
              </a:rPr>
              <a:t>=0,1T</a:t>
            </a:r>
            <a:endParaRPr lang="fr-FR" sz="1400" dirty="0">
              <a:solidFill>
                <a:schemeClr val="tx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8" name="ZoneTexte 17"/>
              <p:cNvSpPr txBox="1"/>
              <p:nvPr/>
            </p:nvSpPr>
            <p:spPr>
              <a:xfrm>
                <a:off x="2951687" y="4852953"/>
                <a:ext cx="891734" cy="7541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rPr>
                        <m:t>χ</m:t>
                      </m: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𝑀</m:t>
                          </m:r>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0</m:t>
                              </m:r>
                            </m:sub>
                          </m:sSub>
                        </m:den>
                      </m:f>
                    </m:oMath>
                  </m:oMathPara>
                </a14:m>
                <a:endParaRPr lang="fr-FR" sz="2400" dirty="0"/>
              </a:p>
            </p:txBody>
          </p:sp>
        </mc:Choice>
        <mc:Fallback xmlns="">
          <p:sp>
            <p:nvSpPr>
              <p:cNvPr id="18" name="ZoneTexte 17"/>
              <p:cNvSpPr txBox="1">
                <a:spLocks noRot="1" noChangeAspect="1" noMove="1" noResize="1" noEditPoints="1" noAdjustHandles="1" noChangeArrowheads="1" noChangeShapeType="1" noTextEdit="1"/>
              </p:cNvSpPr>
              <p:nvPr/>
            </p:nvSpPr>
            <p:spPr>
              <a:xfrm>
                <a:off x="2951687" y="4852953"/>
                <a:ext cx="891734" cy="754181"/>
              </a:xfrm>
              <a:prstGeom prst="rect">
                <a:avLst/>
              </a:prstGeom>
              <a:blipFill>
                <a:blip r:embed="rId18"/>
                <a:stretch>
                  <a:fillRect l="-685" r="-685"/>
                </a:stretch>
              </a:blipFill>
            </p:spPr>
            <p:txBody>
              <a:bodyPr/>
              <a:lstStyle/>
              <a:p>
                <a:r>
                  <a:rPr lang="fr-FR">
                    <a:noFill/>
                  </a:rPr>
                  <a:t> </a:t>
                </a:r>
              </a:p>
            </p:txBody>
          </p:sp>
        </mc:Fallback>
      </mc:AlternateContent>
      <p:sp>
        <p:nvSpPr>
          <p:cNvPr id="80" name="Rectangle 79"/>
          <p:cNvSpPr/>
          <p:nvPr/>
        </p:nvSpPr>
        <p:spPr>
          <a:xfrm>
            <a:off x="1181680" y="5787729"/>
            <a:ext cx="897109" cy="25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latin typeface="Century Gothic" panose="020B0502020202020204" pitchFamily="34" charset="0"/>
            </a:endParaRPr>
          </a:p>
        </p:txBody>
      </p:sp>
      <p:sp>
        <p:nvSpPr>
          <p:cNvPr id="129" name="Ellipse 128"/>
          <p:cNvSpPr/>
          <p:nvPr/>
        </p:nvSpPr>
        <p:spPr>
          <a:xfrm>
            <a:off x="1710938" y="3959524"/>
            <a:ext cx="996664" cy="2102437"/>
          </a:xfrm>
          <a:prstGeom prst="ellipse">
            <a:avLst/>
          </a:prstGeom>
          <a:noFill/>
          <a:ln w="3810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87340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err="1" smtClean="0">
                <a:solidFill>
                  <a:schemeClr val="bg1"/>
                </a:solidFill>
                <a:latin typeface="Century Gothic" panose="020B0502020202020204" pitchFamily="34" charset="0"/>
                <a:cs typeface="Times New Roman" panose="02020603050405020304" pitchFamily="18" charset="0"/>
              </a:rPr>
              <a:t>Zn</a:t>
            </a:r>
            <a:r>
              <a:rPr lang="fr-FR" sz="2400" b="1" baseline="-25000" dirty="0" err="1" smtClean="0">
                <a:solidFill>
                  <a:schemeClr val="bg1"/>
                </a:solidFill>
                <a:latin typeface="Century Gothic" panose="020B0502020202020204" pitchFamily="34" charset="0"/>
                <a:cs typeface="Times New Roman" panose="02020603050405020304" pitchFamily="18" charset="0"/>
              </a:rPr>
              <a:t>x</a:t>
            </a:r>
            <a:r>
              <a:rPr lang="fr-FR" sz="2400" b="1" dirty="0" err="1" smtClean="0">
                <a:solidFill>
                  <a:schemeClr val="bg1"/>
                </a:solidFill>
                <a:latin typeface="Century Gothic" panose="020B0502020202020204" pitchFamily="34" charset="0"/>
                <a:cs typeface="Times New Roman" panose="02020603050405020304" pitchFamily="18" charset="0"/>
              </a:rPr>
              <a:t>-Barlowite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23BF5E7A-8F6B-4A7B-BAEA-2069E39F9EB9}"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34</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grpSp>
        <p:nvGrpSpPr>
          <p:cNvPr id="44" name="Groupe 43"/>
          <p:cNvGrpSpPr/>
          <p:nvPr/>
        </p:nvGrpSpPr>
        <p:grpSpPr>
          <a:xfrm>
            <a:off x="251469" y="956144"/>
            <a:ext cx="1125414" cy="2379210"/>
            <a:chOff x="96328" y="1063356"/>
            <a:chExt cx="1125414" cy="2379210"/>
          </a:xfrm>
        </p:grpSpPr>
        <p:grpSp>
          <p:nvGrpSpPr>
            <p:cNvPr id="45" name="Groupe 44"/>
            <p:cNvGrpSpPr/>
            <p:nvPr/>
          </p:nvGrpSpPr>
          <p:grpSpPr>
            <a:xfrm>
              <a:off x="96328" y="1063356"/>
              <a:ext cx="1125414" cy="2379210"/>
              <a:chOff x="82063" y="682643"/>
              <a:chExt cx="1125414" cy="2379210"/>
            </a:xfrm>
          </p:grpSpPr>
          <p:sp>
            <p:nvSpPr>
              <p:cNvPr id="47" name="ZoneTexte 46"/>
              <p:cNvSpPr txBox="1"/>
              <p:nvPr/>
            </p:nvSpPr>
            <p:spPr>
              <a:xfrm>
                <a:off x="420516" y="2104421"/>
                <a:ext cx="565472" cy="338554"/>
              </a:xfrm>
              <a:prstGeom prst="rect">
                <a:avLst/>
              </a:prstGeom>
              <a:noFill/>
            </p:spPr>
            <p:txBody>
              <a:bodyPr wrap="square" rtlCol="0">
                <a:spAutoFit/>
              </a:bodyPr>
              <a:lstStyle/>
              <a:p>
                <a:r>
                  <a:rPr lang="fr-FR" sz="1600" b="1" dirty="0">
                    <a:solidFill>
                      <a:srgbClr val="387438"/>
                    </a:solidFill>
                  </a:rPr>
                  <a:t>F</a:t>
                </a:r>
              </a:p>
            </p:txBody>
          </p:sp>
          <p:sp>
            <p:nvSpPr>
              <p:cNvPr id="48" name="ZoneTexte 47"/>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49" name="ZoneTexte 48"/>
              <p:cNvSpPr txBox="1"/>
              <p:nvPr/>
            </p:nvSpPr>
            <p:spPr>
              <a:xfrm>
                <a:off x="404459" y="2431685"/>
                <a:ext cx="678568" cy="338554"/>
              </a:xfrm>
              <a:prstGeom prst="rect">
                <a:avLst/>
              </a:prstGeom>
              <a:noFill/>
            </p:spPr>
            <p:txBody>
              <a:bodyPr wrap="square" rtlCol="0">
                <a:spAutoFit/>
              </a:bodyPr>
              <a:lstStyle/>
              <a:p>
                <a:r>
                  <a:rPr lang="fr-FR" sz="1600" b="1" dirty="0">
                    <a:solidFill>
                      <a:srgbClr val="D61C1C"/>
                    </a:solidFill>
                  </a:rPr>
                  <a:t>O</a:t>
                </a:r>
              </a:p>
            </p:txBody>
          </p:sp>
          <p:sp>
            <p:nvSpPr>
              <p:cNvPr id="50" name="ZoneTexte 49"/>
              <p:cNvSpPr txBox="1"/>
              <p:nvPr/>
            </p:nvSpPr>
            <p:spPr>
              <a:xfrm>
                <a:off x="404384" y="2723299"/>
                <a:ext cx="561393" cy="338554"/>
              </a:xfrm>
              <a:prstGeom prst="rect">
                <a:avLst/>
              </a:prstGeom>
              <a:noFill/>
            </p:spPr>
            <p:txBody>
              <a:bodyPr wrap="square" rtlCol="0">
                <a:spAutoFit/>
              </a:bodyPr>
              <a:lstStyle/>
              <a:p>
                <a:r>
                  <a:rPr lang="fr-FR" sz="1600" b="1" dirty="0">
                    <a:solidFill>
                      <a:srgbClr val="BBBBBB"/>
                    </a:solidFill>
                  </a:rPr>
                  <a:t>H</a:t>
                </a:r>
              </a:p>
            </p:txBody>
          </p:sp>
          <p:sp>
            <p:nvSpPr>
              <p:cNvPr id="51" name="ZoneTexte 50"/>
              <p:cNvSpPr txBox="1"/>
              <p:nvPr/>
            </p:nvSpPr>
            <p:spPr>
              <a:xfrm>
                <a:off x="421482" y="1227574"/>
                <a:ext cx="621871" cy="338554"/>
              </a:xfrm>
              <a:prstGeom prst="rect">
                <a:avLst/>
              </a:prstGeom>
              <a:noFill/>
            </p:spPr>
            <p:txBody>
              <a:bodyPr wrap="square" rtlCol="0">
                <a:spAutoFit/>
              </a:bodyPr>
              <a:lstStyle/>
              <a:p>
                <a:r>
                  <a:rPr lang="fr-FR" sz="1600" b="1" dirty="0" smtClean="0">
                    <a:solidFill>
                      <a:srgbClr val="7C23D4"/>
                    </a:solidFill>
                  </a:rPr>
                  <a:t>Cu</a:t>
                </a:r>
                <a:r>
                  <a:rPr lang="fr-FR" sz="1600" b="1" baseline="30000" dirty="0" smtClean="0">
                    <a:solidFill>
                      <a:srgbClr val="7C23D4"/>
                    </a:solidFill>
                  </a:rPr>
                  <a:t>int</a:t>
                </a:r>
                <a:endParaRPr lang="fr-FR" sz="1600" b="1" baseline="30000" dirty="0">
                  <a:solidFill>
                    <a:srgbClr val="7C23D4"/>
                  </a:solidFill>
                </a:endParaRPr>
              </a:p>
            </p:txBody>
          </p:sp>
          <p:sp>
            <p:nvSpPr>
              <p:cNvPr id="52" name="ZoneTexte 51"/>
              <p:cNvSpPr txBox="1"/>
              <p:nvPr/>
            </p:nvSpPr>
            <p:spPr>
              <a:xfrm>
                <a:off x="430757" y="1692763"/>
                <a:ext cx="665872" cy="338554"/>
              </a:xfrm>
              <a:prstGeom prst="rect">
                <a:avLst/>
              </a:prstGeom>
              <a:noFill/>
            </p:spPr>
            <p:txBody>
              <a:bodyPr wrap="square" rtlCol="0">
                <a:spAutoFit/>
              </a:bodyPr>
              <a:lstStyle/>
              <a:p>
                <a:r>
                  <a:rPr lang="fr-FR" sz="1600" b="1" dirty="0">
                    <a:solidFill>
                      <a:srgbClr val="8C5534"/>
                    </a:solidFill>
                  </a:rPr>
                  <a:t>Br</a:t>
                </a:r>
              </a:p>
            </p:txBody>
          </p:sp>
          <p:pic>
            <p:nvPicPr>
              <p:cNvPr id="53" name="Imag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8" y="1649615"/>
                <a:ext cx="349211" cy="401923"/>
              </a:xfrm>
              <a:prstGeom prst="rect">
                <a:avLst/>
              </a:prstGeom>
            </p:spPr>
          </p:pic>
          <p:pic>
            <p:nvPicPr>
              <p:cNvPr id="54" name="Imag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55" name="Imag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3" y="1181026"/>
                <a:ext cx="410308" cy="382491"/>
              </a:xfrm>
              <a:prstGeom prst="rect">
                <a:avLst/>
              </a:prstGeom>
            </p:spPr>
          </p:pic>
          <p:pic>
            <p:nvPicPr>
              <p:cNvPr id="56" name="Imag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60" y="2784135"/>
                <a:ext cx="319380" cy="252142"/>
              </a:xfrm>
              <a:prstGeom prst="rect">
                <a:avLst/>
              </a:prstGeom>
            </p:spPr>
          </p:pic>
          <p:pic>
            <p:nvPicPr>
              <p:cNvPr id="57" name="Imag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671" y="2459710"/>
                <a:ext cx="201787" cy="275776"/>
              </a:xfrm>
              <a:prstGeom prst="rect">
                <a:avLst/>
              </a:prstGeom>
            </p:spPr>
          </p:pic>
        </p:grpSp>
        <p:pic>
          <p:nvPicPr>
            <p:cNvPr id="46" name="Imag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324" y="2512799"/>
              <a:ext cx="235559" cy="243282"/>
            </a:xfrm>
            <a:prstGeom prst="rect">
              <a:avLst/>
            </a:prstGeom>
          </p:spPr>
        </p:pic>
      </p:grpSp>
      <p:grpSp>
        <p:nvGrpSpPr>
          <p:cNvPr id="64" name="Groupe 63"/>
          <p:cNvGrpSpPr/>
          <p:nvPr/>
        </p:nvGrpSpPr>
        <p:grpSpPr>
          <a:xfrm>
            <a:off x="11279924" y="997571"/>
            <a:ext cx="1101969" cy="2342616"/>
            <a:chOff x="139322" y="1376559"/>
            <a:chExt cx="1101969" cy="2342616"/>
          </a:xfrm>
        </p:grpSpPr>
        <p:grpSp>
          <p:nvGrpSpPr>
            <p:cNvPr id="65" name="Groupe 64"/>
            <p:cNvGrpSpPr/>
            <p:nvPr/>
          </p:nvGrpSpPr>
          <p:grpSpPr>
            <a:xfrm>
              <a:off x="139322" y="1376559"/>
              <a:ext cx="1101969" cy="2342616"/>
              <a:chOff x="119773" y="1063356"/>
              <a:chExt cx="1101969" cy="2342616"/>
            </a:xfrm>
          </p:grpSpPr>
          <p:grpSp>
            <p:nvGrpSpPr>
              <p:cNvPr id="68" name="Groupe 67"/>
              <p:cNvGrpSpPr/>
              <p:nvPr/>
            </p:nvGrpSpPr>
            <p:grpSpPr>
              <a:xfrm>
                <a:off x="119773" y="1063356"/>
                <a:ext cx="1101969" cy="2342616"/>
                <a:chOff x="105508" y="682643"/>
                <a:chExt cx="1101969" cy="2342616"/>
              </a:xfrm>
            </p:grpSpPr>
            <p:sp>
              <p:nvSpPr>
                <p:cNvPr id="75" name="ZoneTexte 74"/>
                <p:cNvSpPr txBox="1"/>
                <p:nvPr/>
              </p:nvSpPr>
              <p:spPr>
                <a:xfrm>
                  <a:off x="420516" y="2067827"/>
                  <a:ext cx="565472" cy="338554"/>
                </a:xfrm>
                <a:prstGeom prst="rect">
                  <a:avLst/>
                </a:prstGeom>
                <a:noFill/>
              </p:spPr>
              <p:txBody>
                <a:bodyPr wrap="square" rtlCol="0">
                  <a:spAutoFit/>
                </a:bodyPr>
                <a:lstStyle/>
                <a:p>
                  <a:r>
                    <a:rPr lang="fr-FR" sz="1600" b="1" dirty="0">
                      <a:solidFill>
                        <a:srgbClr val="387438"/>
                      </a:solidFill>
                    </a:rPr>
                    <a:t>F</a:t>
                  </a:r>
                </a:p>
              </p:txBody>
            </p:sp>
            <p:sp>
              <p:nvSpPr>
                <p:cNvPr id="76" name="ZoneTexte 75"/>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77" name="ZoneTexte 76"/>
                <p:cNvSpPr txBox="1"/>
                <p:nvPr/>
              </p:nvSpPr>
              <p:spPr>
                <a:xfrm>
                  <a:off x="404459" y="2395091"/>
                  <a:ext cx="678568" cy="338554"/>
                </a:xfrm>
                <a:prstGeom prst="rect">
                  <a:avLst/>
                </a:prstGeom>
                <a:noFill/>
              </p:spPr>
              <p:txBody>
                <a:bodyPr wrap="square" rtlCol="0">
                  <a:spAutoFit/>
                </a:bodyPr>
                <a:lstStyle/>
                <a:p>
                  <a:r>
                    <a:rPr lang="fr-FR" sz="1600" b="1" dirty="0">
                      <a:solidFill>
                        <a:srgbClr val="D61C1C"/>
                      </a:solidFill>
                    </a:rPr>
                    <a:t>O</a:t>
                  </a:r>
                </a:p>
              </p:txBody>
            </p:sp>
            <p:sp>
              <p:nvSpPr>
                <p:cNvPr id="78" name="ZoneTexte 77"/>
                <p:cNvSpPr txBox="1"/>
                <p:nvPr/>
              </p:nvSpPr>
              <p:spPr>
                <a:xfrm>
                  <a:off x="404384" y="2686705"/>
                  <a:ext cx="561393" cy="338554"/>
                </a:xfrm>
                <a:prstGeom prst="rect">
                  <a:avLst/>
                </a:prstGeom>
                <a:noFill/>
              </p:spPr>
              <p:txBody>
                <a:bodyPr wrap="square" rtlCol="0">
                  <a:spAutoFit/>
                </a:bodyPr>
                <a:lstStyle/>
                <a:p>
                  <a:r>
                    <a:rPr lang="fr-FR" sz="1600" b="1" dirty="0">
                      <a:solidFill>
                        <a:srgbClr val="BBBBBB"/>
                      </a:solidFill>
                    </a:rPr>
                    <a:t>H</a:t>
                  </a:r>
                </a:p>
              </p:txBody>
            </p:sp>
            <p:sp>
              <p:nvSpPr>
                <p:cNvPr id="83" name="ZoneTexte 82"/>
                <p:cNvSpPr txBox="1"/>
                <p:nvPr/>
              </p:nvSpPr>
              <p:spPr>
                <a:xfrm>
                  <a:off x="430757" y="1656169"/>
                  <a:ext cx="665872" cy="338554"/>
                </a:xfrm>
                <a:prstGeom prst="rect">
                  <a:avLst/>
                </a:prstGeom>
                <a:noFill/>
              </p:spPr>
              <p:txBody>
                <a:bodyPr wrap="square" rtlCol="0">
                  <a:spAutoFit/>
                </a:bodyPr>
                <a:lstStyle/>
                <a:p>
                  <a:r>
                    <a:rPr lang="fr-FR" sz="1600" b="1" dirty="0">
                      <a:solidFill>
                        <a:srgbClr val="8C5534"/>
                      </a:solidFill>
                    </a:rPr>
                    <a:t>Br</a:t>
                  </a:r>
                </a:p>
              </p:txBody>
            </p:sp>
            <p:pic>
              <p:nvPicPr>
                <p:cNvPr id="86" name="Image 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8" y="1613021"/>
                  <a:ext cx="349211" cy="401923"/>
                </a:xfrm>
                <a:prstGeom prst="rect">
                  <a:avLst/>
                </a:prstGeom>
              </p:spPr>
            </p:pic>
            <p:pic>
              <p:nvPicPr>
                <p:cNvPr id="90" name="Imag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94" name="Imag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60" y="2747541"/>
                  <a:ext cx="319380" cy="252142"/>
                </a:xfrm>
                <a:prstGeom prst="rect">
                  <a:avLst/>
                </a:prstGeom>
              </p:spPr>
            </p:pic>
            <p:pic>
              <p:nvPicPr>
                <p:cNvPr id="95" name="Image 9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671" y="2423116"/>
                  <a:ext cx="201787" cy="275776"/>
                </a:xfrm>
                <a:prstGeom prst="rect">
                  <a:avLst/>
                </a:prstGeom>
              </p:spPr>
            </p:pic>
          </p:grpSp>
          <p:pic>
            <p:nvPicPr>
              <p:cNvPr id="74" name="Imag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324" y="2476205"/>
                <a:ext cx="235559" cy="243282"/>
              </a:xfrm>
              <a:prstGeom prst="rect">
                <a:avLst/>
              </a:prstGeom>
            </p:spPr>
          </p:pic>
        </p:grpSp>
        <p:pic>
          <p:nvPicPr>
            <p:cNvPr id="66" name="Imag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418" y="1880946"/>
              <a:ext cx="363639" cy="386166"/>
            </a:xfrm>
            <a:prstGeom prst="rect">
              <a:avLst/>
            </a:prstGeom>
          </p:spPr>
        </p:pic>
        <p:sp>
          <p:nvSpPr>
            <p:cNvPr id="67" name="Rectangle 66"/>
            <p:cNvSpPr/>
            <p:nvPr/>
          </p:nvSpPr>
          <p:spPr>
            <a:xfrm>
              <a:off x="477554" y="1911011"/>
              <a:ext cx="393056" cy="338554"/>
            </a:xfrm>
            <a:prstGeom prst="rect">
              <a:avLst/>
            </a:prstGeom>
          </p:spPr>
          <p:txBody>
            <a:bodyPr wrap="none">
              <a:spAutoFit/>
            </a:bodyPr>
            <a:lstStyle/>
            <a:p>
              <a:r>
                <a:rPr lang="fr-FR" sz="1600" b="1" dirty="0" smtClean="0">
                  <a:solidFill>
                    <a:srgbClr val="47FFFF"/>
                  </a:solidFill>
                </a:rPr>
                <a:t>Zn</a:t>
              </a:r>
              <a:endParaRPr lang="fr-FR" sz="1600" dirty="0">
                <a:solidFill>
                  <a:srgbClr val="47FFFF"/>
                </a:solidFill>
              </a:endParaRPr>
            </a:p>
          </p:txBody>
        </p:sp>
      </p:grpSp>
      <p:grpSp>
        <p:nvGrpSpPr>
          <p:cNvPr id="12" name="Groupe 11"/>
          <p:cNvGrpSpPr/>
          <p:nvPr/>
        </p:nvGrpSpPr>
        <p:grpSpPr>
          <a:xfrm>
            <a:off x="6831606" y="907301"/>
            <a:ext cx="2888558" cy="2973587"/>
            <a:chOff x="5545482" y="997924"/>
            <a:chExt cx="2888558" cy="2973587"/>
          </a:xfrm>
        </p:grpSpPr>
        <p:pic>
          <p:nvPicPr>
            <p:cNvPr id="62" name="Image 61"/>
            <p:cNvPicPr>
              <a:picLocks noChangeAspect="1"/>
            </p:cNvPicPr>
            <p:nvPr/>
          </p:nvPicPr>
          <p:blipFill rotWithShape="1">
            <a:blip r:embed="rId9">
              <a:extLst>
                <a:ext uri="{28A0092B-C50C-407E-A947-70E740481C1C}">
                  <a14:useLocalDpi xmlns:a14="http://schemas.microsoft.com/office/drawing/2010/main" val="0"/>
                </a:ext>
              </a:extLst>
            </a:blip>
            <a:srcRect t="3408"/>
            <a:stretch/>
          </p:blipFill>
          <p:spPr>
            <a:xfrm>
              <a:off x="5545482" y="997924"/>
              <a:ext cx="2888558" cy="2973587"/>
            </a:xfrm>
            <a:prstGeom prst="rect">
              <a:avLst/>
            </a:prstGeom>
          </p:spPr>
        </p:pic>
        <p:pic>
          <p:nvPicPr>
            <p:cNvPr id="63" name="Imag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68326" y="1438123"/>
              <a:ext cx="270967" cy="287753"/>
            </a:xfrm>
            <a:prstGeom prst="rect">
              <a:avLst/>
            </a:prstGeom>
          </p:spPr>
        </p:pic>
        <p:pic>
          <p:nvPicPr>
            <p:cNvPr id="96" name="Image 9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21380" y="2760528"/>
              <a:ext cx="270967" cy="287753"/>
            </a:xfrm>
            <a:prstGeom prst="rect">
              <a:avLst/>
            </a:prstGeom>
          </p:spPr>
        </p:pic>
        <p:pic>
          <p:nvPicPr>
            <p:cNvPr id="98" name="Image 9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37698" y="2760529"/>
              <a:ext cx="270967" cy="287753"/>
            </a:xfrm>
            <a:prstGeom prst="rect">
              <a:avLst/>
            </a:prstGeom>
          </p:spPr>
        </p:pic>
      </p:grpSp>
      <p:grpSp>
        <p:nvGrpSpPr>
          <p:cNvPr id="13" name="Groupe 12"/>
          <p:cNvGrpSpPr/>
          <p:nvPr/>
        </p:nvGrpSpPr>
        <p:grpSpPr>
          <a:xfrm>
            <a:off x="9668932" y="985094"/>
            <a:ext cx="1595886" cy="1627911"/>
            <a:chOff x="1645396" y="4184738"/>
            <a:chExt cx="2086279" cy="2128145"/>
          </a:xfrm>
        </p:grpSpPr>
        <p:pic>
          <p:nvPicPr>
            <p:cNvPr id="111" name="Image 1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45396" y="4184738"/>
              <a:ext cx="2086279" cy="2128145"/>
            </a:xfrm>
            <a:prstGeom prst="rect">
              <a:avLst/>
            </a:prstGeom>
          </p:spPr>
        </p:pic>
        <p:pic>
          <p:nvPicPr>
            <p:cNvPr id="115" name="Image 1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79723" y="5507161"/>
              <a:ext cx="222927" cy="236737"/>
            </a:xfrm>
            <a:prstGeom prst="rect">
              <a:avLst/>
            </a:prstGeom>
          </p:spPr>
        </p:pic>
        <p:pic>
          <p:nvPicPr>
            <p:cNvPr id="116" name="Image 1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81791" y="4787516"/>
              <a:ext cx="222927" cy="236737"/>
            </a:xfrm>
            <a:prstGeom prst="rect">
              <a:avLst/>
            </a:prstGeom>
          </p:spPr>
        </p:pic>
      </p:grpSp>
      <p:pic>
        <p:nvPicPr>
          <p:cNvPr id="118" name="Image 117"/>
          <p:cNvPicPr>
            <a:picLocks noChangeAspect="1"/>
          </p:cNvPicPr>
          <p:nvPr/>
        </p:nvPicPr>
        <p:blipFill rotWithShape="1">
          <a:blip r:embed="rId9">
            <a:extLst>
              <a:ext uri="{28A0092B-C50C-407E-A947-70E740481C1C}">
                <a14:useLocalDpi xmlns:a14="http://schemas.microsoft.com/office/drawing/2010/main" val="0"/>
              </a:ext>
            </a:extLst>
          </a:blip>
          <a:srcRect t="4462"/>
          <a:stretch/>
        </p:blipFill>
        <p:spPr>
          <a:xfrm>
            <a:off x="1196588" y="868977"/>
            <a:ext cx="2888558" cy="2941158"/>
          </a:xfrm>
          <a:prstGeom prst="rect">
            <a:avLst/>
          </a:prstGeom>
        </p:spPr>
      </p:pic>
      <p:pic>
        <p:nvPicPr>
          <p:cNvPr id="123" name="Image 1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85146" y="979712"/>
            <a:ext cx="1601162" cy="1633293"/>
          </a:xfrm>
          <a:prstGeom prst="rect">
            <a:avLst/>
          </a:prstGeom>
        </p:spPr>
      </p:pic>
      <p:pic>
        <p:nvPicPr>
          <p:cNvPr id="126" name="Image 125"/>
          <p:cNvPicPr>
            <a:picLocks noChangeAspect="1"/>
          </p:cNvPicPr>
          <p:nvPr/>
        </p:nvPicPr>
        <p:blipFill rotWithShape="1">
          <a:blip r:embed="rId14">
            <a:extLst>
              <a:ext uri="{28A0092B-C50C-407E-A947-70E740481C1C}">
                <a14:useLocalDpi xmlns:a14="http://schemas.microsoft.com/office/drawing/2010/main" val="0"/>
              </a:ext>
            </a:extLst>
          </a:blip>
          <a:srcRect l="6505" t="7562" r="25113" b="10497"/>
          <a:stretch/>
        </p:blipFill>
        <p:spPr>
          <a:xfrm>
            <a:off x="772509" y="3724727"/>
            <a:ext cx="3803804" cy="2996748"/>
          </a:xfrm>
          <a:prstGeom prst="rect">
            <a:avLst/>
          </a:prstGeom>
        </p:spPr>
      </p:pic>
      <p:sp>
        <p:nvSpPr>
          <p:cNvPr id="16" name="Rectangle 15"/>
          <p:cNvSpPr/>
          <p:nvPr/>
        </p:nvSpPr>
        <p:spPr>
          <a:xfrm>
            <a:off x="2495431" y="3875916"/>
            <a:ext cx="1492369" cy="115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Rectangle 127"/>
          <p:cNvSpPr/>
          <p:nvPr/>
        </p:nvSpPr>
        <p:spPr>
          <a:xfrm>
            <a:off x="2998273" y="3969670"/>
            <a:ext cx="982650" cy="22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400" dirty="0" smtClean="0">
                <a:solidFill>
                  <a:schemeClr val="tx1"/>
                </a:solidFill>
                <a:latin typeface="Century Gothic" panose="020B0502020202020204" pitchFamily="34" charset="0"/>
              </a:rPr>
              <a:t>μ</a:t>
            </a:r>
            <a:r>
              <a:rPr lang="fr-FR" sz="1400" baseline="-25000" dirty="0" smtClean="0">
                <a:solidFill>
                  <a:schemeClr val="tx1"/>
                </a:solidFill>
                <a:latin typeface="Century Gothic" panose="020B0502020202020204" pitchFamily="34" charset="0"/>
              </a:rPr>
              <a:t>0</a:t>
            </a:r>
            <a:r>
              <a:rPr lang="fr-FR" sz="1400" dirty="0" smtClean="0">
                <a:solidFill>
                  <a:schemeClr val="tx1"/>
                </a:solidFill>
                <a:latin typeface="Century Gothic" panose="020B0502020202020204" pitchFamily="34" charset="0"/>
              </a:rPr>
              <a:t>H</a:t>
            </a:r>
            <a:r>
              <a:rPr lang="fr-FR" sz="1400" baseline="-25000" dirty="0" smtClean="0">
                <a:solidFill>
                  <a:schemeClr val="tx1"/>
                </a:solidFill>
                <a:latin typeface="Century Gothic" panose="020B0502020202020204" pitchFamily="34" charset="0"/>
              </a:rPr>
              <a:t>0</a:t>
            </a:r>
            <a:r>
              <a:rPr lang="fr-FR" sz="1400" dirty="0" smtClean="0">
                <a:solidFill>
                  <a:schemeClr val="tx1"/>
                </a:solidFill>
                <a:latin typeface="Century Gothic" panose="020B0502020202020204" pitchFamily="34" charset="0"/>
              </a:rPr>
              <a:t>=0,1T</a:t>
            </a:r>
            <a:endParaRPr lang="fr-FR" sz="1400" dirty="0">
              <a:solidFill>
                <a:schemeClr val="tx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8" name="ZoneTexte 17"/>
              <p:cNvSpPr txBox="1"/>
              <p:nvPr/>
            </p:nvSpPr>
            <p:spPr>
              <a:xfrm>
                <a:off x="2951687" y="4852953"/>
                <a:ext cx="891734" cy="7541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rPr>
                        <m:t>χ</m:t>
                      </m: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𝑀</m:t>
                          </m:r>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0</m:t>
                              </m:r>
                            </m:sub>
                          </m:sSub>
                        </m:den>
                      </m:f>
                    </m:oMath>
                  </m:oMathPara>
                </a14:m>
                <a:endParaRPr lang="fr-FR" sz="2400" dirty="0"/>
              </a:p>
            </p:txBody>
          </p:sp>
        </mc:Choice>
        <mc:Fallback xmlns="">
          <p:sp>
            <p:nvSpPr>
              <p:cNvPr id="18" name="ZoneTexte 17"/>
              <p:cNvSpPr txBox="1">
                <a:spLocks noRot="1" noChangeAspect="1" noMove="1" noResize="1" noEditPoints="1" noAdjustHandles="1" noChangeArrowheads="1" noChangeShapeType="1" noTextEdit="1"/>
              </p:cNvSpPr>
              <p:nvPr/>
            </p:nvSpPr>
            <p:spPr>
              <a:xfrm>
                <a:off x="2951687" y="4852953"/>
                <a:ext cx="891734" cy="754181"/>
              </a:xfrm>
              <a:prstGeom prst="rect">
                <a:avLst/>
              </a:prstGeom>
              <a:blipFill>
                <a:blip r:embed="rId18"/>
                <a:stretch>
                  <a:fillRect l="-685" r="-685"/>
                </a:stretch>
              </a:blipFill>
            </p:spPr>
            <p:txBody>
              <a:bodyPr/>
              <a:lstStyle/>
              <a:p>
                <a:r>
                  <a:rPr lang="fr-FR">
                    <a:noFill/>
                  </a:rPr>
                  <a:t> </a:t>
                </a:r>
              </a:p>
            </p:txBody>
          </p:sp>
        </mc:Fallback>
      </mc:AlternateContent>
      <p:sp>
        <p:nvSpPr>
          <p:cNvPr id="80" name="Rectangle 79"/>
          <p:cNvSpPr/>
          <p:nvPr/>
        </p:nvSpPr>
        <p:spPr>
          <a:xfrm>
            <a:off x="1181680" y="5787729"/>
            <a:ext cx="897109" cy="25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latin typeface="Century Gothic" panose="020B0502020202020204" pitchFamily="34" charset="0"/>
            </a:endParaRPr>
          </a:p>
        </p:txBody>
      </p:sp>
      <p:sp>
        <p:nvSpPr>
          <p:cNvPr id="129" name="Ellipse 128"/>
          <p:cNvSpPr/>
          <p:nvPr/>
        </p:nvSpPr>
        <p:spPr>
          <a:xfrm>
            <a:off x="1710938" y="3959524"/>
            <a:ext cx="996664" cy="2102437"/>
          </a:xfrm>
          <a:prstGeom prst="ellipse">
            <a:avLst/>
          </a:prstGeom>
          <a:noFill/>
          <a:ln w="3810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413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err="1" smtClean="0">
                <a:solidFill>
                  <a:schemeClr val="bg1"/>
                </a:solidFill>
                <a:latin typeface="Century Gothic" panose="020B0502020202020204" pitchFamily="34" charset="0"/>
                <a:cs typeface="Times New Roman" panose="02020603050405020304" pitchFamily="18" charset="0"/>
              </a:rPr>
              <a:t>Zn</a:t>
            </a:r>
            <a:r>
              <a:rPr lang="fr-FR" sz="2400" b="1" baseline="-25000" dirty="0" err="1" smtClean="0">
                <a:solidFill>
                  <a:schemeClr val="bg1"/>
                </a:solidFill>
                <a:latin typeface="Century Gothic" panose="020B0502020202020204" pitchFamily="34" charset="0"/>
                <a:cs typeface="Times New Roman" panose="02020603050405020304" pitchFamily="18" charset="0"/>
              </a:rPr>
              <a:t>x</a:t>
            </a:r>
            <a:r>
              <a:rPr lang="fr-FR" sz="2400" b="1" dirty="0" err="1" smtClean="0">
                <a:solidFill>
                  <a:schemeClr val="bg1"/>
                </a:solidFill>
                <a:latin typeface="Century Gothic" panose="020B0502020202020204" pitchFamily="34" charset="0"/>
                <a:cs typeface="Times New Roman" panose="02020603050405020304" pitchFamily="18" charset="0"/>
              </a:rPr>
              <a:t>-Barlowite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23BF5E7A-8F6B-4A7B-BAEA-2069E39F9EB9}"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35</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grpSp>
        <p:nvGrpSpPr>
          <p:cNvPr id="44" name="Groupe 43"/>
          <p:cNvGrpSpPr/>
          <p:nvPr/>
        </p:nvGrpSpPr>
        <p:grpSpPr>
          <a:xfrm>
            <a:off x="251469" y="956144"/>
            <a:ext cx="1125414" cy="2379210"/>
            <a:chOff x="96328" y="1063356"/>
            <a:chExt cx="1125414" cy="2379210"/>
          </a:xfrm>
        </p:grpSpPr>
        <p:grpSp>
          <p:nvGrpSpPr>
            <p:cNvPr id="45" name="Groupe 44"/>
            <p:cNvGrpSpPr/>
            <p:nvPr/>
          </p:nvGrpSpPr>
          <p:grpSpPr>
            <a:xfrm>
              <a:off x="96328" y="1063356"/>
              <a:ext cx="1125414" cy="2379210"/>
              <a:chOff x="82063" y="682643"/>
              <a:chExt cx="1125414" cy="2379210"/>
            </a:xfrm>
          </p:grpSpPr>
          <p:sp>
            <p:nvSpPr>
              <p:cNvPr id="47" name="ZoneTexte 46"/>
              <p:cNvSpPr txBox="1"/>
              <p:nvPr/>
            </p:nvSpPr>
            <p:spPr>
              <a:xfrm>
                <a:off x="420516" y="2104421"/>
                <a:ext cx="565472" cy="338554"/>
              </a:xfrm>
              <a:prstGeom prst="rect">
                <a:avLst/>
              </a:prstGeom>
              <a:noFill/>
            </p:spPr>
            <p:txBody>
              <a:bodyPr wrap="square" rtlCol="0">
                <a:spAutoFit/>
              </a:bodyPr>
              <a:lstStyle/>
              <a:p>
                <a:r>
                  <a:rPr lang="fr-FR" sz="1600" b="1" dirty="0">
                    <a:solidFill>
                      <a:srgbClr val="387438"/>
                    </a:solidFill>
                  </a:rPr>
                  <a:t>F</a:t>
                </a:r>
              </a:p>
            </p:txBody>
          </p:sp>
          <p:sp>
            <p:nvSpPr>
              <p:cNvPr id="48" name="ZoneTexte 47"/>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49" name="ZoneTexte 48"/>
              <p:cNvSpPr txBox="1"/>
              <p:nvPr/>
            </p:nvSpPr>
            <p:spPr>
              <a:xfrm>
                <a:off x="404459" y="2431685"/>
                <a:ext cx="678568" cy="338554"/>
              </a:xfrm>
              <a:prstGeom prst="rect">
                <a:avLst/>
              </a:prstGeom>
              <a:noFill/>
            </p:spPr>
            <p:txBody>
              <a:bodyPr wrap="square" rtlCol="0">
                <a:spAutoFit/>
              </a:bodyPr>
              <a:lstStyle/>
              <a:p>
                <a:r>
                  <a:rPr lang="fr-FR" sz="1600" b="1" dirty="0">
                    <a:solidFill>
                      <a:srgbClr val="D61C1C"/>
                    </a:solidFill>
                  </a:rPr>
                  <a:t>O</a:t>
                </a:r>
              </a:p>
            </p:txBody>
          </p:sp>
          <p:sp>
            <p:nvSpPr>
              <p:cNvPr id="50" name="ZoneTexte 49"/>
              <p:cNvSpPr txBox="1"/>
              <p:nvPr/>
            </p:nvSpPr>
            <p:spPr>
              <a:xfrm>
                <a:off x="404384" y="2723299"/>
                <a:ext cx="561393" cy="338554"/>
              </a:xfrm>
              <a:prstGeom prst="rect">
                <a:avLst/>
              </a:prstGeom>
              <a:noFill/>
            </p:spPr>
            <p:txBody>
              <a:bodyPr wrap="square" rtlCol="0">
                <a:spAutoFit/>
              </a:bodyPr>
              <a:lstStyle/>
              <a:p>
                <a:r>
                  <a:rPr lang="fr-FR" sz="1600" b="1" dirty="0">
                    <a:solidFill>
                      <a:srgbClr val="BBBBBB"/>
                    </a:solidFill>
                  </a:rPr>
                  <a:t>H</a:t>
                </a:r>
              </a:p>
            </p:txBody>
          </p:sp>
          <p:sp>
            <p:nvSpPr>
              <p:cNvPr id="51" name="ZoneTexte 50"/>
              <p:cNvSpPr txBox="1"/>
              <p:nvPr/>
            </p:nvSpPr>
            <p:spPr>
              <a:xfrm>
                <a:off x="421482" y="1227574"/>
                <a:ext cx="621871" cy="338554"/>
              </a:xfrm>
              <a:prstGeom prst="rect">
                <a:avLst/>
              </a:prstGeom>
              <a:noFill/>
            </p:spPr>
            <p:txBody>
              <a:bodyPr wrap="square" rtlCol="0">
                <a:spAutoFit/>
              </a:bodyPr>
              <a:lstStyle/>
              <a:p>
                <a:r>
                  <a:rPr lang="fr-FR" sz="1600" b="1" dirty="0" smtClean="0">
                    <a:solidFill>
                      <a:srgbClr val="7C23D4"/>
                    </a:solidFill>
                  </a:rPr>
                  <a:t>Cu</a:t>
                </a:r>
                <a:r>
                  <a:rPr lang="fr-FR" sz="1600" b="1" baseline="30000" dirty="0" smtClean="0">
                    <a:solidFill>
                      <a:srgbClr val="7C23D4"/>
                    </a:solidFill>
                  </a:rPr>
                  <a:t>int</a:t>
                </a:r>
                <a:endParaRPr lang="fr-FR" sz="1600" b="1" baseline="30000" dirty="0">
                  <a:solidFill>
                    <a:srgbClr val="7C23D4"/>
                  </a:solidFill>
                </a:endParaRPr>
              </a:p>
            </p:txBody>
          </p:sp>
          <p:sp>
            <p:nvSpPr>
              <p:cNvPr id="52" name="ZoneTexte 51"/>
              <p:cNvSpPr txBox="1"/>
              <p:nvPr/>
            </p:nvSpPr>
            <p:spPr>
              <a:xfrm>
                <a:off x="430757" y="1692763"/>
                <a:ext cx="665872" cy="338554"/>
              </a:xfrm>
              <a:prstGeom prst="rect">
                <a:avLst/>
              </a:prstGeom>
              <a:noFill/>
            </p:spPr>
            <p:txBody>
              <a:bodyPr wrap="square" rtlCol="0">
                <a:spAutoFit/>
              </a:bodyPr>
              <a:lstStyle/>
              <a:p>
                <a:r>
                  <a:rPr lang="fr-FR" sz="1600" b="1" dirty="0">
                    <a:solidFill>
                      <a:srgbClr val="8C5534"/>
                    </a:solidFill>
                  </a:rPr>
                  <a:t>Br</a:t>
                </a:r>
              </a:p>
            </p:txBody>
          </p:sp>
          <p:pic>
            <p:nvPicPr>
              <p:cNvPr id="53" name="Imag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8" y="1649615"/>
                <a:ext cx="349211" cy="401923"/>
              </a:xfrm>
              <a:prstGeom prst="rect">
                <a:avLst/>
              </a:prstGeom>
            </p:spPr>
          </p:pic>
          <p:pic>
            <p:nvPicPr>
              <p:cNvPr id="54" name="Imag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55" name="Imag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63" y="1181026"/>
                <a:ext cx="410308" cy="382491"/>
              </a:xfrm>
              <a:prstGeom prst="rect">
                <a:avLst/>
              </a:prstGeom>
            </p:spPr>
          </p:pic>
          <p:pic>
            <p:nvPicPr>
              <p:cNvPr id="56" name="Imag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360" y="2784135"/>
                <a:ext cx="319380" cy="252142"/>
              </a:xfrm>
              <a:prstGeom prst="rect">
                <a:avLst/>
              </a:prstGeom>
            </p:spPr>
          </p:pic>
          <p:pic>
            <p:nvPicPr>
              <p:cNvPr id="57" name="Imag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671" y="2459710"/>
                <a:ext cx="201787" cy="275776"/>
              </a:xfrm>
              <a:prstGeom prst="rect">
                <a:avLst/>
              </a:prstGeom>
            </p:spPr>
          </p:pic>
        </p:grpSp>
        <p:pic>
          <p:nvPicPr>
            <p:cNvPr id="46" name="Imag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324" y="2512799"/>
              <a:ext cx="235559" cy="243282"/>
            </a:xfrm>
            <a:prstGeom prst="rect">
              <a:avLst/>
            </a:prstGeom>
          </p:spPr>
        </p:pic>
      </p:grpSp>
      <p:grpSp>
        <p:nvGrpSpPr>
          <p:cNvPr id="64" name="Groupe 63"/>
          <p:cNvGrpSpPr/>
          <p:nvPr/>
        </p:nvGrpSpPr>
        <p:grpSpPr>
          <a:xfrm>
            <a:off x="11279924" y="997571"/>
            <a:ext cx="1101969" cy="2342616"/>
            <a:chOff x="139322" y="1376559"/>
            <a:chExt cx="1101969" cy="2342616"/>
          </a:xfrm>
        </p:grpSpPr>
        <p:grpSp>
          <p:nvGrpSpPr>
            <p:cNvPr id="65" name="Groupe 64"/>
            <p:cNvGrpSpPr/>
            <p:nvPr/>
          </p:nvGrpSpPr>
          <p:grpSpPr>
            <a:xfrm>
              <a:off x="139322" y="1376559"/>
              <a:ext cx="1101969" cy="2342616"/>
              <a:chOff x="119773" y="1063356"/>
              <a:chExt cx="1101969" cy="2342616"/>
            </a:xfrm>
          </p:grpSpPr>
          <p:grpSp>
            <p:nvGrpSpPr>
              <p:cNvPr id="68" name="Groupe 67"/>
              <p:cNvGrpSpPr/>
              <p:nvPr/>
            </p:nvGrpSpPr>
            <p:grpSpPr>
              <a:xfrm>
                <a:off x="119773" y="1063356"/>
                <a:ext cx="1101969" cy="2342616"/>
                <a:chOff x="105508" y="682643"/>
                <a:chExt cx="1101969" cy="2342616"/>
              </a:xfrm>
            </p:grpSpPr>
            <p:sp>
              <p:nvSpPr>
                <p:cNvPr id="75" name="ZoneTexte 74"/>
                <p:cNvSpPr txBox="1"/>
                <p:nvPr/>
              </p:nvSpPr>
              <p:spPr>
                <a:xfrm>
                  <a:off x="420516" y="2067827"/>
                  <a:ext cx="565472" cy="338554"/>
                </a:xfrm>
                <a:prstGeom prst="rect">
                  <a:avLst/>
                </a:prstGeom>
                <a:noFill/>
              </p:spPr>
              <p:txBody>
                <a:bodyPr wrap="square" rtlCol="0">
                  <a:spAutoFit/>
                </a:bodyPr>
                <a:lstStyle/>
                <a:p>
                  <a:r>
                    <a:rPr lang="fr-FR" sz="1600" b="1" dirty="0">
                      <a:solidFill>
                        <a:srgbClr val="387438"/>
                      </a:solidFill>
                    </a:rPr>
                    <a:t>F</a:t>
                  </a:r>
                </a:p>
              </p:txBody>
            </p:sp>
            <p:sp>
              <p:nvSpPr>
                <p:cNvPr id="76" name="ZoneTexte 75"/>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77" name="ZoneTexte 76"/>
                <p:cNvSpPr txBox="1"/>
                <p:nvPr/>
              </p:nvSpPr>
              <p:spPr>
                <a:xfrm>
                  <a:off x="404459" y="2395091"/>
                  <a:ext cx="678568" cy="338554"/>
                </a:xfrm>
                <a:prstGeom prst="rect">
                  <a:avLst/>
                </a:prstGeom>
                <a:noFill/>
              </p:spPr>
              <p:txBody>
                <a:bodyPr wrap="square" rtlCol="0">
                  <a:spAutoFit/>
                </a:bodyPr>
                <a:lstStyle/>
                <a:p>
                  <a:r>
                    <a:rPr lang="fr-FR" sz="1600" b="1" dirty="0">
                      <a:solidFill>
                        <a:srgbClr val="D61C1C"/>
                      </a:solidFill>
                    </a:rPr>
                    <a:t>O</a:t>
                  </a:r>
                </a:p>
              </p:txBody>
            </p:sp>
            <p:sp>
              <p:nvSpPr>
                <p:cNvPr id="78" name="ZoneTexte 77"/>
                <p:cNvSpPr txBox="1"/>
                <p:nvPr/>
              </p:nvSpPr>
              <p:spPr>
                <a:xfrm>
                  <a:off x="404384" y="2686705"/>
                  <a:ext cx="561393" cy="338554"/>
                </a:xfrm>
                <a:prstGeom prst="rect">
                  <a:avLst/>
                </a:prstGeom>
                <a:noFill/>
              </p:spPr>
              <p:txBody>
                <a:bodyPr wrap="square" rtlCol="0">
                  <a:spAutoFit/>
                </a:bodyPr>
                <a:lstStyle/>
                <a:p>
                  <a:r>
                    <a:rPr lang="fr-FR" sz="1600" b="1" dirty="0">
                      <a:solidFill>
                        <a:srgbClr val="BBBBBB"/>
                      </a:solidFill>
                    </a:rPr>
                    <a:t>H</a:t>
                  </a:r>
                </a:p>
              </p:txBody>
            </p:sp>
            <p:sp>
              <p:nvSpPr>
                <p:cNvPr id="83" name="ZoneTexte 82"/>
                <p:cNvSpPr txBox="1"/>
                <p:nvPr/>
              </p:nvSpPr>
              <p:spPr>
                <a:xfrm>
                  <a:off x="430757" y="1656169"/>
                  <a:ext cx="665872" cy="338554"/>
                </a:xfrm>
                <a:prstGeom prst="rect">
                  <a:avLst/>
                </a:prstGeom>
                <a:noFill/>
              </p:spPr>
              <p:txBody>
                <a:bodyPr wrap="square" rtlCol="0">
                  <a:spAutoFit/>
                </a:bodyPr>
                <a:lstStyle/>
                <a:p>
                  <a:r>
                    <a:rPr lang="fr-FR" sz="1600" b="1" dirty="0">
                      <a:solidFill>
                        <a:srgbClr val="8C5534"/>
                      </a:solidFill>
                    </a:rPr>
                    <a:t>Br</a:t>
                  </a:r>
                </a:p>
              </p:txBody>
            </p:sp>
            <p:pic>
              <p:nvPicPr>
                <p:cNvPr id="86" name="Imag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8" y="1613021"/>
                  <a:ext cx="349211" cy="401923"/>
                </a:xfrm>
                <a:prstGeom prst="rect">
                  <a:avLst/>
                </a:prstGeom>
              </p:spPr>
            </p:pic>
            <p:pic>
              <p:nvPicPr>
                <p:cNvPr id="90" name="Imag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94" name="Imag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360" y="2747541"/>
                  <a:ext cx="319380" cy="252142"/>
                </a:xfrm>
                <a:prstGeom prst="rect">
                  <a:avLst/>
                </a:prstGeom>
              </p:spPr>
            </p:pic>
            <p:pic>
              <p:nvPicPr>
                <p:cNvPr id="95" name="Image 9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671" y="2423116"/>
                  <a:ext cx="201787" cy="275776"/>
                </a:xfrm>
                <a:prstGeom prst="rect">
                  <a:avLst/>
                </a:prstGeom>
              </p:spPr>
            </p:pic>
          </p:grpSp>
          <p:pic>
            <p:nvPicPr>
              <p:cNvPr id="74" name="Imag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324" y="2476205"/>
                <a:ext cx="235559" cy="243282"/>
              </a:xfrm>
              <a:prstGeom prst="rect">
                <a:avLst/>
              </a:prstGeom>
            </p:spPr>
          </p:pic>
        </p:grpSp>
        <p:pic>
          <p:nvPicPr>
            <p:cNvPr id="66" name="Image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3418" y="1880946"/>
              <a:ext cx="363639" cy="386166"/>
            </a:xfrm>
            <a:prstGeom prst="rect">
              <a:avLst/>
            </a:prstGeom>
          </p:spPr>
        </p:pic>
        <p:sp>
          <p:nvSpPr>
            <p:cNvPr id="67" name="Rectangle 66"/>
            <p:cNvSpPr/>
            <p:nvPr/>
          </p:nvSpPr>
          <p:spPr>
            <a:xfrm>
              <a:off x="477554" y="1911011"/>
              <a:ext cx="393056" cy="338554"/>
            </a:xfrm>
            <a:prstGeom prst="rect">
              <a:avLst/>
            </a:prstGeom>
          </p:spPr>
          <p:txBody>
            <a:bodyPr wrap="none">
              <a:spAutoFit/>
            </a:bodyPr>
            <a:lstStyle/>
            <a:p>
              <a:r>
                <a:rPr lang="fr-FR" sz="1600" b="1" dirty="0" smtClean="0">
                  <a:solidFill>
                    <a:srgbClr val="47FFFF"/>
                  </a:solidFill>
                </a:rPr>
                <a:t>Zn</a:t>
              </a:r>
              <a:endParaRPr lang="fr-FR" sz="1600" dirty="0">
                <a:solidFill>
                  <a:srgbClr val="47FFFF"/>
                </a:solidFill>
              </a:endParaRPr>
            </a:p>
          </p:txBody>
        </p:sp>
      </p:grpSp>
      <p:grpSp>
        <p:nvGrpSpPr>
          <p:cNvPr id="12" name="Groupe 11"/>
          <p:cNvGrpSpPr/>
          <p:nvPr/>
        </p:nvGrpSpPr>
        <p:grpSpPr>
          <a:xfrm>
            <a:off x="6831606" y="907301"/>
            <a:ext cx="2888558" cy="2973587"/>
            <a:chOff x="5545482" y="997924"/>
            <a:chExt cx="2888558" cy="2973587"/>
          </a:xfrm>
        </p:grpSpPr>
        <p:pic>
          <p:nvPicPr>
            <p:cNvPr id="62" name="Image 61"/>
            <p:cNvPicPr>
              <a:picLocks noChangeAspect="1"/>
            </p:cNvPicPr>
            <p:nvPr/>
          </p:nvPicPr>
          <p:blipFill rotWithShape="1">
            <a:blip r:embed="rId10">
              <a:extLst>
                <a:ext uri="{28A0092B-C50C-407E-A947-70E740481C1C}">
                  <a14:useLocalDpi xmlns:a14="http://schemas.microsoft.com/office/drawing/2010/main" val="0"/>
                </a:ext>
              </a:extLst>
            </a:blip>
            <a:srcRect t="3408"/>
            <a:stretch/>
          </p:blipFill>
          <p:spPr>
            <a:xfrm>
              <a:off x="5545482" y="997924"/>
              <a:ext cx="2888558" cy="2973587"/>
            </a:xfrm>
            <a:prstGeom prst="rect">
              <a:avLst/>
            </a:prstGeom>
          </p:spPr>
        </p:pic>
        <p:pic>
          <p:nvPicPr>
            <p:cNvPr id="63" name="Imag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68326" y="1438123"/>
              <a:ext cx="270967" cy="287753"/>
            </a:xfrm>
            <a:prstGeom prst="rect">
              <a:avLst/>
            </a:prstGeom>
          </p:spPr>
        </p:pic>
        <p:pic>
          <p:nvPicPr>
            <p:cNvPr id="96" name="Image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21380" y="2760528"/>
              <a:ext cx="270967" cy="287753"/>
            </a:xfrm>
            <a:prstGeom prst="rect">
              <a:avLst/>
            </a:prstGeom>
          </p:spPr>
        </p:pic>
        <p:pic>
          <p:nvPicPr>
            <p:cNvPr id="98" name="Image 9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37698" y="2760529"/>
              <a:ext cx="270967" cy="287753"/>
            </a:xfrm>
            <a:prstGeom prst="rect">
              <a:avLst/>
            </a:prstGeom>
          </p:spPr>
        </p:pic>
      </p:grpSp>
      <p:grpSp>
        <p:nvGrpSpPr>
          <p:cNvPr id="13" name="Groupe 12"/>
          <p:cNvGrpSpPr/>
          <p:nvPr/>
        </p:nvGrpSpPr>
        <p:grpSpPr>
          <a:xfrm>
            <a:off x="9668932" y="985094"/>
            <a:ext cx="1595886" cy="1627911"/>
            <a:chOff x="1645396" y="4184738"/>
            <a:chExt cx="2086279" cy="2128145"/>
          </a:xfrm>
        </p:grpSpPr>
        <p:pic>
          <p:nvPicPr>
            <p:cNvPr id="111" name="Image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45396" y="4184738"/>
              <a:ext cx="2086279" cy="2128145"/>
            </a:xfrm>
            <a:prstGeom prst="rect">
              <a:avLst/>
            </a:prstGeom>
          </p:spPr>
        </p:pic>
        <p:pic>
          <p:nvPicPr>
            <p:cNvPr id="115" name="Image 1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79723" y="5507161"/>
              <a:ext cx="222927" cy="236737"/>
            </a:xfrm>
            <a:prstGeom prst="rect">
              <a:avLst/>
            </a:prstGeom>
          </p:spPr>
        </p:pic>
        <p:pic>
          <p:nvPicPr>
            <p:cNvPr id="116" name="Image 1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81791" y="4787516"/>
              <a:ext cx="222927" cy="236737"/>
            </a:xfrm>
            <a:prstGeom prst="rect">
              <a:avLst/>
            </a:prstGeom>
          </p:spPr>
        </p:pic>
      </p:grpSp>
      <p:pic>
        <p:nvPicPr>
          <p:cNvPr id="118" name="Image 117"/>
          <p:cNvPicPr>
            <a:picLocks noChangeAspect="1"/>
          </p:cNvPicPr>
          <p:nvPr/>
        </p:nvPicPr>
        <p:blipFill rotWithShape="1">
          <a:blip r:embed="rId10">
            <a:extLst>
              <a:ext uri="{28A0092B-C50C-407E-A947-70E740481C1C}">
                <a14:useLocalDpi xmlns:a14="http://schemas.microsoft.com/office/drawing/2010/main" val="0"/>
              </a:ext>
            </a:extLst>
          </a:blip>
          <a:srcRect t="4462"/>
          <a:stretch/>
        </p:blipFill>
        <p:spPr>
          <a:xfrm>
            <a:off x="1196588" y="868977"/>
            <a:ext cx="2888558" cy="2941158"/>
          </a:xfrm>
          <a:prstGeom prst="rect">
            <a:avLst/>
          </a:prstGeom>
        </p:spPr>
      </p:pic>
      <p:pic>
        <p:nvPicPr>
          <p:cNvPr id="123" name="Image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85146" y="979712"/>
            <a:ext cx="1601162" cy="1633293"/>
          </a:xfrm>
          <a:prstGeom prst="rect">
            <a:avLst/>
          </a:prstGeom>
        </p:spPr>
      </p:pic>
      <p:pic>
        <p:nvPicPr>
          <p:cNvPr id="126" name="Image 125"/>
          <p:cNvPicPr>
            <a:picLocks noChangeAspect="1"/>
          </p:cNvPicPr>
          <p:nvPr/>
        </p:nvPicPr>
        <p:blipFill rotWithShape="1">
          <a:blip r:embed="rId15">
            <a:extLst>
              <a:ext uri="{28A0092B-C50C-407E-A947-70E740481C1C}">
                <a14:useLocalDpi xmlns:a14="http://schemas.microsoft.com/office/drawing/2010/main" val="0"/>
              </a:ext>
            </a:extLst>
          </a:blip>
          <a:srcRect l="6505" t="7562" r="25113" b="10497"/>
          <a:stretch/>
        </p:blipFill>
        <p:spPr>
          <a:xfrm>
            <a:off x="772509" y="3724727"/>
            <a:ext cx="3803804" cy="2996748"/>
          </a:xfrm>
          <a:prstGeom prst="rect">
            <a:avLst/>
          </a:prstGeom>
        </p:spPr>
      </p:pic>
      <p:sp>
        <p:nvSpPr>
          <p:cNvPr id="16" name="Rectangle 15"/>
          <p:cNvSpPr/>
          <p:nvPr/>
        </p:nvSpPr>
        <p:spPr>
          <a:xfrm>
            <a:off x="2495431" y="3875916"/>
            <a:ext cx="1492369" cy="115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Rectangle 127"/>
          <p:cNvSpPr/>
          <p:nvPr/>
        </p:nvSpPr>
        <p:spPr>
          <a:xfrm>
            <a:off x="2998273" y="3969670"/>
            <a:ext cx="982650" cy="22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400" dirty="0" smtClean="0">
                <a:solidFill>
                  <a:schemeClr val="tx1"/>
                </a:solidFill>
                <a:latin typeface="Century Gothic" panose="020B0502020202020204" pitchFamily="34" charset="0"/>
              </a:rPr>
              <a:t>μ</a:t>
            </a:r>
            <a:r>
              <a:rPr lang="fr-FR" sz="1400" baseline="-25000" dirty="0" smtClean="0">
                <a:solidFill>
                  <a:schemeClr val="tx1"/>
                </a:solidFill>
                <a:latin typeface="Century Gothic" panose="020B0502020202020204" pitchFamily="34" charset="0"/>
              </a:rPr>
              <a:t>0</a:t>
            </a:r>
            <a:r>
              <a:rPr lang="fr-FR" sz="1400" dirty="0" smtClean="0">
                <a:solidFill>
                  <a:schemeClr val="tx1"/>
                </a:solidFill>
                <a:latin typeface="Century Gothic" panose="020B0502020202020204" pitchFamily="34" charset="0"/>
              </a:rPr>
              <a:t>H</a:t>
            </a:r>
            <a:r>
              <a:rPr lang="fr-FR" sz="1400" baseline="-25000" dirty="0" smtClean="0">
                <a:solidFill>
                  <a:schemeClr val="tx1"/>
                </a:solidFill>
                <a:latin typeface="Century Gothic" panose="020B0502020202020204" pitchFamily="34" charset="0"/>
              </a:rPr>
              <a:t>0</a:t>
            </a:r>
            <a:r>
              <a:rPr lang="fr-FR" sz="1400" dirty="0" smtClean="0">
                <a:solidFill>
                  <a:schemeClr val="tx1"/>
                </a:solidFill>
                <a:latin typeface="Century Gothic" panose="020B0502020202020204" pitchFamily="34" charset="0"/>
              </a:rPr>
              <a:t>=0,1T</a:t>
            </a:r>
            <a:endParaRPr lang="fr-FR" sz="1400" dirty="0">
              <a:solidFill>
                <a:schemeClr val="tx1"/>
              </a:solidFill>
              <a:latin typeface="Century Gothic" panose="020B0502020202020204" pitchFamily="34" charset="0"/>
            </a:endParaRPr>
          </a:p>
        </p:txBody>
      </p:sp>
      <p:grpSp>
        <p:nvGrpSpPr>
          <p:cNvPr id="131" name="Groupe 130"/>
          <p:cNvGrpSpPr/>
          <p:nvPr/>
        </p:nvGrpSpPr>
        <p:grpSpPr>
          <a:xfrm>
            <a:off x="6647238" y="3564945"/>
            <a:ext cx="4130155" cy="3160321"/>
            <a:chOff x="3297254" y="1130060"/>
            <a:chExt cx="7196379" cy="5506541"/>
          </a:xfrm>
        </p:grpSpPr>
        <p:grpSp>
          <p:nvGrpSpPr>
            <p:cNvPr id="132" name="Groupe 131"/>
            <p:cNvGrpSpPr/>
            <p:nvPr/>
          </p:nvGrpSpPr>
          <p:grpSpPr>
            <a:xfrm>
              <a:off x="3297254" y="1130060"/>
              <a:ext cx="7196379" cy="5506541"/>
              <a:chOff x="3297254" y="1130060"/>
              <a:chExt cx="7196379" cy="5506541"/>
            </a:xfrm>
          </p:grpSpPr>
          <p:graphicFrame>
            <p:nvGraphicFramePr>
              <p:cNvPr id="136" name="Objet 135"/>
              <p:cNvGraphicFramePr>
                <a:graphicFrameLocks noChangeAspect="1"/>
              </p:cNvGraphicFramePr>
              <p:nvPr>
                <p:extLst/>
              </p:nvPr>
            </p:nvGraphicFramePr>
            <p:xfrm>
              <a:off x="3297254" y="1130060"/>
              <a:ext cx="7196379" cy="5506541"/>
            </p:xfrm>
            <a:graphic>
              <a:graphicData uri="http://schemas.openxmlformats.org/presentationml/2006/ole">
                <mc:AlternateContent xmlns:mc="http://schemas.openxmlformats.org/markup-compatibility/2006">
                  <mc:Choice xmlns:v="urn:schemas-microsoft-com:vml" Requires="v">
                    <p:oleObj spid="_x0000_s13318" name="Graph" r:id="rId16" imgW="3920760" imgH="3000960" progId="Origin95.Graph">
                      <p:embed/>
                    </p:oleObj>
                  </mc:Choice>
                  <mc:Fallback>
                    <p:oleObj name="Graph" r:id="rId16" imgW="3920760" imgH="3000960" progId="Origin95.Graph">
                      <p:embed/>
                      <p:pic>
                        <p:nvPicPr>
                          <p:cNvPr id="136" name="Objet 135"/>
                          <p:cNvPicPr/>
                          <p:nvPr/>
                        </p:nvPicPr>
                        <p:blipFill>
                          <a:blip r:embed="rId17"/>
                          <a:stretch>
                            <a:fillRect/>
                          </a:stretch>
                        </p:blipFill>
                        <p:spPr>
                          <a:xfrm>
                            <a:off x="3297254" y="1130060"/>
                            <a:ext cx="7196379" cy="5506541"/>
                          </a:xfrm>
                          <a:prstGeom prst="rect">
                            <a:avLst/>
                          </a:prstGeom>
                        </p:spPr>
                      </p:pic>
                    </p:oleObj>
                  </mc:Fallback>
                </mc:AlternateContent>
              </a:graphicData>
            </a:graphic>
          </p:graphicFrame>
          <p:sp>
            <p:nvSpPr>
              <p:cNvPr id="137" name="Rectangle 136"/>
              <p:cNvSpPr/>
              <p:nvPr/>
            </p:nvSpPr>
            <p:spPr>
              <a:xfrm>
                <a:off x="4865298" y="1800864"/>
                <a:ext cx="4511615" cy="3073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Rectangle 137"/>
              <p:cNvSpPr/>
              <p:nvPr/>
            </p:nvSpPr>
            <p:spPr>
              <a:xfrm flipV="1">
                <a:off x="4951161" y="4802700"/>
                <a:ext cx="4397115" cy="16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Rectangle 138"/>
              <p:cNvSpPr/>
              <p:nvPr/>
            </p:nvSpPr>
            <p:spPr>
              <a:xfrm flipV="1">
                <a:off x="5102171" y="4873925"/>
                <a:ext cx="4207332" cy="210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Rectangle 139"/>
              <p:cNvSpPr/>
              <p:nvPr/>
            </p:nvSpPr>
            <p:spPr>
              <a:xfrm flipV="1">
                <a:off x="5295927" y="4977659"/>
                <a:ext cx="4089435" cy="210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1" name="Rectangle 140"/>
              <p:cNvSpPr/>
              <p:nvPr/>
            </p:nvSpPr>
            <p:spPr>
              <a:xfrm flipV="1">
                <a:off x="5683265" y="5170029"/>
                <a:ext cx="3693648" cy="10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2" name="Rectangle 141"/>
              <p:cNvSpPr/>
              <p:nvPr/>
            </p:nvSpPr>
            <p:spPr>
              <a:xfrm flipV="1">
                <a:off x="6021237" y="5239547"/>
                <a:ext cx="3355676" cy="121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p:cNvSpPr/>
              <p:nvPr/>
            </p:nvSpPr>
            <p:spPr>
              <a:xfrm flipV="1">
                <a:off x="6506715" y="5341969"/>
                <a:ext cx="2953799" cy="69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p:cNvSpPr/>
              <p:nvPr/>
            </p:nvSpPr>
            <p:spPr>
              <a:xfrm flipV="1">
                <a:off x="6866681" y="5384403"/>
                <a:ext cx="2552698" cy="49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Rectangle 144"/>
              <p:cNvSpPr/>
              <p:nvPr/>
            </p:nvSpPr>
            <p:spPr>
              <a:xfrm flipV="1">
                <a:off x="7047843" y="5412577"/>
                <a:ext cx="241267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Rectangle 145"/>
              <p:cNvSpPr/>
              <p:nvPr/>
            </p:nvSpPr>
            <p:spPr>
              <a:xfrm flipV="1">
                <a:off x="7387542" y="5409644"/>
                <a:ext cx="2072971" cy="5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Rectangle 146"/>
              <p:cNvSpPr/>
              <p:nvPr/>
            </p:nvSpPr>
            <p:spPr>
              <a:xfrm flipV="1">
                <a:off x="7610354" y="5431660"/>
                <a:ext cx="185015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Rectangle 147"/>
              <p:cNvSpPr/>
              <p:nvPr/>
            </p:nvSpPr>
            <p:spPr>
              <a:xfrm flipV="1">
                <a:off x="7702952" y="5448332"/>
                <a:ext cx="175756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Rectangle 148"/>
              <p:cNvSpPr/>
              <p:nvPr/>
            </p:nvSpPr>
            <p:spPr>
              <a:xfrm flipV="1">
                <a:off x="8021053" y="5456331"/>
                <a:ext cx="143946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p:cNvSpPr/>
              <p:nvPr/>
            </p:nvSpPr>
            <p:spPr>
              <a:xfrm flipV="1">
                <a:off x="8254178" y="5462854"/>
                <a:ext cx="120633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a:t>
                </a:r>
                <a:endParaRPr lang="fr-FR" dirty="0"/>
              </a:p>
            </p:txBody>
          </p:sp>
          <p:sp>
            <p:nvSpPr>
              <p:cNvPr id="151" name="Rectangle 150"/>
              <p:cNvSpPr/>
              <p:nvPr/>
            </p:nvSpPr>
            <p:spPr>
              <a:xfrm flipV="1">
                <a:off x="8396880" y="5380903"/>
                <a:ext cx="1073215" cy="137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Rectangle 151"/>
              <p:cNvSpPr/>
              <p:nvPr/>
            </p:nvSpPr>
            <p:spPr>
              <a:xfrm flipV="1">
                <a:off x="8786261" y="5482514"/>
                <a:ext cx="68660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Rectangle 152"/>
              <p:cNvSpPr/>
              <p:nvPr/>
            </p:nvSpPr>
            <p:spPr>
              <a:xfrm flipV="1">
                <a:off x="8933128" y="5478148"/>
                <a:ext cx="534200" cy="50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3" name="ZoneTexte 132"/>
            <p:cNvSpPr txBox="1"/>
            <p:nvPr/>
          </p:nvSpPr>
          <p:spPr>
            <a:xfrm>
              <a:off x="7811871" y="1835545"/>
              <a:ext cx="1660991" cy="911658"/>
            </a:xfrm>
            <a:prstGeom prst="rect">
              <a:avLst/>
            </a:prstGeom>
            <a:noFill/>
          </p:spPr>
          <p:txBody>
            <a:bodyPr wrap="square" rtlCol="0">
              <a:spAutoFit/>
            </a:bodyPr>
            <a:lstStyle/>
            <a:p>
              <a:r>
                <a:rPr lang="fr-FR" sz="1400" dirty="0">
                  <a:latin typeface="Century Gothic" panose="020B0502020202020204" pitchFamily="34" charset="0"/>
                </a:rPr>
                <a:t>x</a:t>
              </a:r>
              <a:r>
                <a:rPr lang="fr-FR" sz="1400" dirty="0" smtClean="0">
                  <a:latin typeface="Century Gothic" panose="020B0502020202020204" pitchFamily="34" charset="0"/>
                </a:rPr>
                <a:t> = 0.66</a:t>
              </a:r>
            </a:p>
            <a:p>
              <a:r>
                <a:rPr lang="fr-FR" sz="1400" dirty="0">
                  <a:latin typeface="Century Gothic" panose="020B0502020202020204" pitchFamily="34" charset="0"/>
                </a:rPr>
                <a:t>x</a:t>
              </a:r>
              <a:r>
                <a:rPr lang="fr-FR" sz="1400" dirty="0" smtClean="0">
                  <a:latin typeface="Century Gothic" panose="020B0502020202020204" pitchFamily="34" charset="0"/>
                </a:rPr>
                <a:t> = 0.75</a:t>
              </a:r>
              <a:endParaRPr lang="fr-FR" sz="1400" dirty="0">
                <a:latin typeface="Century Gothic" panose="020B0502020202020204" pitchFamily="34" charset="0"/>
              </a:endParaRPr>
            </a:p>
          </p:txBody>
        </p:sp>
        <p:cxnSp>
          <p:nvCxnSpPr>
            <p:cNvPr id="134" name="Connecteur droit 133"/>
            <p:cNvCxnSpPr/>
            <p:nvPr/>
          </p:nvCxnSpPr>
          <p:spPr>
            <a:xfrm flipV="1">
              <a:off x="7294715" y="2112264"/>
              <a:ext cx="543047"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flipV="1">
              <a:off x="7305408" y="2497579"/>
              <a:ext cx="543047" cy="0"/>
            </a:xfrm>
            <a:prstGeom prst="line">
              <a:avLst/>
            </a:prstGeom>
            <a:ln w="28575">
              <a:solidFill>
                <a:srgbClr val="01CBCC"/>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ZoneTexte 17"/>
              <p:cNvSpPr txBox="1"/>
              <p:nvPr/>
            </p:nvSpPr>
            <p:spPr>
              <a:xfrm>
                <a:off x="2951687" y="4852953"/>
                <a:ext cx="891734" cy="7541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rPr>
                        <m:t>χ</m:t>
                      </m: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𝑀</m:t>
                          </m:r>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0</m:t>
                              </m:r>
                            </m:sub>
                          </m:sSub>
                        </m:den>
                      </m:f>
                    </m:oMath>
                  </m:oMathPara>
                </a14:m>
                <a:endParaRPr lang="fr-FR" sz="2400" dirty="0"/>
              </a:p>
            </p:txBody>
          </p:sp>
        </mc:Choice>
        <mc:Fallback xmlns="">
          <p:sp>
            <p:nvSpPr>
              <p:cNvPr id="18" name="ZoneTexte 17"/>
              <p:cNvSpPr txBox="1">
                <a:spLocks noRot="1" noChangeAspect="1" noMove="1" noResize="1" noEditPoints="1" noAdjustHandles="1" noChangeArrowheads="1" noChangeShapeType="1" noTextEdit="1"/>
              </p:cNvSpPr>
              <p:nvPr/>
            </p:nvSpPr>
            <p:spPr>
              <a:xfrm>
                <a:off x="2951687" y="4852953"/>
                <a:ext cx="891734" cy="754181"/>
              </a:xfrm>
              <a:prstGeom prst="rect">
                <a:avLst/>
              </a:prstGeom>
              <a:blipFill>
                <a:blip r:embed="rId18"/>
                <a:stretch>
                  <a:fillRect l="-685" r="-685"/>
                </a:stretch>
              </a:blipFill>
            </p:spPr>
            <p:txBody>
              <a:bodyPr/>
              <a:lstStyle/>
              <a:p>
                <a:r>
                  <a:rPr lang="fr-FR">
                    <a:noFill/>
                  </a:rPr>
                  <a:t> </a:t>
                </a:r>
              </a:p>
            </p:txBody>
          </p:sp>
        </mc:Fallback>
      </mc:AlternateContent>
      <p:sp>
        <p:nvSpPr>
          <p:cNvPr id="80" name="Rectangle 79"/>
          <p:cNvSpPr/>
          <p:nvPr/>
        </p:nvSpPr>
        <p:spPr>
          <a:xfrm>
            <a:off x="1181680" y="5787729"/>
            <a:ext cx="897109" cy="25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latin typeface="Century Gothic" panose="020B0502020202020204" pitchFamily="34" charset="0"/>
            </a:endParaRPr>
          </a:p>
        </p:txBody>
      </p:sp>
      <p:sp>
        <p:nvSpPr>
          <p:cNvPr id="129" name="Ellipse 128"/>
          <p:cNvSpPr/>
          <p:nvPr/>
        </p:nvSpPr>
        <p:spPr>
          <a:xfrm>
            <a:off x="1710938" y="3959524"/>
            <a:ext cx="996664" cy="2102437"/>
          </a:xfrm>
          <a:prstGeom prst="ellipse">
            <a:avLst/>
          </a:prstGeom>
          <a:noFill/>
          <a:ln w="3810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466198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err="1" smtClean="0">
                <a:solidFill>
                  <a:schemeClr val="bg1"/>
                </a:solidFill>
                <a:latin typeface="Century Gothic" panose="020B0502020202020204" pitchFamily="34" charset="0"/>
                <a:cs typeface="Times New Roman" panose="02020603050405020304" pitchFamily="18" charset="0"/>
              </a:rPr>
              <a:t>Zn</a:t>
            </a:r>
            <a:r>
              <a:rPr lang="fr-FR" sz="2400" b="1" baseline="-25000" dirty="0" err="1" smtClean="0">
                <a:solidFill>
                  <a:schemeClr val="bg1"/>
                </a:solidFill>
                <a:latin typeface="Century Gothic" panose="020B0502020202020204" pitchFamily="34" charset="0"/>
                <a:cs typeface="Times New Roman" panose="02020603050405020304" pitchFamily="18" charset="0"/>
              </a:rPr>
              <a:t>x</a:t>
            </a:r>
            <a:r>
              <a:rPr lang="fr-FR" sz="2400" b="1" dirty="0" err="1" smtClean="0">
                <a:solidFill>
                  <a:schemeClr val="bg1"/>
                </a:solidFill>
                <a:latin typeface="Century Gothic" panose="020B0502020202020204" pitchFamily="34" charset="0"/>
                <a:cs typeface="Times New Roman" panose="02020603050405020304" pitchFamily="18" charset="0"/>
              </a:rPr>
              <a:t>-Barlowite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23BF5E7A-8F6B-4A7B-BAEA-2069E39F9EB9}"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36</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grpSp>
        <p:nvGrpSpPr>
          <p:cNvPr id="44" name="Groupe 43"/>
          <p:cNvGrpSpPr/>
          <p:nvPr/>
        </p:nvGrpSpPr>
        <p:grpSpPr>
          <a:xfrm>
            <a:off x="251469" y="956144"/>
            <a:ext cx="1125414" cy="2379210"/>
            <a:chOff x="96328" y="1063356"/>
            <a:chExt cx="1125414" cy="2379210"/>
          </a:xfrm>
        </p:grpSpPr>
        <p:grpSp>
          <p:nvGrpSpPr>
            <p:cNvPr id="45" name="Groupe 44"/>
            <p:cNvGrpSpPr/>
            <p:nvPr/>
          </p:nvGrpSpPr>
          <p:grpSpPr>
            <a:xfrm>
              <a:off x="96328" y="1063356"/>
              <a:ext cx="1125414" cy="2379210"/>
              <a:chOff x="82063" y="682643"/>
              <a:chExt cx="1125414" cy="2379210"/>
            </a:xfrm>
          </p:grpSpPr>
          <p:sp>
            <p:nvSpPr>
              <p:cNvPr id="47" name="ZoneTexte 46"/>
              <p:cNvSpPr txBox="1"/>
              <p:nvPr/>
            </p:nvSpPr>
            <p:spPr>
              <a:xfrm>
                <a:off x="420516" y="2104421"/>
                <a:ext cx="565472" cy="338554"/>
              </a:xfrm>
              <a:prstGeom prst="rect">
                <a:avLst/>
              </a:prstGeom>
              <a:noFill/>
            </p:spPr>
            <p:txBody>
              <a:bodyPr wrap="square" rtlCol="0">
                <a:spAutoFit/>
              </a:bodyPr>
              <a:lstStyle/>
              <a:p>
                <a:r>
                  <a:rPr lang="fr-FR" sz="1600" b="1" dirty="0">
                    <a:solidFill>
                      <a:srgbClr val="387438"/>
                    </a:solidFill>
                  </a:rPr>
                  <a:t>F</a:t>
                </a:r>
              </a:p>
            </p:txBody>
          </p:sp>
          <p:sp>
            <p:nvSpPr>
              <p:cNvPr id="48" name="ZoneTexte 47"/>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49" name="ZoneTexte 48"/>
              <p:cNvSpPr txBox="1"/>
              <p:nvPr/>
            </p:nvSpPr>
            <p:spPr>
              <a:xfrm>
                <a:off x="404459" y="2431685"/>
                <a:ext cx="678568" cy="338554"/>
              </a:xfrm>
              <a:prstGeom prst="rect">
                <a:avLst/>
              </a:prstGeom>
              <a:noFill/>
            </p:spPr>
            <p:txBody>
              <a:bodyPr wrap="square" rtlCol="0">
                <a:spAutoFit/>
              </a:bodyPr>
              <a:lstStyle/>
              <a:p>
                <a:r>
                  <a:rPr lang="fr-FR" sz="1600" b="1" dirty="0">
                    <a:solidFill>
                      <a:srgbClr val="D61C1C"/>
                    </a:solidFill>
                  </a:rPr>
                  <a:t>O</a:t>
                </a:r>
              </a:p>
            </p:txBody>
          </p:sp>
          <p:sp>
            <p:nvSpPr>
              <p:cNvPr id="50" name="ZoneTexte 49"/>
              <p:cNvSpPr txBox="1"/>
              <p:nvPr/>
            </p:nvSpPr>
            <p:spPr>
              <a:xfrm>
                <a:off x="404384" y="2723299"/>
                <a:ext cx="561393" cy="338554"/>
              </a:xfrm>
              <a:prstGeom prst="rect">
                <a:avLst/>
              </a:prstGeom>
              <a:noFill/>
            </p:spPr>
            <p:txBody>
              <a:bodyPr wrap="square" rtlCol="0">
                <a:spAutoFit/>
              </a:bodyPr>
              <a:lstStyle/>
              <a:p>
                <a:r>
                  <a:rPr lang="fr-FR" sz="1600" b="1" dirty="0">
                    <a:solidFill>
                      <a:srgbClr val="BBBBBB"/>
                    </a:solidFill>
                  </a:rPr>
                  <a:t>H</a:t>
                </a:r>
              </a:p>
            </p:txBody>
          </p:sp>
          <p:sp>
            <p:nvSpPr>
              <p:cNvPr id="51" name="ZoneTexte 50"/>
              <p:cNvSpPr txBox="1"/>
              <p:nvPr/>
            </p:nvSpPr>
            <p:spPr>
              <a:xfrm>
                <a:off x="421482" y="1227574"/>
                <a:ext cx="621871" cy="338554"/>
              </a:xfrm>
              <a:prstGeom prst="rect">
                <a:avLst/>
              </a:prstGeom>
              <a:noFill/>
            </p:spPr>
            <p:txBody>
              <a:bodyPr wrap="square" rtlCol="0">
                <a:spAutoFit/>
              </a:bodyPr>
              <a:lstStyle/>
              <a:p>
                <a:r>
                  <a:rPr lang="fr-FR" sz="1600" b="1" dirty="0" smtClean="0">
                    <a:solidFill>
                      <a:srgbClr val="7C23D4"/>
                    </a:solidFill>
                  </a:rPr>
                  <a:t>Cu</a:t>
                </a:r>
                <a:r>
                  <a:rPr lang="fr-FR" sz="1600" b="1" baseline="30000" dirty="0" smtClean="0">
                    <a:solidFill>
                      <a:srgbClr val="7C23D4"/>
                    </a:solidFill>
                  </a:rPr>
                  <a:t>int</a:t>
                </a:r>
                <a:endParaRPr lang="fr-FR" sz="1600" b="1" baseline="30000" dirty="0">
                  <a:solidFill>
                    <a:srgbClr val="7C23D4"/>
                  </a:solidFill>
                </a:endParaRPr>
              </a:p>
            </p:txBody>
          </p:sp>
          <p:sp>
            <p:nvSpPr>
              <p:cNvPr id="52" name="ZoneTexte 51"/>
              <p:cNvSpPr txBox="1"/>
              <p:nvPr/>
            </p:nvSpPr>
            <p:spPr>
              <a:xfrm>
                <a:off x="430757" y="1692763"/>
                <a:ext cx="665872" cy="338554"/>
              </a:xfrm>
              <a:prstGeom prst="rect">
                <a:avLst/>
              </a:prstGeom>
              <a:noFill/>
            </p:spPr>
            <p:txBody>
              <a:bodyPr wrap="square" rtlCol="0">
                <a:spAutoFit/>
              </a:bodyPr>
              <a:lstStyle/>
              <a:p>
                <a:r>
                  <a:rPr lang="fr-FR" sz="1600" b="1" dirty="0">
                    <a:solidFill>
                      <a:srgbClr val="8C5534"/>
                    </a:solidFill>
                  </a:rPr>
                  <a:t>Br</a:t>
                </a:r>
              </a:p>
            </p:txBody>
          </p:sp>
          <p:pic>
            <p:nvPicPr>
              <p:cNvPr id="53" name="Imag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8" y="1649615"/>
                <a:ext cx="349211" cy="401923"/>
              </a:xfrm>
              <a:prstGeom prst="rect">
                <a:avLst/>
              </a:prstGeom>
            </p:spPr>
          </p:pic>
          <p:pic>
            <p:nvPicPr>
              <p:cNvPr id="54" name="Imag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55" name="Imag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63" y="1181026"/>
                <a:ext cx="410308" cy="382491"/>
              </a:xfrm>
              <a:prstGeom prst="rect">
                <a:avLst/>
              </a:prstGeom>
            </p:spPr>
          </p:pic>
          <p:pic>
            <p:nvPicPr>
              <p:cNvPr id="56" name="Imag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360" y="2784135"/>
                <a:ext cx="319380" cy="252142"/>
              </a:xfrm>
              <a:prstGeom prst="rect">
                <a:avLst/>
              </a:prstGeom>
            </p:spPr>
          </p:pic>
          <p:pic>
            <p:nvPicPr>
              <p:cNvPr id="57" name="Imag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671" y="2459710"/>
                <a:ext cx="201787" cy="275776"/>
              </a:xfrm>
              <a:prstGeom prst="rect">
                <a:avLst/>
              </a:prstGeom>
            </p:spPr>
          </p:pic>
        </p:grpSp>
        <p:pic>
          <p:nvPicPr>
            <p:cNvPr id="46" name="Imag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324" y="2512799"/>
              <a:ext cx="235559" cy="243282"/>
            </a:xfrm>
            <a:prstGeom prst="rect">
              <a:avLst/>
            </a:prstGeom>
          </p:spPr>
        </p:pic>
      </p:grpSp>
      <p:grpSp>
        <p:nvGrpSpPr>
          <p:cNvPr id="64" name="Groupe 63"/>
          <p:cNvGrpSpPr/>
          <p:nvPr/>
        </p:nvGrpSpPr>
        <p:grpSpPr>
          <a:xfrm>
            <a:off x="11279924" y="997571"/>
            <a:ext cx="1101969" cy="2342616"/>
            <a:chOff x="139322" y="1376559"/>
            <a:chExt cx="1101969" cy="2342616"/>
          </a:xfrm>
        </p:grpSpPr>
        <p:grpSp>
          <p:nvGrpSpPr>
            <p:cNvPr id="65" name="Groupe 64"/>
            <p:cNvGrpSpPr/>
            <p:nvPr/>
          </p:nvGrpSpPr>
          <p:grpSpPr>
            <a:xfrm>
              <a:off x="139322" y="1376559"/>
              <a:ext cx="1101969" cy="2342616"/>
              <a:chOff x="119773" y="1063356"/>
              <a:chExt cx="1101969" cy="2342616"/>
            </a:xfrm>
          </p:grpSpPr>
          <p:grpSp>
            <p:nvGrpSpPr>
              <p:cNvPr id="68" name="Groupe 67"/>
              <p:cNvGrpSpPr/>
              <p:nvPr/>
            </p:nvGrpSpPr>
            <p:grpSpPr>
              <a:xfrm>
                <a:off x="119773" y="1063356"/>
                <a:ext cx="1101969" cy="2342616"/>
                <a:chOff x="105508" y="682643"/>
                <a:chExt cx="1101969" cy="2342616"/>
              </a:xfrm>
            </p:grpSpPr>
            <p:sp>
              <p:nvSpPr>
                <p:cNvPr id="75" name="ZoneTexte 74"/>
                <p:cNvSpPr txBox="1"/>
                <p:nvPr/>
              </p:nvSpPr>
              <p:spPr>
                <a:xfrm>
                  <a:off x="420516" y="2067827"/>
                  <a:ext cx="565472" cy="338554"/>
                </a:xfrm>
                <a:prstGeom prst="rect">
                  <a:avLst/>
                </a:prstGeom>
                <a:noFill/>
              </p:spPr>
              <p:txBody>
                <a:bodyPr wrap="square" rtlCol="0">
                  <a:spAutoFit/>
                </a:bodyPr>
                <a:lstStyle/>
                <a:p>
                  <a:r>
                    <a:rPr lang="fr-FR" sz="1600" b="1" dirty="0">
                      <a:solidFill>
                        <a:srgbClr val="387438"/>
                      </a:solidFill>
                    </a:rPr>
                    <a:t>F</a:t>
                  </a:r>
                </a:p>
              </p:txBody>
            </p:sp>
            <p:sp>
              <p:nvSpPr>
                <p:cNvPr id="76" name="ZoneTexte 75"/>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77" name="ZoneTexte 76"/>
                <p:cNvSpPr txBox="1"/>
                <p:nvPr/>
              </p:nvSpPr>
              <p:spPr>
                <a:xfrm>
                  <a:off x="404459" y="2395091"/>
                  <a:ext cx="678568" cy="338554"/>
                </a:xfrm>
                <a:prstGeom prst="rect">
                  <a:avLst/>
                </a:prstGeom>
                <a:noFill/>
              </p:spPr>
              <p:txBody>
                <a:bodyPr wrap="square" rtlCol="0">
                  <a:spAutoFit/>
                </a:bodyPr>
                <a:lstStyle/>
                <a:p>
                  <a:r>
                    <a:rPr lang="fr-FR" sz="1600" b="1" dirty="0">
                      <a:solidFill>
                        <a:srgbClr val="D61C1C"/>
                      </a:solidFill>
                    </a:rPr>
                    <a:t>O</a:t>
                  </a:r>
                </a:p>
              </p:txBody>
            </p:sp>
            <p:sp>
              <p:nvSpPr>
                <p:cNvPr id="78" name="ZoneTexte 77"/>
                <p:cNvSpPr txBox="1"/>
                <p:nvPr/>
              </p:nvSpPr>
              <p:spPr>
                <a:xfrm>
                  <a:off x="404384" y="2686705"/>
                  <a:ext cx="561393" cy="338554"/>
                </a:xfrm>
                <a:prstGeom prst="rect">
                  <a:avLst/>
                </a:prstGeom>
                <a:noFill/>
              </p:spPr>
              <p:txBody>
                <a:bodyPr wrap="square" rtlCol="0">
                  <a:spAutoFit/>
                </a:bodyPr>
                <a:lstStyle/>
                <a:p>
                  <a:r>
                    <a:rPr lang="fr-FR" sz="1600" b="1" dirty="0">
                      <a:solidFill>
                        <a:srgbClr val="BBBBBB"/>
                      </a:solidFill>
                    </a:rPr>
                    <a:t>H</a:t>
                  </a:r>
                </a:p>
              </p:txBody>
            </p:sp>
            <p:sp>
              <p:nvSpPr>
                <p:cNvPr id="83" name="ZoneTexte 82"/>
                <p:cNvSpPr txBox="1"/>
                <p:nvPr/>
              </p:nvSpPr>
              <p:spPr>
                <a:xfrm>
                  <a:off x="430757" y="1656169"/>
                  <a:ext cx="665872" cy="338554"/>
                </a:xfrm>
                <a:prstGeom prst="rect">
                  <a:avLst/>
                </a:prstGeom>
                <a:noFill/>
              </p:spPr>
              <p:txBody>
                <a:bodyPr wrap="square" rtlCol="0">
                  <a:spAutoFit/>
                </a:bodyPr>
                <a:lstStyle/>
                <a:p>
                  <a:r>
                    <a:rPr lang="fr-FR" sz="1600" b="1" dirty="0">
                      <a:solidFill>
                        <a:srgbClr val="8C5534"/>
                      </a:solidFill>
                    </a:rPr>
                    <a:t>Br</a:t>
                  </a:r>
                </a:p>
              </p:txBody>
            </p:sp>
            <p:pic>
              <p:nvPicPr>
                <p:cNvPr id="86" name="Imag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8" y="1613021"/>
                  <a:ext cx="349211" cy="401923"/>
                </a:xfrm>
                <a:prstGeom prst="rect">
                  <a:avLst/>
                </a:prstGeom>
              </p:spPr>
            </p:pic>
            <p:pic>
              <p:nvPicPr>
                <p:cNvPr id="90" name="Imag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94" name="Imag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360" y="2747541"/>
                  <a:ext cx="319380" cy="252142"/>
                </a:xfrm>
                <a:prstGeom prst="rect">
                  <a:avLst/>
                </a:prstGeom>
              </p:spPr>
            </p:pic>
            <p:pic>
              <p:nvPicPr>
                <p:cNvPr id="95" name="Image 9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671" y="2423116"/>
                  <a:ext cx="201787" cy="275776"/>
                </a:xfrm>
                <a:prstGeom prst="rect">
                  <a:avLst/>
                </a:prstGeom>
              </p:spPr>
            </p:pic>
          </p:grpSp>
          <p:pic>
            <p:nvPicPr>
              <p:cNvPr id="74" name="Imag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324" y="2476205"/>
                <a:ext cx="235559" cy="243282"/>
              </a:xfrm>
              <a:prstGeom prst="rect">
                <a:avLst/>
              </a:prstGeom>
            </p:spPr>
          </p:pic>
        </p:grpSp>
        <p:pic>
          <p:nvPicPr>
            <p:cNvPr id="66" name="Image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3418" y="1880946"/>
              <a:ext cx="363639" cy="386166"/>
            </a:xfrm>
            <a:prstGeom prst="rect">
              <a:avLst/>
            </a:prstGeom>
          </p:spPr>
        </p:pic>
        <p:sp>
          <p:nvSpPr>
            <p:cNvPr id="67" name="Rectangle 66"/>
            <p:cNvSpPr/>
            <p:nvPr/>
          </p:nvSpPr>
          <p:spPr>
            <a:xfrm>
              <a:off x="477554" y="1911011"/>
              <a:ext cx="393056" cy="338554"/>
            </a:xfrm>
            <a:prstGeom prst="rect">
              <a:avLst/>
            </a:prstGeom>
          </p:spPr>
          <p:txBody>
            <a:bodyPr wrap="none">
              <a:spAutoFit/>
            </a:bodyPr>
            <a:lstStyle/>
            <a:p>
              <a:r>
                <a:rPr lang="fr-FR" sz="1600" b="1" dirty="0" smtClean="0">
                  <a:solidFill>
                    <a:srgbClr val="47FFFF"/>
                  </a:solidFill>
                </a:rPr>
                <a:t>Zn</a:t>
              </a:r>
              <a:endParaRPr lang="fr-FR" sz="1600" dirty="0">
                <a:solidFill>
                  <a:srgbClr val="47FFFF"/>
                </a:solidFill>
              </a:endParaRPr>
            </a:p>
          </p:txBody>
        </p:sp>
      </p:grpSp>
      <p:grpSp>
        <p:nvGrpSpPr>
          <p:cNvPr id="12" name="Groupe 11"/>
          <p:cNvGrpSpPr/>
          <p:nvPr/>
        </p:nvGrpSpPr>
        <p:grpSpPr>
          <a:xfrm>
            <a:off x="6831606" y="907301"/>
            <a:ext cx="2888558" cy="2973587"/>
            <a:chOff x="5545482" y="997924"/>
            <a:chExt cx="2888558" cy="2973587"/>
          </a:xfrm>
        </p:grpSpPr>
        <p:pic>
          <p:nvPicPr>
            <p:cNvPr id="62" name="Image 61"/>
            <p:cNvPicPr>
              <a:picLocks noChangeAspect="1"/>
            </p:cNvPicPr>
            <p:nvPr/>
          </p:nvPicPr>
          <p:blipFill rotWithShape="1">
            <a:blip r:embed="rId10">
              <a:extLst>
                <a:ext uri="{28A0092B-C50C-407E-A947-70E740481C1C}">
                  <a14:useLocalDpi xmlns:a14="http://schemas.microsoft.com/office/drawing/2010/main" val="0"/>
                </a:ext>
              </a:extLst>
            </a:blip>
            <a:srcRect t="3408"/>
            <a:stretch/>
          </p:blipFill>
          <p:spPr>
            <a:xfrm>
              <a:off x="5545482" y="997924"/>
              <a:ext cx="2888558" cy="2973587"/>
            </a:xfrm>
            <a:prstGeom prst="rect">
              <a:avLst/>
            </a:prstGeom>
          </p:spPr>
        </p:pic>
        <p:pic>
          <p:nvPicPr>
            <p:cNvPr id="63" name="Imag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68326" y="1438123"/>
              <a:ext cx="270967" cy="287753"/>
            </a:xfrm>
            <a:prstGeom prst="rect">
              <a:avLst/>
            </a:prstGeom>
          </p:spPr>
        </p:pic>
        <p:pic>
          <p:nvPicPr>
            <p:cNvPr id="96" name="Image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21380" y="2760528"/>
              <a:ext cx="270967" cy="287753"/>
            </a:xfrm>
            <a:prstGeom prst="rect">
              <a:avLst/>
            </a:prstGeom>
          </p:spPr>
        </p:pic>
        <p:pic>
          <p:nvPicPr>
            <p:cNvPr id="98" name="Image 9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37698" y="2760529"/>
              <a:ext cx="270967" cy="287753"/>
            </a:xfrm>
            <a:prstGeom prst="rect">
              <a:avLst/>
            </a:prstGeom>
          </p:spPr>
        </p:pic>
      </p:grpSp>
      <p:grpSp>
        <p:nvGrpSpPr>
          <p:cNvPr id="13" name="Groupe 12"/>
          <p:cNvGrpSpPr/>
          <p:nvPr/>
        </p:nvGrpSpPr>
        <p:grpSpPr>
          <a:xfrm>
            <a:off x="9668932" y="985094"/>
            <a:ext cx="1595886" cy="1627911"/>
            <a:chOff x="1645396" y="4184738"/>
            <a:chExt cx="2086279" cy="2128145"/>
          </a:xfrm>
        </p:grpSpPr>
        <p:pic>
          <p:nvPicPr>
            <p:cNvPr id="111" name="Image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45396" y="4184738"/>
              <a:ext cx="2086279" cy="2128145"/>
            </a:xfrm>
            <a:prstGeom prst="rect">
              <a:avLst/>
            </a:prstGeom>
          </p:spPr>
        </p:pic>
        <p:pic>
          <p:nvPicPr>
            <p:cNvPr id="115" name="Image 1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79723" y="5507161"/>
              <a:ext cx="222927" cy="236737"/>
            </a:xfrm>
            <a:prstGeom prst="rect">
              <a:avLst/>
            </a:prstGeom>
          </p:spPr>
        </p:pic>
        <p:pic>
          <p:nvPicPr>
            <p:cNvPr id="116" name="Image 1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81791" y="4787516"/>
              <a:ext cx="222927" cy="236737"/>
            </a:xfrm>
            <a:prstGeom prst="rect">
              <a:avLst/>
            </a:prstGeom>
          </p:spPr>
        </p:pic>
      </p:grpSp>
      <p:pic>
        <p:nvPicPr>
          <p:cNvPr id="118" name="Image 117"/>
          <p:cNvPicPr>
            <a:picLocks noChangeAspect="1"/>
          </p:cNvPicPr>
          <p:nvPr/>
        </p:nvPicPr>
        <p:blipFill rotWithShape="1">
          <a:blip r:embed="rId10">
            <a:extLst>
              <a:ext uri="{28A0092B-C50C-407E-A947-70E740481C1C}">
                <a14:useLocalDpi xmlns:a14="http://schemas.microsoft.com/office/drawing/2010/main" val="0"/>
              </a:ext>
            </a:extLst>
          </a:blip>
          <a:srcRect t="4462"/>
          <a:stretch/>
        </p:blipFill>
        <p:spPr>
          <a:xfrm>
            <a:off x="1196588" y="868977"/>
            <a:ext cx="2888558" cy="2941158"/>
          </a:xfrm>
          <a:prstGeom prst="rect">
            <a:avLst/>
          </a:prstGeom>
        </p:spPr>
      </p:pic>
      <p:pic>
        <p:nvPicPr>
          <p:cNvPr id="123" name="Image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85146" y="979712"/>
            <a:ext cx="1601162" cy="1633293"/>
          </a:xfrm>
          <a:prstGeom prst="rect">
            <a:avLst/>
          </a:prstGeom>
        </p:spPr>
      </p:pic>
      <p:pic>
        <p:nvPicPr>
          <p:cNvPr id="126" name="Image 125"/>
          <p:cNvPicPr>
            <a:picLocks noChangeAspect="1"/>
          </p:cNvPicPr>
          <p:nvPr/>
        </p:nvPicPr>
        <p:blipFill rotWithShape="1">
          <a:blip r:embed="rId15">
            <a:extLst>
              <a:ext uri="{28A0092B-C50C-407E-A947-70E740481C1C}">
                <a14:useLocalDpi xmlns:a14="http://schemas.microsoft.com/office/drawing/2010/main" val="0"/>
              </a:ext>
            </a:extLst>
          </a:blip>
          <a:srcRect l="6505" t="7562" r="25113" b="10497"/>
          <a:stretch/>
        </p:blipFill>
        <p:spPr>
          <a:xfrm>
            <a:off x="772509" y="3724727"/>
            <a:ext cx="3803804" cy="2996748"/>
          </a:xfrm>
          <a:prstGeom prst="rect">
            <a:avLst/>
          </a:prstGeom>
        </p:spPr>
      </p:pic>
      <p:sp>
        <p:nvSpPr>
          <p:cNvPr id="16" name="Rectangle 15"/>
          <p:cNvSpPr/>
          <p:nvPr/>
        </p:nvSpPr>
        <p:spPr>
          <a:xfrm>
            <a:off x="2495431" y="3875916"/>
            <a:ext cx="1492369" cy="115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Rectangle 127"/>
          <p:cNvSpPr/>
          <p:nvPr/>
        </p:nvSpPr>
        <p:spPr>
          <a:xfrm>
            <a:off x="2998273" y="3969670"/>
            <a:ext cx="982650" cy="22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400" dirty="0" smtClean="0">
                <a:solidFill>
                  <a:schemeClr val="tx1"/>
                </a:solidFill>
                <a:latin typeface="Century Gothic" panose="020B0502020202020204" pitchFamily="34" charset="0"/>
              </a:rPr>
              <a:t>μ</a:t>
            </a:r>
            <a:r>
              <a:rPr lang="fr-FR" sz="1400" baseline="-25000" dirty="0" smtClean="0">
                <a:solidFill>
                  <a:schemeClr val="tx1"/>
                </a:solidFill>
                <a:latin typeface="Century Gothic" panose="020B0502020202020204" pitchFamily="34" charset="0"/>
              </a:rPr>
              <a:t>0</a:t>
            </a:r>
            <a:r>
              <a:rPr lang="fr-FR" sz="1400" dirty="0" smtClean="0">
                <a:solidFill>
                  <a:schemeClr val="tx1"/>
                </a:solidFill>
                <a:latin typeface="Century Gothic" panose="020B0502020202020204" pitchFamily="34" charset="0"/>
              </a:rPr>
              <a:t>H</a:t>
            </a:r>
            <a:r>
              <a:rPr lang="fr-FR" sz="1400" baseline="-25000" dirty="0" smtClean="0">
                <a:solidFill>
                  <a:schemeClr val="tx1"/>
                </a:solidFill>
                <a:latin typeface="Century Gothic" panose="020B0502020202020204" pitchFamily="34" charset="0"/>
              </a:rPr>
              <a:t>0</a:t>
            </a:r>
            <a:r>
              <a:rPr lang="fr-FR" sz="1400" dirty="0" smtClean="0">
                <a:solidFill>
                  <a:schemeClr val="tx1"/>
                </a:solidFill>
                <a:latin typeface="Century Gothic" panose="020B0502020202020204" pitchFamily="34" charset="0"/>
              </a:rPr>
              <a:t>=0,1T</a:t>
            </a:r>
            <a:endParaRPr lang="fr-FR" sz="1400" dirty="0">
              <a:solidFill>
                <a:schemeClr val="tx1"/>
              </a:solidFill>
              <a:latin typeface="Century Gothic" panose="020B0502020202020204" pitchFamily="34" charset="0"/>
            </a:endParaRPr>
          </a:p>
        </p:txBody>
      </p:sp>
      <p:grpSp>
        <p:nvGrpSpPr>
          <p:cNvPr id="131" name="Groupe 130"/>
          <p:cNvGrpSpPr/>
          <p:nvPr/>
        </p:nvGrpSpPr>
        <p:grpSpPr>
          <a:xfrm>
            <a:off x="6647238" y="3564945"/>
            <a:ext cx="4130155" cy="3160321"/>
            <a:chOff x="3297254" y="1130060"/>
            <a:chExt cx="7196379" cy="5506541"/>
          </a:xfrm>
        </p:grpSpPr>
        <p:grpSp>
          <p:nvGrpSpPr>
            <p:cNvPr id="132" name="Groupe 131"/>
            <p:cNvGrpSpPr/>
            <p:nvPr/>
          </p:nvGrpSpPr>
          <p:grpSpPr>
            <a:xfrm>
              <a:off x="3297254" y="1130060"/>
              <a:ext cx="7196379" cy="5506541"/>
              <a:chOff x="3297254" y="1130060"/>
              <a:chExt cx="7196379" cy="5506541"/>
            </a:xfrm>
          </p:grpSpPr>
          <p:graphicFrame>
            <p:nvGraphicFramePr>
              <p:cNvPr id="136" name="Objet 135"/>
              <p:cNvGraphicFramePr>
                <a:graphicFrameLocks noChangeAspect="1"/>
              </p:cNvGraphicFramePr>
              <p:nvPr>
                <p:extLst/>
              </p:nvPr>
            </p:nvGraphicFramePr>
            <p:xfrm>
              <a:off x="3297254" y="1130060"/>
              <a:ext cx="7196379" cy="5506541"/>
            </p:xfrm>
            <a:graphic>
              <a:graphicData uri="http://schemas.openxmlformats.org/presentationml/2006/ole">
                <mc:AlternateContent xmlns:mc="http://schemas.openxmlformats.org/markup-compatibility/2006">
                  <mc:Choice xmlns:v="urn:schemas-microsoft-com:vml" Requires="v">
                    <p:oleObj spid="_x0000_s16386" name="Graph" r:id="rId16" imgW="3920760" imgH="3000960" progId="Origin95.Graph">
                      <p:embed/>
                    </p:oleObj>
                  </mc:Choice>
                  <mc:Fallback>
                    <p:oleObj name="Graph" r:id="rId16" imgW="3920760" imgH="3000960" progId="Origin95.Graph">
                      <p:embed/>
                      <p:pic>
                        <p:nvPicPr>
                          <p:cNvPr id="136" name="Objet 135"/>
                          <p:cNvPicPr/>
                          <p:nvPr/>
                        </p:nvPicPr>
                        <p:blipFill>
                          <a:blip r:embed="rId17"/>
                          <a:stretch>
                            <a:fillRect/>
                          </a:stretch>
                        </p:blipFill>
                        <p:spPr>
                          <a:xfrm>
                            <a:off x="3297254" y="1130060"/>
                            <a:ext cx="7196379" cy="5506541"/>
                          </a:xfrm>
                          <a:prstGeom prst="rect">
                            <a:avLst/>
                          </a:prstGeom>
                        </p:spPr>
                      </p:pic>
                    </p:oleObj>
                  </mc:Fallback>
                </mc:AlternateContent>
              </a:graphicData>
            </a:graphic>
          </p:graphicFrame>
          <p:sp>
            <p:nvSpPr>
              <p:cNvPr id="137" name="Rectangle 136"/>
              <p:cNvSpPr/>
              <p:nvPr/>
            </p:nvSpPr>
            <p:spPr>
              <a:xfrm>
                <a:off x="4865298" y="1800864"/>
                <a:ext cx="4511615" cy="3073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Rectangle 137"/>
              <p:cNvSpPr/>
              <p:nvPr/>
            </p:nvSpPr>
            <p:spPr>
              <a:xfrm flipV="1">
                <a:off x="4951161" y="4802700"/>
                <a:ext cx="4397115" cy="16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Rectangle 138"/>
              <p:cNvSpPr/>
              <p:nvPr/>
            </p:nvSpPr>
            <p:spPr>
              <a:xfrm flipV="1">
                <a:off x="5102171" y="4873925"/>
                <a:ext cx="4207332" cy="210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Rectangle 139"/>
              <p:cNvSpPr/>
              <p:nvPr/>
            </p:nvSpPr>
            <p:spPr>
              <a:xfrm flipV="1">
                <a:off x="5295927" y="4977659"/>
                <a:ext cx="4089435" cy="210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1" name="Rectangle 140"/>
              <p:cNvSpPr/>
              <p:nvPr/>
            </p:nvSpPr>
            <p:spPr>
              <a:xfrm flipV="1">
                <a:off x="5683265" y="5170029"/>
                <a:ext cx="3693648" cy="10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2" name="Rectangle 141"/>
              <p:cNvSpPr/>
              <p:nvPr/>
            </p:nvSpPr>
            <p:spPr>
              <a:xfrm flipV="1">
                <a:off x="6021237" y="5239547"/>
                <a:ext cx="3355676" cy="121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p:cNvSpPr/>
              <p:nvPr/>
            </p:nvSpPr>
            <p:spPr>
              <a:xfrm flipV="1">
                <a:off x="6506715" y="5341969"/>
                <a:ext cx="2953799" cy="69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p:cNvSpPr/>
              <p:nvPr/>
            </p:nvSpPr>
            <p:spPr>
              <a:xfrm flipV="1">
                <a:off x="6866681" y="5384403"/>
                <a:ext cx="2552698" cy="49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Rectangle 144"/>
              <p:cNvSpPr/>
              <p:nvPr/>
            </p:nvSpPr>
            <p:spPr>
              <a:xfrm flipV="1">
                <a:off x="7047843" y="5412577"/>
                <a:ext cx="241267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Rectangle 145"/>
              <p:cNvSpPr/>
              <p:nvPr/>
            </p:nvSpPr>
            <p:spPr>
              <a:xfrm flipV="1">
                <a:off x="7387542" y="5409644"/>
                <a:ext cx="2072971" cy="5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Rectangle 146"/>
              <p:cNvSpPr/>
              <p:nvPr/>
            </p:nvSpPr>
            <p:spPr>
              <a:xfrm flipV="1">
                <a:off x="7610354" y="5431660"/>
                <a:ext cx="185015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Rectangle 147"/>
              <p:cNvSpPr/>
              <p:nvPr/>
            </p:nvSpPr>
            <p:spPr>
              <a:xfrm flipV="1">
                <a:off x="7702952" y="5448332"/>
                <a:ext cx="175756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Rectangle 148"/>
              <p:cNvSpPr/>
              <p:nvPr/>
            </p:nvSpPr>
            <p:spPr>
              <a:xfrm flipV="1">
                <a:off x="8021053" y="5456331"/>
                <a:ext cx="143946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p:cNvSpPr/>
              <p:nvPr/>
            </p:nvSpPr>
            <p:spPr>
              <a:xfrm flipV="1">
                <a:off x="8254178" y="5462854"/>
                <a:ext cx="120633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a:t>
                </a:r>
                <a:endParaRPr lang="fr-FR" dirty="0"/>
              </a:p>
            </p:txBody>
          </p:sp>
          <p:sp>
            <p:nvSpPr>
              <p:cNvPr id="151" name="Rectangle 150"/>
              <p:cNvSpPr/>
              <p:nvPr/>
            </p:nvSpPr>
            <p:spPr>
              <a:xfrm flipV="1">
                <a:off x="8396880" y="5380903"/>
                <a:ext cx="1073215" cy="137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Rectangle 151"/>
              <p:cNvSpPr/>
              <p:nvPr/>
            </p:nvSpPr>
            <p:spPr>
              <a:xfrm flipV="1">
                <a:off x="8786261" y="5482514"/>
                <a:ext cx="68660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Rectangle 152"/>
              <p:cNvSpPr/>
              <p:nvPr/>
            </p:nvSpPr>
            <p:spPr>
              <a:xfrm flipV="1">
                <a:off x="8933128" y="5478148"/>
                <a:ext cx="534200" cy="50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3" name="ZoneTexte 132"/>
            <p:cNvSpPr txBox="1"/>
            <p:nvPr/>
          </p:nvSpPr>
          <p:spPr>
            <a:xfrm>
              <a:off x="7811871" y="1835545"/>
              <a:ext cx="1660991" cy="911658"/>
            </a:xfrm>
            <a:prstGeom prst="rect">
              <a:avLst/>
            </a:prstGeom>
            <a:noFill/>
          </p:spPr>
          <p:txBody>
            <a:bodyPr wrap="square" rtlCol="0">
              <a:spAutoFit/>
            </a:bodyPr>
            <a:lstStyle/>
            <a:p>
              <a:r>
                <a:rPr lang="fr-FR" sz="1400" dirty="0">
                  <a:latin typeface="Century Gothic" panose="020B0502020202020204" pitchFamily="34" charset="0"/>
                </a:rPr>
                <a:t>x</a:t>
              </a:r>
              <a:r>
                <a:rPr lang="fr-FR" sz="1400" dirty="0" smtClean="0">
                  <a:latin typeface="Century Gothic" panose="020B0502020202020204" pitchFamily="34" charset="0"/>
                </a:rPr>
                <a:t> = 0.66</a:t>
              </a:r>
            </a:p>
            <a:p>
              <a:r>
                <a:rPr lang="fr-FR" sz="1400" dirty="0">
                  <a:latin typeface="Century Gothic" panose="020B0502020202020204" pitchFamily="34" charset="0"/>
                </a:rPr>
                <a:t>x</a:t>
              </a:r>
              <a:r>
                <a:rPr lang="fr-FR" sz="1400" dirty="0" smtClean="0">
                  <a:latin typeface="Century Gothic" panose="020B0502020202020204" pitchFamily="34" charset="0"/>
                </a:rPr>
                <a:t> = 0.75</a:t>
              </a:r>
              <a:endParaRPr lang="fr-FR" sz="1400" dirty="0">
                <a:latin typeface="Century Gothic" panose="020B0502020202020204" pitchFamily="34" charset="0"/>
              </a:endParaRPr>
            </a:p>
          </p:txBody>
        </p:sp>
        <p:cxnSp>
          <p:nvCxnSpPr>
            <p:cNvPr id="134" name="Connecteur droit 133"/>
            <p:cNvCxnSpPr/>
            <p:nvPr/>
          </p:nvCxnSpPr>
          <p:spPr>
            <a:xfrm flipV="1">
              <a:off x="7294715" y="2112264"/>
              <a:ext cx="543047"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flipV="1">
              <a:off x="7305408" y="2497579"/>
              <a:ext cx="543047" cy="0"/>
            </a:xfrm>
            <a:prstGeom prst="line">
              <a:avLst/>
            </a:prstGeom>
            <a:ln w="28575">
              <a:solidFill>
                <a:srgbClr val="01CBCC"/>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ZoneTexte 17"/>
              <p:cNvSpPr txBox="1"/>
              <p:nvPr/>
            </p:nvSpPr>
            <p:spPr>
              <a:xfrm>
                <a:off x="2951687" y="4852953"/>
                <a:ext cx="891734" cy="7541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rPr>
                        <m:t>χ</m:t>
                      </m: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𝑀</m:t>
                          </m:r>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0</m:t>
                              </m:r>
                            </m:sub>
                          </m:sSub>
                        </m:den>
                      </m:f>
                    </m:oMath>
                  </m:oMathPara>
                </a14:m>
                <a:endParaRPr lang="fr-FR" sz="2400" dirty="0"/>
              </a:p>
            </p:txBody>
          </p:sp>
        </mc:Choice>
        <mc:Fallback xmlns="">
          <p:sp>
            <p:nvSpPr>
              <p:cNvPr id="18" name="ZoneTexte 17"/>
              <p:cNvSpPr txBox="1">
                <a:spLocks noRot="1" noChangeAspect="1" noMove="1" noResize="1" noEditPoints="1" noAdjustHandles="1" noChangeArrowheads="1" noChangeShapeType="1" noTextEdit="1"/>
              </p:cNvSpPr>
              <p:nvPr/>
            </p:nvSpPr>
            <p:spPr>
              <a:xfrm>
                <a:off x="2951687" y="4852953"/>
                <a:ext cx="891734" cy="754181"/>
              </a:xfrm>
              <a:prstGeom prst="rect">
                <a:avLst/>
              </a:prstGeom>
              <a:blipFill>
                <a:blip r:embed="rId18"/>
                <a:stretch>
                  <a:fillRect l="-685" r="-685"/>
                </a:stretch>
              </a:blipFill>
            </p:spPr>
            <p:txBody>
              <a:bodyPr/>
              <a:lstStyle/>
              <a:p>
                <a:r>
                  <a:rPr lang="fr-FR">
                    <a:noFill/>
                  </a:rPr>
                  <a:t> </a:t>
                </a:r>
              </a:p>
            </p:txBody>
          </p:sp>
        </mc:Fallback>
      </mc:AlternateContent>
      <p:sp>
        <p:nvSpPr>
          <p:cNvPr id="80" name="Rectangle 79"/>
          <p:cNvSpPr/>
          <p:nvPr/>
        </p:nvSpPr>
        <p:spPr>
          <a:xfrm>
            <a:off x="1181680" y="5787729"/>
            <a:ext cx="897109" cy="25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latin typeface="Century Gothic" panose="020B0502020202020204" pitchFamily="34" charset="0"/>
            </a:endParaRPr>
          </a:p>
        </p:txBody>
      </p:sp>
      <p:sp>
        <p:nvSpPr>
          <p:cNvPr id="129" name="Ellipse 128"/>
          <p:cNvSpPr/>
          <p:nvPr/>
        </p:nvSpPr>
        <p:spPr>
          <a:xfrm>
            <a:off x="1710938" y="3959524"/>
            <a:ext cx="996664" cy="2102437"/>
          </a:xfrm>
          <a:prstGeom prst="ellipse">
            <a:avLst/>
          </a:prstGeom>
          <a:noFill/>
          <a:ln w="3810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avec flèche 80"/>
          <p:cNvCxnSpPr/>
          <p:nvPr/>
        </p:nvCxnSpPr>
        <p:spPr>
          <a:xfrm flipV="1">
            <a:off x="4465154" y="4753773"/>
            <a:ext cx="2029003" cy="8008"/>
          </a:xfrm>
          <a:prstGeom prst="straightConnector1">
            <a:avLst/>
          </a:prstGeom>
          <a:ln w="57150">
            <a:solidFill>
              <a:srgbClr val="1F4E79"/>
            </a:solidFill>
            <a:tailEnd type="triangle"/>
          </a:ln>
        </p:spPr>
        <p:style>
          <a:lnRef idx="1">
            <a:schemeClr val="accent1"/>
          </a:lnRef>
          <a:fillRef idx="0">
            <a:schemeClr val="accent1"/>
          </a:fillRef>
          <a:effectRef idx="0">
            <a:schemeClr val="accent1"/>
          </a:effectRef>
          <a:fontRef idx="minor">
            <a:schemeClr val="tx1"/>
          </a:fontRef>
        </p:style>
      </p:cxnSp>
      <p:sp>
        <p:nvSpPr>
          <p:cNvPr id="82" name="ZoneTexte 81"/>
          <p:cNvSpPr txBox="1"/>
          <p:nvPr/>
        </p:nvSpPr>
        <p:spPr>
          <a:xfrm>
            <a:off x="4465155" y="4967634"/>
            <a:ext cx="2051170" cy="1200329"/>
          </a:xfrm>
          <a:prstGeom prst="rect">
            <a:avLst/>
          </a:prstGeom>
          <a:noFill/>
          <a:ln w="25400">
            <a:solidFill>
              <a:srgbClr val="FF0000"/>
            </a:solidFill>
          </a:ln>
        </p:spPr>
        <p:txBody>
          <a:bodyPr wrap="square" rtlCol="0">
            <a:spAutoFit/>
          </a:bodyPr>
          <a:lstStyle/>
          <a:p>
            <a:pPr algn="ctr"/>
            <a:r>
              <a:rPr lang="fr-FR" dirty="0" smtClean="0">
                <a:latin typeface="Century Gothic" panose="020B0502020202020204" pitchFamily="34" charset="0"/>
              </a:rPr>
              <a:t>Transition magnétique supprimée:</a:t>
            </a:r>
          </a:p>
          <a:p>
            <a:pPr algn="ctr"/>
            <a:r>
              <a:rPr lang="fr-FR" dirty="0" smtClean="0">
                <a:latin typeface="Century Gothic" panose="020B0502020202020204" pitchFamily="34" charset="0"/>
              </a:rPr>
              <a:t>LSQ ?</a:t>
            </a:r>
            <a:endParaRPr lang="fr-FR" dirty="0">
              <a:latin typeface="Century Gothic" panose="020B0502020202020204" pitchFamily="34" charset="0"/>
            </a:endParaRPr>
          </a:p>
        </p:txBody>
      </p:sp>
    </p:spTree>
    <p:extLst>
      <p:ext uri="{BB962C8B-B14F-4D97-AF65-F5344CB8AC3E}">
        <p14:creationId xmlns:p14="http://schemas.microsoft.com/office/powerpoint/2010/main" val="3101217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0D5FB849-9F7E-48AD-AB07-C90998AB4767}"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37</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graphicFrame>
        <p:nvGraphicFramePr>
          <p:cNvPr id="17" name="Objet 16"/>
          <p:cNvGraphicFramePr>
            <a:graphicFrameLocks noChangeAspect="1"/>
          </p:cNvGraphicFramePr>
          <p:nvPr>
            <p:extLst>
              <p:ext uri="{D42A27DB-BD31-4B8C-83A1-F6EECF244321}">
                <p14:modId xmlns:p14="http://schemas.microsoft.com/office/powerpoint/2010/main" val="2172645755"/>
              </p:ext>
            </p:extLst>
          </p:nvPr>
        </p:nvGraphicFramePr>
        <p:xfrm>
          <a:off x="6582525" y="1218101"/>
          <a:ext cx="6076229" cy="4649422"/>
        </p:xfrm>
        <a:graphic>
          <a:graphicData uri="http://schemas.openxmlformats.org/presentationml/2006/ole">
            <mc:AlternateContent xmlns:mc="http://schemas.openxmlformats.org/markup-compatibility/2006">
              <mc:Choice xmlns:v="urn:schemas-microsoft-com:vml" Requires="v">
                <p:oleObj spid="_x0000_s11407" name="Graph" r:id="rId3" imgW="3920760" imgH="3000960" progId="Origin95.Graph">
                  <p:embed/>
                </p:oleObj>
              </mc:Choice>
              <mc:Fallback>
                <p:oleObj name="Graph" r:id="rId3" imgW="3920760" imgH="3000960" progId="Origin95.Graph">
                  <p:embed/>
                  <p:pic>
                    <p:nvPicPr>
                      <p:cNvPr id="38" name="Objet 37"/>
                      <p:cNvPicPr/>
                      <p:nvPr/>
                    </p:nvPicPr>
                    <p:blipFill>
                      <a:blip r:embed="rId4"/>
                      <a:stretch>
                        <a:fillRect/>
                      </a:stretch>
                    </p:blipFill>
                    <p:spPr>
                      <a:xfrm>
                        <a:off x="6582525" y="1218101"/>
                        <a:ext cx="6076229" cy="4649422"/>
                      </a:xfrm>
                      <a:prstGeom prst="rect">
                        <a:avLst/>
                      </a:prstGeom>
                    </p:spPr>
                  </p:pic>
                </p:oleObj>
              </mc:Fallback>
            </mc:AlternateContent>
          </a:graphicData>
        </a:graphic>
      </p:graphicFrame>
      <p:grpSp>
        <p:nvGrpSpPr>
          <p:cNvPr id="18" name="Groupe 17"/>
          <p:cNvGrpSpPr/>
          <p:nvPr/>
        </p:nvGrpSpPr>
        <p:grpSpPr>
          <a:xfrm>
            <a:off x="3689738" y="2127861"/>
            <a:ext cx="2769743" cy="2527828"/>
            <a:chOff x="3763112" y="1781907"/>
            <a:chExt cx="2769743" cy="2527828"/>
          </a:xfrm>
        </p:grpSpPr>
        <p:cxnSp>
          <p:nvCxnSpPr>
            <p:cNvPr id="19" name="Connecteur droit 18"/>
            <p:cNvCxnSpPr/>
            <p:nvPr/>
          </p:nvCxnSpPr>
          <p:spPr>
            <a:xfrm>
              <a:off x="3763112" y="3141780"/>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ZoneTexte 19"/>
                <p:cNvSpPr txBox="1"/>
                <p:nvPr/>
              </p:nvSpPr>
              <p:spPr>
                <a:xfrm>
                  <a:off x="3833450" y="2813537"/>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=1/2</m:t>
                        </m:r>
                      </m:oMath>
                    </m:oMathPara>
                  </a14:m>
                  <a:endParaRPr lang="fr-FR" dirty="0"/>
                </a:p>
              </p:txBody>
            </p:sp>
          </mc:Choice>
          <mc:Fallback xmlns="">
            <p:sp>
              <p:nvSpPr>
                <p:cNvPr id="78" name="ZoneTexte 77"/>
                <p:cNvSpPr txBox="1">
                  <a:spLocks noRot="1" noChangeAspect="1" noMove="1" noResize="1" noEditPoints="1" noAdjustHandles="1" noChangeArrowheads="1" noChangeShapeType="1" noTextEdit="1"/>
                </p:cNvSpPr>
                <p:nvPr/>
              </p:nvSpPr>
              <p:spPr>
                <a:xfrm>
                  <a:off x="3833450" y="2813537"/>
                  <a:ext cx="831253" cy="276999"/>
                </a:xfrm>
                <a:prstGeom prst="rect">
                  <a:avLst/>
                </a:prstGeom>
                <a:blipFill>
                  <a:blip r:embed="rId7"/>
                  <a:stretch>
                    <a:fillRect l="-5882" r="-5882" b="-37778"/>
                  </a:stretch>
                </a:blipFill>
              </p:spPr>
              <p:txBody>
                <a:bodyPr/>
                <a:lstStyle/>
                <a:p>
                  <a:r>
                    <a:rPr lang="fr-FR">
                      <a:noFill/>
                    </a:rPr>
                    <a:t> </a:t>
                  </a:r>
                </a:p>
              </p:txBody>
            </p:sp>
          </mc:Fallback>
        </mc:AlternateContent>
        <p:cxnSp>
          <p:nvCxnSpPr>
            <p:cNvPr id="21" name="Connecteur droit 20"/>
            <p:cNvCxnSpPr/>
            <p:nvPr/>
          </p:nvCxnSpPr>
          <p:spPr>
            <a:xfrm flipH="1">
              <a:off x="4724402" y="2086706"/>
              <a:ext cx="339973" cy="105507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5064374" y="2080842"/>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flipH="1" flipV="1">
              <a:off x="4720679" y="3120772"/>
              <a:ext cx="331970" cy="88851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5052651" y="4009287"/>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ZoneTexte 24"/>
                <p:cNvSpPr txBox="1"/>
                <p:nvPr/>
              </p:nvSpPr>
              <p:spPr>
                <a:xfrm>
                  <a:off x="5040927" y="1781907"/>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0" name="ZoneTexte 29"/>
                <p:cNvSpPr txBox="1">
                  <a:spLocks noRot="1" noChangeAspect="1" noMove="1" noResize="1" noEditPoints="1" noAdjustHandles="1" noChangeArrowheads="1" noChangeShapeType="1" noTextEdit="1"/>
                </p:cNvSpPr>
                <p:nvPr/>
              </p:nvSpPr>
              <p:spPr>
                <a:xfrm>
                  <a:off x="5040927" y="1781907"/>
                  <a:ext cx="1106841" cy="276999"/>
                </a:xfrm>
                <a:prstGeom prst="rect">
                  <a:avLst/>
                </a:prstGeom>
                <a:blipFill>
                  <a:blip r:embed="rId8"/>
                  <a:stretch>
                    <a:fillRect l="-2210" t="-2222" r="-4420" b="-3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p:cNvSpPr txBox="1"/>
                <p:nvPr/>
              </p:nvSpPr>
              <p:spPr>
                <a:xfrm>
                  <a:off x="5029204" y="4032736"/>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1" name="ZoneTexte 30"/>
                <p:cNvSpPr txBox="1">
                  <a:spLocks noRot="1" noChangeAspect="1" noMove="1" noResize="1" noEditPoints="1" noAdjustHandles="1" noChangeArrowheads="1" noChangeShapeType="1" noTextEdit="1"/>
                </p:cNvSpPr>
                <p:nvPr/>
              </p:nvSpPr>
              <p:spPr>
                <a:xfrm>
                  <a:off x="5029204" y="4032736"/>
                  <a:ext cx="1106841" cy="276999"/>
                </a:xfrm>
                <a:prstGeom prst="rect">
                  <a:avLst/>
                </a:prstGeom>
                <a:blipFill>
                  <a:blip r:embed="rId9"/>
                  <a:stretch>
                    <a:fillRect l="-2198" r="-3846" b="-37778"/>
                  </a:stretch>
                </a:blipFill>
              </p:spPr>
              <p:txBody>
                <a:bodyPr/>
                <a:lstStyle/>
                <a:p>
                  <a:r>
                    <a:rPr lang="fr-FR">
                      <a:noFill/>
                    </a:rPr>
                    <a:t> </a:t>
                  </a:r>
                </a:p>
              </p:txBody>
            </p:sp>
          </mc:Fallback>
        </mc:AlternateContent>
        <p:cxnSp>
          <p:nvCxnSpPr>
            <p:cNvPr id="27" name="Connecteur droit avec flèche 26"/>
            <p:cNvCxnSpPr/>
            <p:nvPr/>
          </p:nvCxnSpPr>
          <p:spPr>
            <a:xfrm flipH="1">
              <a:off x="5334002" y="2086706"/>
              <a:ext cx="11723" cy="190800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ZoneTexte 27"/>
                <p:cNvSpPr txBox="1"/>
                <p:nvPr/>
              </p:nvSpPr>
              <p:spPr>
                <a:xfrm>
                  <a:off x="5404341" y="2919044"/>
                  <a:ext cx="1128514" cy="473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ν</m:t>
                            </m:r>
                          </m:e>
                          <m:sub>
                            <m:r>
                              <a:rPr lang="fr-FR" b="0" i="1" smtClean="0">
                                <a:latin typeface="Cambria Math" panose="02040503050406030204" pitchFamily="18" charset="0"/>
                              </a:rPr>
                              <m:t>0</m:t>
                            </m:r>
                          </m:sub>
                        </m:sSub>
                        <m:r>
                          <a:rPr lang="fr-FR" b="0" i="1" smtClean="0">
                            <a:latin typeface="Cambria Math" panose="02040503050406030204" pitchFamily="18" charset="0"/>
                          </a:rPr>
                          <m:t>=</m:t>
                        </m:r>
                        <m:f>
                          <m:fPr>
                            <m:ctrlPr>
                              <a:rPr lang="fr-FR" b="0" i="1" smtClean="0">
                                <a:latin typeface="Cambria Math" panose="02040503050406030204" pitchFamily="18" charset="0"/>
                              </a:rPr>
                            </m:ctrlPr>
                          </m:fPr>
                          <m:num>
                            <m:sSub>
                              <m:sSubPr>
                                <m:ctrlPr>
                                  <a:rPr lang="fr-FR" i="1">
                                    <a:latin typeface="Cambria Math" panose="02040503050406030204" pitchFamily="18" charset="0"/>
                                  </a:rPr>
                                </m:ctrlPr>
                              </m:sSubPr>
                              <m:e>
                                <m:r>
                                  <m:rPr>
                                    <m:sty m:val="p"/>
                                  </m:rPr>
                                  <a:rPr lang="el-GR" i="1">
                                    <a:latin typeface="Cambria Math" panose="02040503050406030204" pitchFamily="18" charset="0"/>
                                  </a:rPr>
                                  <m:t>γ</m:t>
                                </m:r>
                              </m:e>
                              <m:sub>
                                <m:r>
                                  <a:rPr lang="fr-FR" i="1">
                                    <a:latin typeface="Cambria Math" panose="02040503050406030204" pitchFamily="18" charset="0"/>
                                  </a:rPr>
                                  <m:t>𝑁</m:t>
                                </m:r>
                              </m:sub>
                            </m:sSub>
                          </m:num>
                          <m:den>
                            <m:r>
                              <a:rPr lang="fr-FR" b="0" i="1" smtClean="0">
                                <a:latin typeface="Cambria Math" panose="02040503050406030204" pitchFamily="18" charset="0"/>
                              </a:rPr>
                              <m:t>2</m:t>
                            </m:r>
                            <m:r>
                              <m:rPr>
                                <m:sty m:val="p"/>
                              </m:rPr>
                              <a:rPr lang="el-GR" b="0" i="1" smtClean="0">
                                <a:latin typeface="Cambria Math" panose="02040503050406030204" pitchFamily="18" charset="0"/>
                                <a:ea typeface="Cambria Math" panose="02040503050406030204" pitchFamily="18" charset="0"/>
                              </a:rPr>
                              <m:t>π</m:t>
                            </m:r>
                          </m:den>
                        </m:f>
                        <m:sSub>
                          <m:sSubPr>
                            <m:ctrlPr>
                              <a:rPr lang="fr-FR" b="0" i="1" smtClean="0">
                                <a:latin typeface="Cambria Math" panose="02040503050406030204" pitchFamily="18" charset="0"/>
                              </a:rPr>
                            </m:ctrlPr>
                          </m:sSubPr>
                          <m:e>
                            <m:r>
                              <a:rPr lang="fr-FR" b="0" i="1" smtClean="0">
                                <a:latin typeface="Cambria Math" panose="02040503050406030204" pitchFamily="18" charset="0"/>
                              </a:rPr>
                              <m:t>𝐵</m:t>
                            </m:r>
                          </m:e>
                          <m:sub>
                            <m:r>
                              <a:rPr lang="fr-FR" b="0" i="1" smtClean="0">
                                <a:latin typeface="Cambria Math" panose="02040503050406030204" pitchFamily="18" charset="0"/>
                              </a:rPr>
                              <m:t>0</m:t>
                            </m:r>
                          </m:sub>
                        </m:sSub>
                      </m:oMath>
                    </m:oMathPara>
                  </a14:m>
                  <a:endParaRPr lang="fr-FR" dirty="0"/>
                </a:p>
              </p:txBody>
            </p:sp>
          </mc:Choice>
          <mc:Fallback xmlns="">
            <p:sp>
              <p:nvSpPr>
                <p:cNvPr id="9" name="ZoneTexte 8"/>
                <p:cNvSpPr txBox="1">
                  <a:spLocks noRot="1" noChangeAspect="1" noMove="1" noResize="1" noEditPoints="1" noAdjustHandles="1" noChangeArrowheads="1" noChangeShapeType="1" noTextEdit="1"/>
                </p:cNvSpPr>
                <p:nvPr/>
              </p:nvSpPr>
              <p:spPr>
                <a:xfrm>
                  <a:off x="5404341" y="2919044"/>
                  <a:ext cx="1128514" cy="473015"/>
                </a:xfrm>
                <a:prstGeom prst="rect">
                  <a:avLst/>
                </a:prstGeom>
                <a:blipFill>
                  <a:blip r:embed="rId10"/>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9" name="ZoneTexte 28"/>
              <p:cNvSpPr txBox="1"/>
              <p:nvPr/>
            </p:nvSpPr>
            <p:spPr>
              <a:xfrm>
                <a:off x="3654564" y="4809516"/>
                <a:ext cx="8247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𝐵</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=0</m:t>
                      </m:r>
                    </m:oMath>
                  </m:oMathPara>
                </a14:m>
                <a:endParaRPr lang="fr-FR" sz="2000" dirty="0">
                  <a:latin typeface="Century Gothic" panose="020B0502020202020204" pitchFamily="34" charset="0"/>
                </a:endParaRPr>
              </a:p>
            </p:txBody>
          </p:sp>
        </mc:Choice>
        <mc:Fallback xmlns="">
          <p:sp>
            <p:nvSpPr>
              <p:cNvPr id="29" name="ZoneTexte 28"/>
              <p:cNvSpPr txBox="1">
                <a:spLocks noRot="1" noChangeAspect="1" noMove="1" noResize="1" noEditPoints="1" noAdjustHandles="1" noChangeArrowheads="1" noChangeShapeType="1" noTextEdit="1"/>
              </p:cNvSpPr>
              <p:nvPr/>
            </p:nvSpPr>
            <p:spPr>
              <a:xfrm>
                <a:off x="3654564" y="4809516"/>
                <a:ext cx="824713" cy="307777"/>
              </a:xfrm>
              <a:prstGeom prst="rect">
                <a:avLst/>
              </a:prstGeom>
              <a:blipFill>
                <a:blip r:embed="rId11"/>
                <a:stretch>
                  <a:fillRect l="-6667" r="-5926" b="-20000"/>
                </a:stretch>
              </a:blipFill>
            </p:spPr>
            <p:txBody>
              <a:bodyPr/>
              <a:lstStyle/>
              <a:p>
                <a:r>
                  <a:rPr lang="fr-FR">
                    <a:noFill/>
                  </a:rPr>
                  <a:t> </a:t>
                </a:r>
              </a:p>
            </p:txBody>
          </p:sp>
        </mc:Fallback>
      </mc:AlternateContent>
      <p:cxnSp>
        <p:nvCxnSpPr>
          <p:cNvPr id="30" name="Connecteur droit avec flèche 29"/>
          <p:cNvCxnSpPr/>
          <p:nvPr/>
        </p:nvCxnSpPr>
        <p:spPr>
          <a:xfrm flipV="1">
            <a:off x="155492" y="3072224"/>
            <a:ext cx="0" cy="1109006"/>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ZoneTexte 30"/>
              <p:cNvSpPr txBox="1"/>
              <p:nvPr/>
            </p:nvSpPr>
            <p:spPr>
              <a:xfrm>
                <a:off x="0" y="2654519"/>
                <a:ext cx="43120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2400" b="1" i="1" smtClean="0">
                              <a:solidFill>
                                <a:schemeClr val="tx1"/>
                              </a:solidFill>
                              <a:latin typeface="Cambria Math" panose="02040503050406030204" pitchFamily="18" charset="0"/>
                            </a:rPr>
                          </m:ctrlPr>
                        </m:accPr>
                        <m:e>
                          <m:r>
                            <a:rPr lang="fr-FR" sz="2400" b="1" i="1" smtClean="0">
                              <a:solidFill>
                                <a:schemeClr val="tx1"/>
                              </a:solidFill>
                              <a:latin typeface="Cambria Math" panose="02040503050406030204" pitchFamily="18" charset="0"/>
                            </a:rPr>
                            <m:t>𝑩</m:t>
                          </m:r>
                          <m:r>
                            <a:rPr lang="fr-FR" sz="2400" b="1" i="1" baseline="-25000" smtClean="0">
                              <a:solidFill>
                                <a:schemeClr val="tx1"/>
                              </a:solidFill>
                              <a:latin typeface="Cambria Math" panose="02040503050406030204" pitchFamily="18" charset="0"/>
                            </a:rPr>
                            <m:t>𝟎</m:t>
                          </m:r>
                        </m:e>
                      </m:acc>
                    </m:oMath>
                  </m:oMathPara>
                </a14:m>
                <a:endParaRPr lang="fr-FR" sz="2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a:off x="0" y="2654519"/>
                <a:ext cx="431208" cy="414088"/>
              </a:xfrm>
              <a:prstGeom prst="rect">
                <a:avLst/>
              </a:prstGeom>
              <a:blipFill>
                <a:blip r:embed="rId12"/>
                <a:stretch>
                  <a:fillRect/>
                </a:stretch>
              </a:blipFill>
            </p:spPr>
            <p:txBody>
              <a:bodyPr/>
              <a:lstStyle/>
              <a:p>
                <a:r>
                  <a:rPr lang="fr-FR">
                    <a:noFill/>
                  </a:rPr>
                  <a:t> </a:t>
                </a:r>
              </a:p>
            </p:txBody>
          </p:sp>
        </mc:Fallback>
      </mc:AlternateContent>
      <p:sp>
        <p:nvSpPr>
          <p:cNvPr id="32" name="ZoneTexte 31"/>
          <p:cNvSpPr txBox="1"/>
          <p:nvPr/>
        </p:nvSpPr>
        <p:spPr>
          <a:xfrm>
            <a:off x="4674470" y="4789000"/>
            <a:ext cx="1535723" cy="369332"/>
          </a:xfrm>
          <a:prstGeom prst="rect">
            <a:avLst/>
          </a:prstGeom>
          <a:noFill/>
        </p:spPr>
        <p:txBody>
          <a:bodyPr wrap="square" rtlCol="0">
            <a:spAutoFit/>
          </a:bodyPr>
          <a:lstStyle/>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Zeeman</a:t>
            </a:r>
          </a:p>
        </p:txBody>
      </p:sp>
      <p:pic>
        <p:nvPicPr>
          <p:cNvPr id="33" name="Imag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27982" y="3083364"/>
            <a:ext cx="633867" cy="654649"/>
          </a:xfrm>
          <a:prstGeom prst="ellipse">
            <a:avLst/>
          </a:prstGeom>
          <a:noFill/>
          <a:ln>
            <a:noFill/>
          </a:ln>
          <a:effectLst>
            <a:softEdge rad="112500"/>
          </a:effectLst>
        </p:spPr>
      </p:pic>
      <p:sp>
        <p:nvSpPr>
          <p:cNvPr id="2" name="ZoneTexte 1"/>
          <p:cNvSpPr txBox="1"/>
          <p:nvPr/>
        </p:nvSpPr>
        <p:spPr>
          <a:xfrm>
            <a:off x="1846295" y="3626727"/>
            <a:ext cx="370522" cy="584775"/>
          </a:xfrm>
          <a:prstGeom prst="rect">
            <a:avLst/>
          </a:prstGeom>
          <a:noFill/>
        </p:spPr>
        <p:txBody>
          <a:bodyPr wrap="square" rtlCol="0">
            <a:spAutoFit/>
          </a:bodyPr>
          <a:lstStyle/>
          <a:p>
            <a:r>
              <a:rPr lang="fr-FR" sz="3200" dirty="0" smtClean="0">
                <a:latin typeface="Century Gothic" panose="020B0502020202020204" pitchFamily="34" charset="0"/>
              </a:rPr>
              <a:t>F</a:t>
            </a:r>
            <a:endParaRPr lang="fr-FR" sz="3200" dirty="0">
              <a:latin typeface="Century Gothic" panose="020B0502020202020204" pitchFamily="34" charset="0"/>
            </a:endParaRPr>
          </a:p>
        </p:txBody>
      </p:sp>
      <p:sp>
        <p:nvSpPr>
          <p:cNvPr id="3" name="Rectangle 2"/>
          <p:cNvSpPr/>
          <p:nvPr/>
        </p:nvSpPr>
        <p:spPr>
          <a:xfrm>
            <a:off x="6958797" y="1729140"/>
            <a:ext cx="359229" cy="3388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p:cNvSpPr txBox="1"/>
          <p:nvPr/>
        </p:nvSpPr>
        <p:spPr>
          <a:xfrm rot="16200000">
            <a:off x="5360202" y="3176960"/>
            <a:ext cx="3418999" cy="461665"/>
          </a:xfrm>
          <a:prstGeom prst="rect">
            <a:avLst/>
          </a:prstGeom>
          <a:noFill/>
        </p:spPr>
        <p:txBody>
          <a:bodyPr wrap="square" rtlCol="0">
            <a:spAutoFit/>
          </a:bodyPr>
          <a:lstStyle>
            <a:defPPr>
              <a:defRPr lang="fr-FR"/>
            </a:defPPr>
            <a:lvl1pPr algn="ctr">
              <a:defRPr sz="2400">
                <a:latin typeface="Century Gothic" panose="020B0502020202020204" pitchFamily="34" charset="0"/>
              </a:defRPr>
            </a:lvl1pPr>
          </a:lstStyle>
          <a:p>
            <a:r>
              <a:rPr lang="fr-FR" dirty="0"/>
              <a:t>Intensité RMN (</a:t>
            </a:r>
            <a:r>
              <a:rPr lang="fr-FR" dirty="0" err="1"/>
              <a:t>u.a</a:t>
            </a:r>
            <a:r>
              <a:rPr lang="fr-FR" dirty="0"/>
              <a:t>)</a:t>
            </a:r>
          </a:p>
        </p:txBody>
      </p:sp>
    </p:spTree>
    <p:extLst>
      <p:ext uri="{BB962C8B-B14F-4D97-AF65-F5344CB8AC3E}">
        <p14:creationId xmlns:p14="http://schemas.microsoft.com/office/powerpoint/2010/main" val="4059108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1B4C7C5A-D4B7-4DC5-81F7-23FAF5396A4F}"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38</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34" name="Ellipse 33"/>
          <p:cNvSpPr/>
          <p:nvPr/>
        </p:nvSpPr>
        <p:spPr>
          <a:xfrm>
            <a:off x="458402" y="1472300"/>
            <a:ext cx="3197166" cy="3265715"/>
          </a:xfrm>
          <a:prstGeom prst="ellipse">
            <a:avLst/>
          </a:prstGeom>
          <a:solidFill>
            <a:srgbClr val="FF0000">
              <a:alpha val="5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avec flèche 34"/>
          <p:cNvCxnSpPr/>
          <p:nvPr/>
        </p:nvCxnSpPr>
        <p:spPr>
          <a:xfrm flipV="1">
            <a:off x="2323385" y="3105158"/>
            <a:ext cx="1332000" cy="352"/>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2393553" y="3140156"/>
            <a:ext cx="1539551" cy="400110"/>
          </a:xfrm>
          <a:prstGeom prst="rect">
            <a:avLst/>
          </a:prstGeom>
          <a:noFill/>
        </p:spPr>
        <p:txBody>
          <a:bodyPr wrap="square" rtlCol="0">
            <a:spAutoFit/>
          </a:bodyPr>
          <a:lstStyle/>
          <a:p>
            <a:r>
              <a:rPr lang="fr-FR" sz="2000" b="1" dirty="0" smtClean="0">
                <a:latin typeface="Century Gothic" panose="020B0502020202020204" pitchFamily="34" charset="0"/>
                <a:ea typeface="Cambria Math" panose="02040503050406030204" pitchFamily="18" charset="0"/>
              </a:rPr>
              <a:t>∼ </a:t>
            </a:r>
            <a:r>
              <a:rPr lang="fr-FR" sz="2000" b="1" dirty="0" err="1" smtClean="0">
                <a:latin typeface="Century Gothic" panose="020B0502020202020204" pitchFamily="34" charset="0"/>
              </a:rPr>
              <a:t>qq</a:t>
            </a:r>
            <a:r>
              <a:rPr lang="fr-FR" sz="2000" b="1" dirty="0" smtClean="0">
                <a:latin typeface="Century Gothic" panose="020B0502020202020204" pitchFamily="34" charset="0"/>
              </a:rPr>
              <a:t> Å</a:t>
            </a:r>
            <a:endParaRPr lang="fr-FR" sz="2000" b="1" dirty="0">
              <a:latin typeface="Century Gothic" panose="020B0502020202020204" pitchFamily="34" charset="0"/>
            </a:endParaRPr>
          </a:p>
        </p:txBody>
      </p:sp>
      <p:grpSp>
        <p:nvGrpSpPr>
          <p:cNvPr id="37" name="Groupe 36"/>
          <p:cNvGrpSpPr/>
          <p:nvPr/>
        </p:nvGrpSpPr>
        <p:grpSpPr>
          <a:xfrm>
            <a:off x="3763112" y="1594339"/>
            <a:ext cx="3714566" cy="2820903"/>
            <a:chOff x="3763112" y="1594339"/>
            <a:chExt cx="3714566" cy="2820903"/>
          </a:xfrm>
        </p:grpSpPr>
        <p:grpSp>
          <p:nvGrpSpPr>
            <p:cNvPr id="38" name="Groupe 37"/>
            <p:cNvGrpSpPr/>
            <p:nvPr/>
          </p:nvGrpSpPr>
          <p:grpSpPr>
            <a:xfrm>
              <a:off x="3763112" y="1594339"/>
              <a:ext cx="3714566" cy="2820903"/>
              <a:chOff x="3763112" y="1629508"/>
              <a:chExt cx="3714566" cy="2820903"/>
            </a:xfrm>
          </p:grpSpPr>
          <p:cxnSp>
            <p:nvCxnSpPr>
              <p:cNvPr id="42" name="Connecteur droit 41"/>
              <p:cNvCxnSpPr/>
              <p:nvPr/>
            </p:nvCxnSpPr>
            <p:spPr>
              <a:xfrm>
                <a:off x="3763112" y="3141780"/>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ZoneTexte 42"/>
                  <p:cNvSpPr txBox="1"/>
                  <p:nvPr/>
                </p:nvSpPr>
                <p:spPr>
                  <a:xfrm>
                    <a:off x="3833450" y="2813537"/>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=1/2</m:t>
                          </m:r>
                        </m:oMath>
                      </m:oMathPara>
                    </a14:m>
                    <a:endParaRPr lang="fr-FR" dirty="0"/>
                  </a:p>
                </p:txBody>
              </p:sp>
            </mc:Choice>
            <mc:Fallback xmlns="">
              <p:sp>
                <p:nvSpPr>
                  <p:cNvPr id="78" name="ZoneTexte 77"/>
                  <p:cNvSpPr txBox="1">
                    <a:spLocks noRot="1" noChangeAspect="1" noMove="1" noResize="1" noEditPoints="1" noAdjustHandles="1" noChangeArrowheads="1" noChangeShapeType="1" noTextEdit="1"/>
                  </p:cNvSpPr>
                  <p:nvPr/>
                </p:nvSpPr>
                <p:spPr>
                  <a:xfrm>
                    <a:off x="3833450" y="2813537"/>
                    <a:ext cx="831253" cy="276999"/>
                  </a:xfrm>
                  <a:prstGeom prst="rect">
                    <a:avLst/>
                  </a:prstGeom>
                  <a:blipFill>
                    <a:blip r:embed="rId4"/>
                    <a:stretch>
                      <a:fillRect l="-5882" r="-5882" b="-37778"/>
                    </a:stretch>
                  </a:blipFill>
                </p:spPr>
                <p:txBody>
                  <a:bodyPr/>
                  <a:lstStyle/>
                  <a:p>
                    <a:r>
                      <a:rPr lang="fr-FR">
                        <a:noFill/>
                      </a:rPr>
                      <a:t> </a:t>
                    </a:r>
                  </a:p>
                </p:txBody>
              </p:sp>
            </mc:Fallback>
          </mc:AlternateContent>
          <p:cxnSp>
            <p:nvCxnSpPr>
              <p:cNvPr id="44" name="Connecteur droit 43"/>
              <p:cNvCxnSpPr/>
              <p:nvPr/>
            </p:nvCxnSpPr>
            <p:spPr>
              <a:xfrm flipH="1">
                <a:off x="4724402" y="2086706"/>
                <a:ext cx="339973" cy="105507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5064374" y="2080842"/>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H="1" flipV="1">
                <a:off x="4720679" y="3120772"/>
                <a:ext cx="331970" cy="88851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5052651" y="4009287"/>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ZoneTexte 47"/>
                  <p:cNvSpPr txBox="1"/>
                  <p:nvPr/>
                </p:nvSpPr>
                <p:spPr>
                  <a:xfrm>
                    <a:off x="6295291" y="1629508"/>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0" name="ZoneTexte 29"/>
                  <p:cNvSpPr txBox="1">
                    <a:spLocks noRot="1" noChangeAspect="1" noMove="1" noResize="1" noEditPoints="1" noAdjustHandles="1" noChangeArrowheads="1" noChangeShapeType="1" noTextEdit="1"/>
                  </p:cNvSpPr>
                  <p:nvPr/>
                </p:nvSpPr>
                <p:spPr>
                  <a:xfrm>
                    <a:off x="6295291" y="1629508"/>
                    <a:ext cx="1106841" cy="276999"/>
                  </a:xfrm>
                  <a:prstGeom prst="rect">
                    <a:avLst/>
                  </a:prstGeom>
                  <a:blipFill>
                    <a:blip r:embed="rId5"/>
                    <a:stretch>
                      <a:fillRect l="-2210" t="-2222" r="-4420" b="-3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ZoneTexte 48"/>
                  <p:cNvSpPr txBox="1"/>
                  <p:nvPr/>
                </p:nvSpPr>
                <p:spPr>
                  <a:xfrm>
                    <a:off x="6213232" y="4173412"/>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1" name="ZoneTexte 30"/>
                  <p:cNvSpPr txBox="1">
                    <a:spLocks noRot="1" noChangeAspect="1" noMove="1" noResize="1" noEditPoints="1" noAdjustHandles="1" noChangeArrowheads="1" noChangeShapeType="1" noTextEdit="1"/>
                  </p:cNvSpPr>
                  <p:nvPr/>
                </p:nvSpPr>
                <p:spPr>
                  <a:xfrm>
                    <a:off x="6213232" y="4173412"/>
                    <a:ext cx="1106841" cy="276999"/>
                  </a:xfrm>
                  <a:prstGeom prst="rect">
                    <a:avLst/>
                  </a:prstGeom>
                  <a:blipFill>
                    <a:blip r:embed="rId6"/>
                    <a:stretch>
                      <a:fillRect l="-2198" r="-4396" b="-37778"/>
                    </a:stretch>
                  </a:blipFill>
                </p:spPr>
                <p:txBody>
                  <a:bodyPr/>
                  <a:lstStyle/>
                  <a:p>
                    <a:r>
                      <a:rPr lang="fr-FR">
                        <a:noFill/>
                      </a:rPr>
                      <a:t> </a:t>
                    </a:r>
                  </a:p>
                </p:txBody>
              </p:sp>
            </mc:Fallback>
          </mc:AlternateContent>
          <p:cxnSp>
            <p:nvCxnSpPr>
              <p:cNvPr id="50" name="Connecteur droit avec flèche 49"/>
              <p:cNvCxnSpPr/>
              <p:nvPr/>
            </p:nvCxnSpPr>
            <p:spPr>
              <a:xfrm flipH="1">
                <a:off x="6435968" y="1951892"/>
                <a:ext cx="11723" cy="216000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ZoneTexte 50"/>
                  <p:cNvSpPr txBox="1"/>
                  <p:nvPr/>
                </p:nvSpPr>
                <p:spPr>
                  <a:xfrm>
                    <a:off x="5695074" y="2801813"/>
                    <a:ext cx="17826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ν</m:t>
                              </m:r>
                            </m:e>
                            <m:sub>
                              <m:r>
                                <a:rPr lang="fr-FR" sz="2000" b="0" i="1" smtClean="0">
                                  <a:latin typeface="Cambria Math" panose="02040503050406030204" pitchFamily="18" charset="0"/>
                                </a:rPr>
                                <m:t>𝑟𝑒𝑠</m:t>
                              </m:r>
                            </m:sub>
                          </m:sSub>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m:t>
                          </m:r>
                          <m:sSub>
                            <m:sSubPr>
                              <m:ctrlPr>
                                <a:rPr lang="el-G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𝑙𝑜𝑐</m:t>
                              </m:r>
                            </m:sub>
                          </m:sSub>
                        </m:oMath>
                      </m:oMathPara>
                    </a14:m>
                    <a:endParaRPr lang="fr-FR" sz="2000" dirty="0"/>
                  </a:p>
                </p:txBody>
              </p:sp>
            </mc:Choice>
            <mc:Fallback xmlns="">
              <p:sp>
                <p:nvSpPr>
                  <p:cNvPr id="26" name="ZoneTexte 25"/>
                  <p:cNvSpPr txBox="1">
                    <a:spLocks noRot="1" noChangeAspect="1" noMove="1" noResize="1" noEditPoints="1" noAdjustHandles="1" noChangeArrowheads="1" noChangeShapeType="1" noTextEdit="1"/>
                  </p:cNvSpPr>
                  <p:nvPr/>
                </p:nvSpPr>
                <p:spPr>
                  <a:xfrm>
                    <a:off x="5695074" y="2801813"/>
                    <a:ext cx="1782604" cy="307777"/>
                  </a:xfrm>
                  <a:prstGeom prst="rect">
                    <a:avLst/>
                  </a:prstGeom>
                  <a:blipFill>
                    <a:blip r:embed="rId7"/>
                    <a:stretch>
                      <a:fillRect l="-1365" r="-683" b="-18000"/>
                    </a:stretch>
                  </a:blipFill>
                </p:spPr>
                <p:txBody>
                  <a:bodyPr/>
                  <a:lstStyle/>
                  <a:p>
                    <a:r>
                      <a:rPr lang="fr-FR">
                        <a:noFill/>
                      </a:rPr>
                      <a:t> </a:t>
                    </a:r>
                  </a:p>
                </p:txBody>
              </p:sp>
            </mc:Fallback>
          </mc:AlternateContent>
        </p:grpSp>
        <p:cxnSp>
          <p:nvCxnSpPr>
            <p:cNvPr id="39" name="Connecteur droit 38"/>
            <p:cNvCxnSpPr/>
            <p:nvPr/>
          </p:nvCxnSpPr>
          <p:spPr>
            <a:xfrm flipH="1" flipV="1">
              <a:off x="6040315" y="3974123"/>
              <a:ext cx="237393" cy="105509"/>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6377358" y="1904996"/>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6295296" y="4091349"/>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ZoneTexte 51"/>
          <p:cNvSpPr txBox="1"/>
          <p:nvPr/>
        </p:nvSpPr>
        <p:spPr>
          <a:xfrm>
            <a:off x="6013937" y="4396154"/>
            <a:ext cx="1535723" cy="1200329"/>
          </a:xfrm>
          <a:prstGeom prst="rect">
            <a:avLst/>
          </a:prstGeom>
          <a:noFill/>
        </p:spPr>
        <p:txBody>
          <a:bodyPr wrap="square" rtlCol="0">
            <a:spAutoFit/>
          </a:bodyPr>
          <a:lstStyle/>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Zeeman</a:t>
            </a:r>
          </a:p>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a:t>
            </a:r>
          </a:p>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Champ local</a:t>
            </a:r>
            <a:endParaRPr lang="fr-FR" dirty="0">
              <a:latin typeface="Century Gothic" panose="020B0502020202020204" pitchFamily="34" charset="0"/>
              <a:ea typeface="Cambria Math" panose="02040503050406030204" pitchFamily="18" charset="0"/>
              <a:cs typeface="Times New Roman" panose="02020603050405020304" pitchFamily="18" charset="0"/>
            </a:endParaRPr>
          </a:p>
        </p:txBody>
      </p:sp>
      <p:sp>
        <p:nvSpPr>
          <p:cNvPr id="53" name="ZoneTexte 52"/>
          <p:cNvSpPr txBox="1"/>
          <p:nvPr/>
        </p:nvSpPr>
        <p:spPr>
          <a:xfrm>
            <a:off x="4747844" y="4407877"/>
            <a:ext cx="1535723" cy="369332"/>
          </a:xfrm>
          <a:prstGeom prst="rect">
            <a:avLst/>
          </a:prstGeom>
          <a:noFill/>
        </p:spPr>
        <p:txBody>
          <a:bodyPr wrap="square" rtlCol="0">
            <a:spAutoFit/>
          </a:bodyPr>
          <a:lstStyle/>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Zeeman</a:t>
            </a:r>
          </a:p>
        </p:txBody>
      </p:sp>
      <p:graphicFrame>
        <p:nvGraphicFramePr>
          <p:cNvPr id="54" name="Objet 53"/>
          <p:cNvGraphicFramePr>
            <a:graphicFrameLocks noChangeAspect="1"/>
          </p:cNvGraphicFramePr>
          <p:nvPr>
            <p:extLst>
              <p:ext uri="{D42A27DB-BD31-4B8C-83A1-F6EECF244321}">
                <p14:modId xmlns:p14="http://schemas.microsoft.com/office/powerpoint/2010/main" val="4151910238"/>
              </p:ext>
            </p:extLst>
          </p:nvPr>
        </p:nvGraphicFramePr>
        <p:xfrm>
          <a:off x="7541458" y="1355726"/>
          <a:ext cx="5122517" cy="3919659"/>
        </p:xfrm>
        <a:graphic>
          <a:graphicData uri="http://schemas.openxmlformats.org/presentationml/2006/ole">
            <mc:AlternateContent xmlns:mc="http://schemas.openxmlformats.org/markup-compatibility/2006">
              <mc:Choice xmlns:v="urn:schemas-microsoft-com:vml" Requires="v">
                <p:oleObj spid="_x0000_s12433" name="Graph" r:id="rId8" imgW="3920760" imgH="3000960" progId="Origin95.Graph">
                  <p:embed/>
                </p:oleObj>
              </mc:Choice>
              <mc:Fallback>
                <p:oleObj name="Graph" r:id="rId8" imgW="3920760" imgH="3000960" progId="Origin95.Graph">
                  <p:embed/>
                  <p:pic>
                    <p:nvPicPr>
                      <p:cNvPr id="29" name="Objet 28"/>
                      <p:cNvPicPr/>
                      <p:nvPr/>
                    </p:nvPicPr>
                    <p:blipFill>
                      <a:blip r:embed="rId9"/>
                      <a:stretch>
                        <a:fillRect/>
                      </a:stretch>
                    </p:blipFill>
                    <p:spPr>
                      <a:xfrm>
                        <a:off x="7541458" y="1355726"/>
                        <a:ext cx="5122517" cy="39196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5" name="ZoneTexte 54"/>
              <p:cNvSpPr txBox="1"/>
              <p:nvPr/>
            </p:nvSpPr>
            <p:spPr>
              <a:xfrm>
                <a:off x="3727938" y="4428393"/>
                <a:ext cx="8118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𝐵</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=0</m:t>
                      </m:r>
                    </m:oMath>
                  </m:oMathPara>
                </a14:m>
                <a:endParaRPr lang="fr-FR" sz="2000"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727938" y="4428393"/>
                <a:ext cx="811889" cy="307777"/>
              </a:xfrm>
              <a:prstGeom prst="rect">
                <a:avLst/>
              </a:prstGeom>
              <a:blipFill>
                <a:blip r:embed="rId10"/>
                <a:stretch>
                  <a:fillRect l="-7519" r="-6767" b="-15686"/>
                </a:stretch>
              </a:blipFill>
            </p:spPr>
            <p:txBody>
              <a:bodyPr/>
              <a:lstStyle/>
              <a:p>
                <a:r>
                  <a:rPr lang="fr-FR">
                    <a:noFill/>
                  </a:rPr>
                  <a:t> </a:t>
                </a:r>
              </a:p>
            </p:txBody>
          </p:sp>
        </mc:Fallback>
      </mc:AlternateContent>
      <p:cxnSp>
        <p:nvCxnSpPr>
          <p:cNvPr id="56" name="Connecteur droit avec flèche 55"/>
          <p:cNvCxnSpPr/>
          <p:nvPr/>
        </p:nvCxnSpPr>
        <p:spPr>
          <a:xfrm flipV="1">
            <a:off x="228866" y="2691101"/>
            <a:ext cx="0" cy="1109006"/>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ZoneTexte 56"/>
              <p:cNvSpPr txBox="1"/>
              <p:nvPr/>
            </p:nvSpPr>
            <p:spPr>
              <a:xfrm>
                <a:off x="73374" y="2273396"/>
                <a:ext cx="43120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2400" b="1" i="1" smtClean="0">
                              <a:solidFill>
                                <a:schemeClr val="tx1"/>
                              </a:solidFill>
                              <a:latin typeface="Cambria Math" panose="02040503050406030204" pitchFamily="18" charset="0"/>
                            </a:rPr>
                          </m:ctrlPr>
                        </m:accPr>
                        <m:e>
                          <m:r>
                            <a:rPr lang="fr-FR" sz="2400" b="1" i="1" smtClean="0">
                              <a:solidFill>
                                <a:schemeClr val="tx1"/>
                              </a:solidFill>
                              <a:latin typeface="Cambria Math" panose="02040503050406030204" pitchFamily="18" charset="0"/>
                            </a:rPr>
                            <m:t>𝑩</m:t>
                          </m:r>
                          <m:r>
                            <a:rPr lang="fr-FR" sz="2400" b="1" i="1" baseline="-25000" smtClean="0">
                              <a:solidFill>
                                <a:schemeClr val="tx1"/>
                              </a:solidFill>
                              <a:latin typeface="Cambria Math" panose="02040503050406030204" pitchFamily="18" charset="0"/>
                            </a:rPr>
                            <m:t>𝟎</m:t>
                          </m:r>
                        </m:e>
                      </m:acc>
                    </m:oMath>
                  </m:oMathPara>
                </a14:m>
                <a:endParaRPr lang="fr-FR" sz="2400" b="1"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73374" y="2273396"/>
                <a:ext cx="431208" cy="414088"/>
              </a:xfrm>
              <a:prstGeom prst="rect">
                <a:avLst/>
              </a:prstGeom>
              <a:blipFill>
                <a:blip r:embed="rId11"/>
                <a:stretch>
                  <a:fillRect/>
                </a:stretch>
              </a:blipFill>
            </p:spPr>
            <p:txBody>
              <a:bodyPr/>
              <a:lstStyle/>
              <a:p>
                <a:r>
                  <a:rPr lang="fr-FR">
                    <a:noFill/>
                  </a:rPr>
                  <a:t> </a:t>
                </a:r>
              </a:p>
            </p:txBody>
          </p:sp>
        </mc:Fallback>
      </mc:AlternateContent>
      <p:cxnSp>
        <p:nvCxnSpPr>
          <p:cNvPr id="58" name="Connecteur droit 57"/>
          <p:cNvCxnSpPr/>
          <p:nvPr/>
        </p:nvCxnSpPr>
        <p:spPr>
          <a:xfrm flipH="1">
            <a:off x="6075485" y="1916724"/>
            <a:ext cx="290146" cy="12309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0226494" y="2596716"/>
            <a:ext cx="556406" cy="300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3" name="Rectangle 62"/>
              <p:cNvSpPr/>
              <p:nvPr/>
            </p:nvSpPr>
            <p:spPr>
              <a:xfrm>
                <a:off x="10130716" y="2480440"/>
                <a:ext cx="7479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2400" i="1">
                              <a:latin typeface="Cambria Math" panose="02040503050406030204" pitchFamily="18" charset="0"/>
                            </a:rPr>
                          </m:ctrlPr>
                        </m:sSubPr>
                        <m:e>
                          <m:r>
                            <m:rPr>
                              <m:sty m:val="p"/>
                            </m:rPr>
                            <a:rPr lang="el-GR" sz="2400" i="1">
                              <a:latin typeface="Cambria Math" panose="02040503050406030204" pitchFamily="18" charset="0"/>
                            </a:rPr>
                            <m:t>ν</m:t>
                          </m:r>
                        </m:e>
                        <m:sub>
                          <m:r>
                            <a:rPr lang="fr-FR" sz="2400" i="1">
                              <a:latin typeface="Cambria Math" panose="02040503050406030204" pitchFamily="18" charset="0"/>
                            </a:rPr>
                            <m:t>𝑙𝑜𝑐</m:t>
                          </m:r>
                        </m:sub>
                      </m:sSub>
                    </m:oMath>
                  </m:oMathPara>
                </a14:m>
                <a:endParaRPr lang="fr-FR" sz="2400" dirty="0"/>
              </a:p>
            </p:txBody>
          </p:sp>
        </mc:Choice>
        <mc:Fallback xmlns="">
          <p:sp>
            <p:nvSpPr>
              <p:cNvPr id="63" name="Rectangle 62"/>
              <p:cNvSpPr>
                <a:spLocks noRot="1" noChangeAspect="1" noMove="1" noResize="1" noEditPoints="1" noAdjustHandles="1" noChangeArrowheads="1" noChangeShapeType="1" noTextEdit="1"/>
              </p:cNvSpPr>
              <p:nvPr/>
            </p:nvSpPr>
            <p:spPr>
              <a:xfrm>
                <a:off x="10130716" y="2480440"/>
                <a:ext cx="747962" cy="461665"/>
              </a:xfrm>
              <a:prstGeom prst="rect">
                <a:avLst/>
              </a:prstGeom>
              <a:blipFill>
                <a:blip r:embed="rId13"/>
                <a:stretch>
                  <a:fillRect b="-1316"/>
                </a:stretch>
              </a:blipFill>
            </p:spPr>
            <p:txBody>
              <a:bodyPr/>
              <a:lstStyle/>
              <a:p>
                <a:r>
                  <a:rPr lang="fr-FR">
                    <a:noFill/>
                  </a:rPr>
                  <a:t> </a:t>
                </a:r>
              </a:p>
            </p:txBody>
          </p:sp>
        </mc:Fallback>
      </mc:AlternateContent>
      <p:pic>
        <p:nvPicPr>
          <p:cNvPr id="64" name="Imag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01356" y="2702241"/>
            <a:ext cx="633867" cy="654649"/>
          </a:xfrm>
          <a:prstGeom prst="ellipse">
            <a:avLst/>
          </a:prstGeom>
          <a:noFill/>
          <a:ln>
            <a:noFill/>
          </a:ln>
          <a:effectLst>
            <a:softEdge rad="112500"/>
          </a:effectLst>
        </p:spPr>
      </p:pic>
      <p:sp>
        <p:nvSpPr>
          <p:cNvPr id="65" name="ZoneTexte 64"/>
          <p:cNvSpPr txBox="1"/>
          <p:nvPr/>
        </p:nvSpPr>
        <p:spPr>
          <a:xfrm>
            <a:off x="1919669" y="3245604"/>
            <a:ext cx="370522" cy="584775"/>
          </a:xfrm>
          <a:prstGeom prst="rect">
            <a:avLst/>
          </a:prstGeom>
          <a:noFill/>
        </p:spPr>
        <p:txBody>
          <a:bodyPr wrap="square" rtlCol="0">
            <a:spAutoFit/>
          </a:bodyPr>
          <a:lstStyle/>
          <a:p>
            <a:r>
              <a:rPr lang="fr-FR" sz="3200" dirty="0" smtClean="0">
                <a:latin typeface="Century Gothic" panose="020B0502020202020204" pitchFamily="34" charset="0"/>
              </a:rPr>
              <a:t>F</a:t>
            </a:r>
            <a:endParaRPr lang="fr-FR" sz="3200" dirty="0">
              <a:latin typeface="Century Gothic" panose="020B0502020202020204" pitchFamily="34" charset="0"/>
            </a:endParaRPr>
          </a:p>
        </p:txBody>
      </p:sp>
      <p:sp>
        <p:nvSpPr>
          <p:cNvPr id="3" name="Rectangle 2"/>
          <p:cNvSpPr/>
          <p:nvPr/>
        </p:nvSpPr>
        <p:spPr>
          <a:xfrm>
            <a:off x="7805057" y="1800864"/>
            <a:ext cx="348343" cy="2782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rot="16200000">
            <a:off x="6459156" y="2975453"/>
            <a:ext cx="3059772" cy="461665"/>
          </a:xfrm>
          <a:prstGeom prst="rect">
            <a:avLst/>
          </a:prstGeom>
          <a:noFill/>
        </p:spPr>
        <p:txBody>
          <a:bodyPr wrap="square" rtlCol="0">
            <a:spAutoFit/>
          </a:bodyPr>
          <a:lstStyle>
            <a:defPPr>
              <a:defRPr lang="fr-FR"/>
            </a:defPPr>
            <a:lvl1pPr algn="ctr">
              <a:defRPr sz="2400">
                <a:latin typeface="Century Gothic" panose="020B0502020202020204" pitchFamily="34" charset="0"/>
              </a:defRPr>
            </a:lvl1pPr>
          </a:lstStyle>
          <a:p>
            <a:r>
              <a:rPr lang="fr-FR" dirty="0"/>
              <a:t>Intensité RMN (</a:t>
            </a:r>
            <a:r>
              <a:rPr lang="fr-FR" dirty="0" err="1"/>
              <a:t>u.a</a:t>
            </a:r>
            <a:r>
              <a:rPr lang="fr-FR" dirty="0"/>
              <a:t>)</a:t>
            </a:r>
          </a:p>
        </p:txBody>
      </p:sp>
      <p:sp>
        <p:nvSpPr>
          <p:cNvPr id="59" name="ZoneTexte 58"/>
          <p:cNvSpPr txBox="1"/>
          <p:nvPr/>
        </p:nvSpPr>
        <p:spPr>
          <a:xfrm>
            <a:off x="228866" y="5732773"/>
            <a:ext cx="7109784" cy="461665"/>
          </a:xfrm>
          <a:prstGeom prst="rect">
            <a:avLst/>
          </a:prstGeom>
          <a:noFill/>
          <a:ln w="25400">
            <a:solidFill>
              <a:srgbClr val="FF0000"/>
            </a:solidFill>
          </a:ln>
        </p:spPr>
        <p:txBody>
          <a:bodyPr wrap="square" rtlCol="0">
            <a:spAutoFit/>
          </a:bodyPr>
          <a:lstStyle/>
          <a:p>
            <a:pPr algn="ctr"/>
            <a:r>
              <a:rPr lang="fr-FR" sz="2400" dirty="0" smtClean="0">
                <a:latin typeface="Century Gothic" panose="020B0502020202020204" pitchFamily="34" charset="0"/>
              </a:rPr>
              <a:t>Noyaux = sondes du champ magnétique local</a:t>
            </a:r>
            <a:endParaRPr lang="fr-FR" sz="2400" dirty="0">
              <a:latin typeface="Century Gothic" panose="020B0502020202020204" pitchFamily="34" charset="0"/>
            </a:endParaRPr>
          </a:p>
        </p:txBody>
      </p:sp>
      <p:sp>
        <p:nvSpPr>
          <p:cNvPr id="60" name="ZoneTexte 59"/>
          <p:cNvSpPr txBox="1"/>
          <p:nvPr/>
        </p:nvSpPr>
        <p:spPr>
          <a:xfrm>
            <a:off x="783911" y="1806801"/>
            <a:ext cx="2544960" cy="369332"/>
          </a:xfrm>
          <a:prstGeom prst="rect">
            <a:avLst/>
          </a:prstGeom>
          <a:noFill/>
        </p:spPr>
        <p:txBody>
          <a:bodyPr wrap="square" rtlCol="0">
            <a:spAutoFit/>
          </a:bodyPr>
          <a:lstStyle/>
          <a:p>
            <a:pPr algn="ctr"/>
            <a:r>
              <a:rPr lang="fr-FR" b="1" dirty="0" smtClean="0">
                <a:latin typeface="Century Gothic" panose="020B0502020202020204" pitchFamily="34" charset="0"/>
              </a:rPr>
              <a:t>Environnement </a:t>
            </a:r>
            <a:endParaRPr lang="fr-FR" b="1" dirty="0">
              <a:latin typeface="Century Gothic" panose="020B0502020202020204" pitchFamily="34" charset="0"/>
            </a:endParaRPr>
          </a:p>
        </p:txBody>
      </p:sp>
      <p:sp>
        <p:nvSpPr>
          <p:cNvPr id="66" name="ZoneTexte 65"/>
          <p:cNvSpPr txBox="1"/>
          <p:nvPr/>
        </p:nvSpPr>
        <p:spPr>
          <a:xfrm>
            <a:off x="801048" y="4137782"/>
            <a:ext cx="2544960" cy="369332"/>
          </a:xfrm>
          <a:prstGeom prst="rect">
            <a:avLst/>
          </a:prstGeom>
          <a:noFill/>
        </p:spPr>
        <p:txBody>
          <a:bodyPr wrap="square" rtlCol="0">
            <a:spAutoFit/>
          </a:bodyPr>
          <a:lstStyle/>
          <a:p>
            <a:pPr algn="ctr"/>
            <a:r>
              <a:rPr lang="fr-FR" b="1" dirty="0" smtClean="0">
                <a:latin typeface="Century Gothic" panose="020B0502020202020204" pitchFamily="34" charset="0"/>
              </a:rPr>
              <a:t>magnétique </a:t>
            </a:r>
            <a:endParaRPr lang="fr-FR" b="1" dirty="0">
              <a:latin typeface="Century Gothic" panose="020B0502020202020204" pitchFamily="34" charset="0"/>
            </a:endParaRPr>
          </a:p>
        </p:txBody>
      </p:sp>
    </p:spTree>
    <p:extLst>
      <p:ext uri="{BB962C8B-B14F-4D97-AF65-F5344CB8AC3E}">
        <p14:creationId xmlns:p14="http://schemas.microsoft.com/office/powerpoint/2010/main" val="3394148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1B4C7C5A-D4B7-4DC5-81F7-23FAF5396A4F}"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39</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34" name="Ellipse 33"/>
          <p:cNvSpPr/>
          <p:nvPr/>
        </p:nvSpPr>
        <p:spPr>
          <a:xfrm>
            <a:off x="458402" y="1472300"/>
            <a:ext cx="3197166" cy="3265715"/>
          </a:xfrm>
          <a:prstGeom prst="ellipse">
            <a:avLst/>
          </a:prstGeom>
          <a:solidFill>
            <a:srgbClr val="FF0000">
              <a:alpha val="5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avec flèche 34"/>
          <p:cNvCxnSpPr/>
          <p:nvPr/>
        </p:nvCxnSpPr>
        <p:spPr>
          <a:xfrm flipV="1">
            <a:off x="2323385" y="3105158"/>
            <a:ext cx="1332000" cy="352"/>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2393553" y="3140156"/>
            <a:ext cx="1539551" cy="400110"/>
          </a:xfrm>
          <a:prstGeom prst="rect">
            <a:avLst/>
          </a:prstGeom>
          <a:noFill/>
        </p:spPr>
        <p:txBody>
          <a:bodyPr wrap="square" rtlCol="0">
            <a:spAutoFit/>
          </a:bodyPr>
          <a:lstStyle/>
          <a:p>
            <a:r>
              <a:rPr lang="fr-FR" sz="2000" b="1" dirty="0" smtClean="0">
                <a:latin typeface="Century Gothic" panose="020B0502020202020204" pitchFamily="34" charset="0"/>
                <a:ea typeface="Cambria Math" panose="02040503050406030204" pitchFamily="18" charset="0"/>
              </a:rPr>
              <a:t>∼ </a:t>
            </a:r>
            <a:r>
              <a:rPr lang="fr-FR" sz="2000" b="1" dirty="0" err="1" smtClean="0">
                <a:latin typeface="Century Gothic" panose="020B0502020202020204" pitchFamily="34" charset="0"/>
              </a:rPr>
              <a:t>qq</a:t>
            </a:r>
            <a:r>
              <a:rPr lang="fr-FR" sz="2000" b="1" dirty="0" smtClean="0">
                <a:latin typeface="Century Gothic" panose="020B0502020202020204" pitchFamily="34" charset="0"/>
              </a:rPr>
              <a:t> Å</a:t>
            </a:r>
            <a:endParaRPr lang="fr-FR" sz="2000" b="1" dirty="0">
              <a:latin typeface="Century Gothic" panose="020B0502020202020204" pitchFamily="34" charset="0"/>
            </a:endParaRPr>
          </a:p>
        </p:txBody>
      </p:sp>
      <p:grpSp>
        <p:nvGrpSpPr>
          <p:cNvPr id="37" name="Groupe 36"/>
          <p:cNvGrpSpPr/>
          <p:nvPr/>
        </p:nvGrpSpPr>
        <p:grpSpPr>
          <a:xfrm>
            <a:off x="3763112" y="1594339"/>
            <a:ext cx="3714566" cy="2820903"/>
            <a:chOff x="3763112" y="1594339"/>
            <a:chExt cx="3714566" cy="2820903"/>
          </a:xfrm>
        </p:grpSpPr>
        <p:grpSp>
          <p:nvGrpSpPr>
            <p:cNvPr id="38" name="Groupe 37"/>
            <p:cNvGrpSpPr/>
            <p:nvPr/>
          </p:nvGrpSpPr>
          <p:grpSpPr>
            <a:xfrm>
              <a:off x="3763112" y="1594339"/>
              <a:ext cx="3714566" cy="2820903"/>
              <a:chOff x="3763112" y="1629508"/>
              <a:chExt cx="3714566" cy="2820903"/>
            </a:xfrm>
          </p:grpSpPr>
          <p:cxnSp>
            <p:nvCxnSpPr>
              <p:cNvPr id="42" name="Connecteur droit 41"/>
              <p:cNvCxnSpPr/>
              <p:nvPr/>
            </p:nvCxnSpPr>
            <p:spPr>
              <a:xfrm>
                <a:off x="3763112" y="3141780"/>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ZoneTexte 42"/>
                  <p:cNvSpPr txBox="1"/>
                  <p:nvPr/>
                </p:nvSpPr>
                <p:spPr>
                  <a:xfrm>
                    <a:off x="3833450" y="2813537"/>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=1/2</m:t>
                          </m:r>
                        </m:oMath>
                      </m:oMathPara>
                    </a14:m>
                    <a:endParaRPr lang="fr-FR" dirty="0"/>
                  </a:p>
                </p:txBody>
              </p:sp>
            </mc:Choice>
            <mc:Fallback xmlns="">
              <p:sp>
                <p:nvSpPr>
                  <p:cNvPr id="78" name="ZoneTexte 77"/>
                  <p:cNvSpPr txBox="1">
                    <a:spLocks noRot="1" noChangeAspect="1" noMove="1" noResize="1" noEditPoints="1" noAdjustHandles="1" noChangeArrowheads="1" noChangeShapeType="1" noTextEdit="1"/>
                  </p:cNvSpPr>
                  <p:nvPr/>
                </p:nvSpPr>
                <p:spPr>
                  <a:xfrm>
                    <a:off x="3833450" y="2813537"/>
                    <a:ext cx="831253" cy="276999"/>
                  </a:xfrm>
                  <a:prstGeom prst="rect">
                    <a:avLst/>
                  </a:prstGeom>
                  <a:blipFill>
                    <a:blip r:embed="rId4"/>
                    <a:stretch>
                      <a:fillRect l="-5882" r="-5882" b="-37778"/>
                    </a:stretch>
                  </a:blipFill>
                </p:spPr>
                <p:txBody>
                  <a:bodyPr/>
                  <a:lstStyle/>
                  <a:p>
                    <a:r>
                      <a:rPr lang="fr-FR">
                        <a:noFill/>
                      </a:rPr>
                      <a:t> </a:t>
                    </a:r>
                  </a:p>
                </p:txBody>
              </p:sp>
            </mc:Fallback>
          </mc:AlternateContent>
          <p:cxnSp>
            <p:nvCxnSpPr>
              <p:cNvPr id="44" name="Connecteur droit 43"/>
              <p:cNvCxnSpPr/>
              <p:nvPr/>
            </p:nvCxnSpPr>
            <p:spPr>
              <a:xfrm flipH="1">
                <a:off x="4724402" y="2086706"/>
                <a:ext cx="339973" cy="105507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5064374" y="2080842"/>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H="1" flipV="1">
                <a:off x="4720679" y="3120772"/>
                <a:ext cx="331970" cy="88851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5052651" y="4009287"/>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ZoneTexte 47"/>
                  <p:cNvSpPr txBox="1"/>
                  <p:nvPr/>
                </p:nvSpPr>
                <p:spPr>
                  <a:xfrm>
                    <a:off x="6295291" y="1629508"/>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0" name="ZoneTexte 29"/>
                  <p:cNvSpPr txBox="1">
                    <a:spLocks noRot="1" noChangeAspect="1" noMove="1" noResize="1" noEditPoints="1" noAdjustHandles="1" noChangeArrowheads="1" noChangeShapeType="1" noTextEdit="1"/>
                  </p:cNvSpPr>
                  <p:nvPr/>
                </p:nvSpPr>
                <p:spPr>
                  <a:xfrm>
                    <a:off x="6295291" y="1629508"/>
                    <a:ext cx="1106841" cy="276999"/>
                  </a:xfrm>
                  <a:prstGeom prst="rect">
                    <a:avLst/>
                  </a:prstGeom>
                  <a:blipFill>
                    <a:blip r:embed="rId5"/>
                    <a:stretch>
                      <a:fillRect l="-2210" t="-2222" r="-4420" b="-3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ZoneTexte 48"/>
                  <p:cNvSpPr txBox="1"/>
                  <p:nvPr/>
                </p:nvSpPr>
                <p:spPr>
                  <a:xfrm>
                    <a:off x="6213232" y="4173412"/>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1" name="ZoneTexte 30"/>
                  <p:cNvSpPr txBox="1">
                    <a:spLocks noRot="1" noChangeAspect="1" noMove="1" noResize="1" noEditPoints="1" noAdjustHandles="1" noChangeArrowheads="1" noChangeShapeType="1" noTextEdit="1"/>
                  </p:cNvSpPr>
                  <p:nvPr/>
                </p:nvSpPr>
                <p:spPr>
                  <a:xfrm>
                    <a:off x="6213232" y="4173412"/>
                    <a:ext cx="1106841" cy="276999"/>
                  </a:xfrm>
                  <a:prstGeom prst="rect">
                    <a:avLst/>
                  </a:prstGeom>
                  <a:blipFill>
                    <a:blip r:embed="rId6"/>
                    <a:stretch>
                      <a:fillRect l="-2198" r="-4396" b="-37778"/>
                    </a:stretch>
                  </a:blipFill>
                </p:spPr>
                <p:txBody>
                  <a:bodyPr/>
                  <a:lstStyle/>
                  <a:p>
                    <a:r>
                      <a:rPr lang="fr-FR">
                        <a:noFill/>
                      </a:rPr>
                      <a:t> </a:t>
                    </a:r>
                  </a:p>
                </p:txBody>
              </p:sp>
            </mc:Fallback>
          </mc:AlternateContent>
          <p:cxnSp>
            <p:nvCxnSpPr>
              <p:cNvPr id="50" name="Connecteur droit avec flèche 49"/>
              <p:cNvCxnSpPr/>
              <p:nvPr/>
            </p:nvCxnSpPr>
            <p:spPr>
              <a:xfrm flipH="1">
                <a:off x="6435968" y="1951892"/>
                <a:ext cx="11723" cy="216000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ZoneTexte 50"/>
                  <p:cNvSpPr txBox="1"/>
                  <p:nvPr/>
                </p:nvSpPr>
                <p:spPr>
                  <a:xfrm>
                    <a:off x="5695074" y="2801813"/>
                    <a:ext cx="17826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ν</m:t>
                              </m:r>
                            </m:e>
                            <m:sub>
                              <m:r>
                                <a:rPr lang="fr-FR" sz="2000" b="0" i="1" smtClean="0">
                                  <a:latin typeface="Cambria Math" panose="02040503050406030204" pitchFamily="18" charset="0"/>
                                </a:rPr>
                                <m:t>𝑟𝑒𝑠</m:t>
                              </m:r>
                            </m:sub>
                          </m:sSub>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m:t>
                          </m:r>
                          <m:sSub>
                            <m:sSubPr>
                              <m:ctrlPr>
                                <a:rPr lang="el-G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𝑙𝑜𝑐</m:t>
                              </m:r>
                            </m:sub>
                          </m:sSub>
                        </m:oMath>
                      </m:oMathPara>
                    </a14:m>
                    <a:endParaRPr lang="fr-FR" sz="2000" dirty="0"/>
                  </a:p>
                </p:txBody>
              </p:sp>
            </mc:Choice>
            <mc:Fallback xmlns="">
              <p:sp>
                <p:nvSpPr>
                  <p:cNvPr id="26" name="ZoneTexte 25"/>
                  <p:cNvSpPr txBox="1">
                    <a:spLocks noRot="1" noChangeAspect="1" noMove="1" noResize="1" noEditPoints="1" noAdjustHandles="1" noChangeArrowheads="1" noChangeShapeType="1" noTextEdit="1"/>
                  </p:cNvSpPr>
                  <p:nvPr/>
                </p:nvSpPr>
                <p:spPr>
                  <a:xfrm>
                    <a:off x="5695074" y="2801813"/>
                    <a:ext cx="1782604" cy="307777"/>
                  </a:xfrm>
                  <a:prstGeom prst="rect">
                    <a:avLst/>
                  </a:prstGeom>
                  <a:blipFill>
                    <a:blip r:embed="rId7"/>
                    <a:stretch>
                      <a:fillRect l="-1365" r="-683" b="-18000"/>
                    </a:stretch>
                  </a:blipFill>
                </p:spPr>
                <p:txBody>
                  <a:bodyPr/>
                  <a:lstStyle/>
                  <a:p>
                    <a:r>
                      <a:rPr lang="fr-FR">
                        <a:noFill/>
                      </a:rPr>
                      <a:t> </a:t>
                    </a:r>
                  </a:p>
                </p:txBody>
              </p:sp>
            </mc:Fallback>
          </mc:AlternateContent>
        </p:grpSp>
        <p:cxnSp>
          <p:nvCxnSpPr>
            <p:cNvPr id="39" name="Connecteur droit 38"/>
            <p:cNvCxnSpPr/>
            <p:nvPr/>
          </p:nvCxnSpPr>
          <p:spPr>
            <a:xfrm flipH="1" flipV="1">
              <a:off x="6040315" y="3974123"/>
              <a:ext cx="237393" cy="105509"/>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6377358" y="1904996"/>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6295296" y="4091349"/>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ZoneTexte 51"/>
          <p:cNvSpPr txBox="1"/>
          <p:nvPr/>
        </p:nvSpPr>
        <p:spPr>
          <a:xfrm>
            <a:off x="6013937" y="4396154"/>
            <a:ext cx="1535723" cy="1200329"/>
          </a:xfrm>
          <a:prstGeom prst="rect">
            <a:avLst/>
          </a:prstGeom>
          <a:noFill/>
        </p:spPr>
        <p:txBody>
          <a:bodyPr wrap="square" rtlCol="0">
            <a:spAutoFit/>
          </a:bodyPr>
          <a:lstStyle/>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Zeeman</a:t>
            </a:r>
          </a:p>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a:t>
            </a:r>
          </a:p>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Champ local</a:t>
            </a:r>
            <a:endParaRPr lang="fr-FR" dirty="0">
              <a:latin typeface="Century Gothic" panose="020B0502020202020204" pitchFamily="34" charset="0"/>
              <a:ea typeface="Cambria Math" panose="02040503050406030204" pitchFamily="18" charset="0"/>
              <a:cs typeface="Times New Roman" panose="02020603050405020304" pitchFamily="18" charset="0"/>
            </a:endParaRPr>
          </a:p>
        </p:txBody>
      </p:sp>
      <p:sp>
        <p:nvSpPr>
          <p:cNvPr id="53" name="ZoneTexte 52"/>
          <p:cNvSpPr txBox="1"/>
          <p:nvPr/>
        </p:nvSpPr>
        <p:spPr>
          <a:xfrm>
            <a:off x="4747844" y="4407877"/>
            <a:ext cx="1535723" cy="369332"/>
          </a:xfrm>
          <a:prstGeom prst="rect">
            <a:avLst/>
          </a:prstGeom>
          <a:noFill/>
        </p:spPr>
        <p:txBody>
          <a:bodyPr wrap="square" rtlCol="0">
            <a:spAutoFit/>
          </a:bodyPr>
          <a:lstStyle/>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Zeeman</a:t>
            </a:r>
          </a:p>
        </p:txBody>
      </p:sp>
      <p:graphicFrame>
        <p:nvGraphicFramePr>
          <p:cNvPr id="54" name="Objet 53"/>
          <p:cNvGraphicFramePr>
            <a:graphicFrameLocks noChangeAspect="1"/>
          </p:cNvGraphicFramePr>
          <p:nvPr>
            <p:extLst/>
          </p:nvPr>
        </p:nvGraphicFramePr>
        <p:xfrm>
          <a:off x="7541458" y="1355726"/>
          <a:ext cx="5122517" cy="3919659"/>
        </p:xfrm>
        <a:graphic>
          <a:graphicData uri="http://schemas.openxmlformats.org/presentationml/2006/ole">
            <mc:AlternateContent xmlns:mc="http://schemas.openxmlformats.org/markup-compatibility/2006">
              <mc:Choice xmlns:v="urn:schemas-microsoft-com:vml" Requires="v">
                <p:oleObj spid="_x0000_s14341" name="Graph" r:id="rId8" imgW="3920760" imgH="3000960" progId="Origin95.Graph">
                  <p:embed/>
                </p:oleObj>
              </mc:Choice>
              <mc:Fallback>
                <p:oleObj name="Graph" r:id="rId8" imgW="3920760" imgH="3000960" progId="Origin95.Graph">
                  <p:embed/>
                  <p:pic>
                    <p:nvPicPr>
                      <p:cNvPr id="54" name="Objet 53"/>
                      <p:cNvPicPr/>
                      <p:nvPr/>
                    </p:nvPicPr>
                    <p:blipFill>
                      <a:blip r:embed="rId9"/>
                      <a:stretch>
                        <a:fillRect/>
                      </a:stretch>
                    </p:blipFill>
                    <p:spPr>
                      <a:xfrm>
                        <a:off x="7541458" y="1355726"/>
                        <a:ext cx="5122517" cy="39196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5" name="ZoneTexte 54"/>
              <p:cNvSpPr txBox="1"/>
              <p:nvPr/>
            </p:nvSpPr>
            <p:spPr>
              <a:xfrm>
                <a:off x="3727938" y="4428393"/>
                <a:ext cx="8118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𝐵</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=0</m:t>
                      </m:r>
                    </m:oMath>
                  </m:oMathPara>
                </a14:m>
                <a:endParaRPr lang="fr-FR" sz="2000"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727938" y="4428393"/>
                <a:ext cx="811889" cy="307777"/>
              </a:xfrm>
              <a:prstGeom prst="rect">
                <a:avLst/>
              </a:prstGeom>
              <a:blipFill>
                <a:blip r:embed="rId10"/>
                <a:stretch>
                  <a:fillRect l="-7519" r="-6767" b="-15686"/>
                </a:stretch>
              </a:blipFill>
            </p:spPr>
            <p:txBody>
              <a:bodyPr/>
              <a:lstStyle/>
              <a:p>
                <a:r>
                  <a:rPr lang="fr-FR">
                    <a:noFill/>
                  </a:rPr>
                  <a:t> </a:t>
                </a:r>
              </a:p>
            </p:txBody>
          </p:sp>
        </mc:Fallback>
      </mc:AlternateContent>
      <p:cxnSp>
        <p:nvCxnSpPr>
          <p:cNvPr id="56" name="Connecteur droit avec flèche 55"/>
          <p:cNvCxnSpPr/>
          <p:nvPr/>
        </p:nvCxnSpPr>
        <p:spPr>
          <a:xfrm flipV="1">
            <a:off x="228866" y="2691101"/>
            <a:ext cx="0" cy="1109006"/>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ZoneTexte 56"/>
              <p:cNvSpPr txBox="1"/>
              <p:nvPr/>
            </p:nvSpPr>
            <p:spPr>
              <a:xfrm>
                <a:off x="73374" y="2273396"/>
                <a:ext cx="43120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2400" b="1" i="1" smtClean="0">
                              <a:solidFill>
                                <a:schemeClr val="tx1"/>
                              </a:solidFill>
                              <a:latin typeface="Cambria Math" panose="02040503050406030204" pitchFamily="18" charset="0"/>
                            </a:rPr>
                          </m:ctrlPr>
                        </m:accPr>
                        <m:e>
                          <m:r>
                            <a:rPr lang="fr-FR" sz="2400" b="1" i="1" smtClean="0">
                              <a:solidFill>
                                <a:schemeClr val="tx1"/>
                              </a:solidFill>
                              <a:latin typeface="Cambria Math" panose="02040503050406030204" pitchFamily="18" charset="0"/>
                            </a:rPr>
                            <m:t>𝑩</m:t>
                          </m:r>
                          <m:r>
                            <a:rPr lang="fr-FR" sz="2400" b="1" i="1" baseline="-25000" smtClean="0">
                              <a:solidFill>
                                <a:schemeClr val="tx1"/>
                              </a:solidFill>
                              <a:latin typeface="Cambria Math" panose="02040503050406030204" pitchFamily="18" charset="0"/>
                            </a:rPr>
                            <m:t>𝟎</m:t>
                          </m:r>
                        </m:e>
                      </m:acc>
                    </m:oMath>
                  </m:oMathPara>
                </a14:m>
                <a:endParaRPr lang="fr-FR" sz="2400" b="1"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73374" y="2273396"/>
                <a:ext cx="431208" cy="414088"/>
              </a:xfrm>
              <a:prstGeom prst="rect">
                <a:avLst/>
              </a:prstGeom>
              <a:blipFill>
                <a:blip r:embed="rId11"/>
                <a:stretch>
                  <a:fillRect/>
                </a:stretch>
              </a:blipFill>
            </p:spPr>
            <p:txBody>
              <a:bodyPr/>
              <a:lstStyle/>
              <a:p>
                <a:r>
                  <a:rPr lang="fr-FR">
                    <a:noFill/>
                  </a:rPr>
                  <a:t> </a:t>
                </a:r>
              </a:p>
            </p:txBody>
          </p:sp>
        </mc:Fallback>
      </mc:AlternateContent>
      <p:cxnSp>
        <p:nvCxnSpPr>
          <p:cNvPr id="58" name="Connecteur droit 57"/>
          <p:cNvCxnSpPr/>
          <p:nvPr/>
        </p:nvCxnSpPr>
        <p:spPr>
          <a:xfrm flipH="1">
            <a:off x="6075485" y="1916724"/>
            <a:ext cx="290146" cy="12309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ZoneTexte 60"/>
              <p:cNvSpPr txBox="1"/>
              <p:nvPr/>
            </p:nvSpPr>
            <p:spPr>
              <a:xfrm>
                <a:off x="8402320" y="5571843"/>
                <a:ext cx="3159760" cy="766235"/>
              </a:xfrm>
              <a:prstGeom prst="rect">
                <a:avLst/>
              </a:prstGeom>
              <a:noFill/>
              <a:ln w="2540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FR" sz="2400" b="0" i="1" smtClean="0">
                              <a:latin typeface="Cambria Math" panose="02040503050406030204" pitchFamily="18" charset="0"/>
                            </a:rPr>
                          </m:ctrlPr>
                        </m:fPr>
                        <m:num>
                          <m:sSub>
                            <m:sSubPr>
                              <m:ctrlPr>
                                <a:rPr lang="fr-FR"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ν</m:t>
                              </m:r>
                            </m:e>
                            <m:sub>
                              <m:r>
                                <a:rPr lang="fr-FR" sz="2400" b="0" i="1" smtClean="0">
                                  <a:latin typeface="Cambria Math" panose="02040503050406030204" pitchFamily="18" charset="0"/>
                                </a:rPr>
                                <m:t>𝑟𝑒𝑠</m:t>
                              </m:r>
                            </m:sub>
                          </m:sSub>
                          <m:r>
                            <a:rPr lang="fr-FR" sz="2400" b="0" i="1" smtClean="0">
                              <a:latin typeface="Cambria Math" panose="02040503050406030204" pitchFamily="18" charset="0"/>
                            </a:rPr>
                            <m:t>(</m:t>
                          </m:r>
                          <m:r>
                            <a:rPr lang="fr-FR" sz="2400" b="0" i="1" smtClean="0">
                              <a:latin typeface="Cambria Math" panose="02040503050406030204" pitchFamily="18" charset="0"/>
                            </a:rPr>
                            <m:t>𝑇</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ν</m:t>
                              </m:r>
                            </m:e>
                            <m:sub>
                              <m:r>
                                <a:rPr lang="fr-FR" sz="2400" b="0" i="1" smtClean="0">
                                  <a:latin typeface="Cambria Math" panose="02040503050406030204" pitchFamily="18" charset="0"/>
                                </a:rPr>
                                <m:t>0</m:t>
                              </m:r>
                            </m:sub>
                          </m:sSub>
                        </m:num>
                        <m:den>
                          <m:sSub>
                            <m:sSubPr>
                              <m:ctrlPr>
                                <a:rPr lang="fr-FR"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ν</m:t>
                              </m:r>
                            </m:e>
                            <m:sub>
                              <m:r>
                                <a:rPr lang="fr-FR" sz="2400" b="0" i="1" smtClean="0">
                                  <a:latin typeface="Cambria Math" panose="02040503050406030204" pitchFamily="18" charset="0"/>
                                </a:rPr>
                                <m:t>0</m:t>
                              </m:r>
                            </m:sub>
                          </m:sSub>
                        </m:den>
                      </m:f>
                      <m:r>
                        <a:rPr lang="fr-FR" sz="2400" i="1">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m:rPr>
                              <m:sty m:val="p"/>
                            </m:rPr>
                            <a:rPr lang="el-GR" sz="2400" b="0" i="1" smtClean="0">
                              <a:latin typeface="Cambria Math" panose="02040503050406030204" pitchFamily="18" charset="0"/>
                            </a:rPr>
                            <m:t>χ</m:t>
                          </m:r>
                        </m:e>
                        <m:sub>
                          <m:r>
                            <a:rPr lang="fr-FR" sz="2400" b="0" i="1" smtClean="0">
                              <a:latin typeface="Cambria Math" panose="02040503050406030204" pitchFamily="18" charset="0"/>
                            </a:rPr>
                            <m:t>𝑙𝑜𝑐</m:t>
                          </m:r>
                        </m:sub>
                      </m:sSub>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𝑇</m:t>
                          </m:r>
                        </m:e>
                      </m:d>
                    </m:oMath>
                  </m:oMathPara>
                </a14:m>
                <a:endParaRPr lang="fr-FR" sz="2400" dirty="0"/>
              </a:p>
            </p:txBody>
          </p:sp>
        </mc:Choice>
        <mc:Fallback>
          <p:sp>
            <p:nvSpPr>
              <p:cNvPr id="61" name="ZoneTexte 60"/>
              <p:cNvSpPr txBox="1">
                <a:spLocks noRot="1" noChangeAspect="1" noMove="1" noResize="1" noEditPoints="1" noAdjustHandles="1" noChangeArrowheads="1" noChangeShapeType="1" noTextEdit="1"/>
              </p:cNvSpPr>
              <p:nvPr/>
            </p:nvSpPr>
            <p:spPr>
              <a:xfrm>
                <a:off x="8402320" y="5571843"/>
                <a:ext cx="3159760" cy="766235"/>
              </a:xfrm>
              <a:prstGeom prst="rect">
                <a:avLst/>
              </a:prstGeom>
              <a:blipFill>
                <a:blip r:embed="rId12"/>
                <a:stretch>
                  <a:fillRect/>
                </a:stretch>
              </a:blipFill>
              <a:ln w="25400">
                <a:solidFill>
                  <a:srgbClr val="FF0000"/>
                </a:solidFill>
              </a:ln>
            </p:spPr>
            <p:txBody>
              <a:bodyPr/>
              <a:lstStyle/>
              <a:p>
                <a:r>
                  <a:rPr lang="fr-FR">
                    <a:noFill/>
                  </a:rPr>
                  <a:t> </a:t>
                </a:r>
              </a:p>
            </p:txBody>
          </p:sp>
        </mc:Fallback>
      </mc:AlternateContent>
      <p:sp>
        <p:nvSpPr>
          <p:cNvPr id="62" name="Rectangle 61"/>
          <p:cNvSpPr/>
          <p:nvPr/>
        </p:nvSpPr>
        <p:spPr>
          <a:xfrm>
            <a:off x="10226494" y="2596716"/>
            <a:ext cx="556406" cy="300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3" name="Rectangle 62"/>
              <p:cNvSpPr/>
              <p:nvPr/>
            </p:nvSpPr>
            <p:spPr>
              <a:xfrm>
                <a:off x="10130716" y="2480440"/>
                <a:ext cx="7479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2400" i="1">
                              <a:latin typeface="Cambria Math" panose="02040503050406030204" pitchFamily="18" charset="0"/>
                            </a:rPr>
                          </m:ctrlPr>
                        </m:sSubPr>
                        <m:e>
                          <m:r>
                            <m:rPr>
                              <m:sty m:val="p"/>
                            </m:rPr>
                            <a:rPr lang="el-GR" sz="2400" i="1">
                              <a:latin typeface="Cambria Math" panose="02040503050406030204" pitchFamily="18" charset="0"/>
                            </a:rPr>
                            <m:t>ν</m:t>
                          </m:r>
                        </m:e>
                        <m:sub>
                          <m:r>
                            <a:rPr lang="fr-FR" sz="2400" i="1">
                              <a:latin typeface="Cambria Math" panose="02040503050406030204" pitchFamily="18" charset="0"/>
                            </a:rPr>
                            <m:t>𝑙𝑜𝑐</m:t>
                          </m:r>
                        </m:sub>
                      </m:sSub>
                    </m:oMath>
                  </m:oMathPara>
                </a14:m>
                <a:endParaRPr lang="fr-FR" sz="2400" dirty="0"/>
              </a:p>
            </p:txBody>
          </p:sp>
        </mc:Choice>
        <mc:Fallback xmlns="">
          <p:sp>
            <p:nvSpPr>
              <p:cNvPr id="63" name="Rectangle 62"/>
              <p:cNvSpPr>
                <a:spLocks noRot="1" noChangeAspect="1" noMove="1" noResize="1" noEditPoints="1" noAdjustHandles="1" noChangeArrowheads="1" noChangeShapeType="1" noTextEdit="1"/>
              </p:cNvSpPr>
              <p:nvPr/>
            </p:nvSpPr>
            <p:spPr>
              <a:xfrm>
                <a:off x="10130716" y="2480440"/>
                <a:ext cx="747962" cy="461665"/>
              </a:xfrm>
              <a:prstGeom prst="rect">
                <a:avLst/>
              </a:prstGeom>
              <a:blipFill>
                <a:blip r:embed="rId13"/>
                <a:stretch>
                  <a:fillRect b="-1316"/>
                </a:stretch>
              </a:blipFill>
            </p:spPr>
            <p:txBody>
              <a:bodyPr/>
              <a:lstStyle/>
              <a:p>
                <a:r>
                  <a:rPr lang="fr-FR">
                    <a:noFill/>
                  </a:rPr>
                  <a:t> </a:t>
                </a:r>
              </a:p>
            </p:txBody>
          </p:sp>
        </mc:Fallback>
      </mc:AlternateContent>
      <p:pic>
        <p:nvPicPr>
          <p:cNvPr id="64" name="Imag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01356" y="2702241"/>
            <a:ext cx="633867" cy="654649"/>
          </a:xfrm>
          <a:prstGeom prst="ellipse">
            <a:avLst/>
          </a:prstGeom>
          <a:noFill/>
          <a:ln>
            <a:noFill/>
          </a:ln>
          <a:effectLst>
            <a:softEdge rad="112500"/>
          </a:effectLst>
        </p:spPr>
      </p:pic>
      <p:sp>
        <p:nvSpPr>
          <p:cNvPr id="65" name="ZoneTexte 64"/>
          <p:cNvSpPr txBox="1"/>
          <p:nvPr/>
        </p:nvSpPr>
        <p:spPr>
          <a:xfrm>
            <a:off x="1919669" y="3245604"/>
            <a:ext cx="370522" cy="584775"/>
          </a:xfrm>
          <a:prstGeom prst="rect">
            <a:avLst/>
          </a:prstGeom>
          <a:noFill/>
        </p:spPr>
        <p:txBody>
          <a:bodyPr wrap="square" rtlCol="0">
            <a:spAutoFit/>
          </a:bodyPr>
          <a:lstStyle/>
          <a:p>
            <a:r>
              <a:rPr lang="fr-FR" sz="3200" dirty="0" smtClean="0">
                <a:latin typeface="Century Gothic" panose="020B0502020202020204" pitchFamily="34" charset="0"/>
              </a:rPr>
              <a:t>F</a:t>
            </a:r>
            <a:endParaRPr lang="fr-FR" sz="3200" dirty="0">
              <a:latin typeface="Century Gothic" panose="020B0502020202020204" pitchFamily="34" charset="0"/>
            </a:endParaRPr>
          </a:p>
        </p:txBody>
      </p:sp>
      <p:sp>
        <p:nvSpPr>
          <p:cNvPr id="3" name="Rectangle 2"/>
          <p:cNvSpPr/>
          <p:nvPr/>
        </p:nvSpPr>
        <p:spPr>
          <a:xfrm>
            <a:off x="7805057" y="1800864"/>
            <a:ext cx="348343" cy="2782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rot="16200000">
            <a:off x="6459156" y="2975453"/>
            <a:ext cx="3059772" cy="461665"/>
          </a:xfrm>
          <a:prstGeom prst="rect">
            <a:avLst/>
          </a:prstGeom>
          <a:noFill/>
        </p:spPr>
        <p:txBody>
          <a:bodyPr wrap="square" rtlCol="0">
            <a:spAutoFit/>
          </a:bodyPr>
          <a:lstStyle>
            <a:defPPr>
              <a:defRPr lang="fr-FR"/>
            </a:defPPr>
            <a:lvl1pPr algn="ctr">
              <a:defRPr sz="2400">
                <a:latin typeface="Century Gothic" panose="020B0502020202020204" pitchFamily="34" charset="0"/>
              </a:defRPr>
            </a:lvl1pPr>
          </a:lstStyle>
          <a:p>
            <a:r>
              <a:rPr lang="fr-FR" dirty="0"/>
              <a:t>Intensité RMN (</a:t>
            </a:r>
            <a:r>
              <a:rPr lang="fr-FR" dirty="0" err="1"/>
              <a:t>u.a</a:t>
            </a:r>
            <a:r>
              <a:rPr lang="fr-FR" dirty="0"/>
              <a:t>)</a:t>
            </a:r>
          </a:p>
        </p:txBody>
      </p:sp>
      <p:sp>
        <p:nvSpPr>
          <p:cNvPr id="59" name="ZoneTexte 58"/>
          <p:cNvSpPr txBox="1"/>
          <p:nvPr/>
        </p:nvSpPr>
        <p:spPr>
          <a:xfrm>
            <a:off x="228866" y="5732773"/>
            <a:ext cx="7109784" cy="461665"/>
          </a:xfrm>
          <a:prstGeom prst="rect">
            <a:avLst/>
          </a:prstGeom>
          <a:noFill/>
          <a:ln w="25400">
            <a:solidFill>
              <a:srgbClr val="FF0000"/>
            </a:solidFill>
          </a:ln>
        </p:spPr>
        <p:txBody>
          <a:bodyPr wrap="square" rtlCol="0">
            <a:spAutoFit/>
          </a:bodyPr>
          <a:lstStyle/>
          <a:p>
            <a:pPr algn="ctr"/>
            <a:r>
              <a:rPr lang="fr-FR" sz="2400" dirty="0" smtClean="0">
                <a:latin typeface="Century Gothic" panose="020B0502020202020204" pitchFamily="34" charset="0"/>
              </a:rPr>
              <a:t>Noyaux = sondes du champ magnétique local</a:t>
            </a:r>
            <a:endParaRPr lang="fr-FR" sz="2400" dirty="0">
              <a:latin typeface="Century Gothic" panose="020B0502020202020204" pitchFamily="34" charset="0"/>
            </a:endParaRPr>
          </a:p>
        </p:txBody>
      </p:sp>
      <p:sp>
        <p:nvSpPr>
          <p:cNvPr id="60" name="ZoneTexte 59"/>
          <p:cNvSpPr txBox="1"/>
          <p:nvPr/>
        </p:nvSpPr>
        <p:spPr>
          <a:xfrm>
            <a:off x="783911" y="1806801"/>
            <a:ext cx="2544960" cy="369332"/>
          </a:xfrm>
          <a:prstGeom prst="rect">
            <a:avLst/>
          </a:prstGeom>
          <a:noFill/>
        </p:spPr>
        <p:txBody>
          <a:bodyPr wrap="square" rtlCol="0">
            <a:spAutoFit/>
          </a:bodyPr>
          <a:lstStyle/>
          <a:p>
            <a:pPr algn="ctr"/>
            <a:r>
              <a:rPr lang="fr-FR" b="1" dirty="0" smtClean="0">
                <a:latin typeface="Century Gothic" panose="020B0502020202020204" pitchFamily="34" charset="0"/>
              </a:rPr>
              <a:t>Environnement </a:t>
            </a:r>
            <a:endParaRPr lang="fr-FR" b="1" dirty="0">
              <a:latin typeface="Century Gothic" panose="020B0502020202020204" pitchFamily="34" charset="0"/>
            </a:endParaRPr>
          </a:p>
        </p:txBody>
      </p:sp>
      <p:sp>
        <p:nvSpPr>
          <p:cNvPr id="66" name="ZoneTexte 65"/>
          <p:cNvSpPr txBox="1"/>
          <p:nvPr/>
        </p:nvSpPr>
        <p:spPr>
          <a:xfrm>
            <a:off x="801048" y="4137782"/>
            <a:ext cx="2544960" cy="369332"/>
          </a:xfrm>
          <a:prstGeom prst="rect">
            <a:avLst/>
          </a:prstGeom>
          <a:noFill/>
        </p:spPr>
        <p:txBody>
          <a:bodyPr wrap="square" rtlCol="0">
            <a:spAutoFit/>
          </a:bodyPr>
          <a:lstStyle/>
          <a:p>
            <a:pPr algn="ctr"/>
            <a:r>
              <a:rPr lang="fr-FR" b="1" dirty="0" smtClean="0">
                <a:latin typeface="Century Gothic" panose="020B0502020202020204" pitchFamily="34" charset="0"/>
              </a:rPr>
              <a:t>magnétique </a:t>
            </a:r>
            <a:endParaRPr lang="fr-FR" b="1" dirty="0">
              <a:latin typeface="Century Gothic" panose="020B0502020202020204" pitchFamily="34" charset="0"/>
            </a:endParaRPr>
          </a:p>
        </p:txBody>
      </p:sp>
    </p:spTree>
    <p:extLst>
      <p:ext uri="{BB962C8B-B14F-4D97-AF65-F5344CB8AC3E}">
        <p14:creationId xmlns:p14="http://schemas.microsoft.com/office/powerpoint/2010/main" val="303920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0" y="1664898"/>
            <a:ext cx="12191999" cy="4244196"/>
          </a:xfrm>
        </p:spPr>
        <p:txBody>
          <a:bodyPr>
            <a:normAutofit fontScale="90000"/>
          </a:bodyPr>
          <a:lstStyle/>
          <a:p>
            <a:pPr algn="ctr"/>
            <a:r>
              <a:rPr lang="fr-FR" sz="4000" b="1" dirty="0" smtClean="0">
                <a:latin typeface="Century Gothic" panose="020B0502020202020204" pitchFamily="34" charset="0"/>
                <a:cs typeface="Times New Roman" panose="02020603050405020304" pitchFamily="18" charset="0"/>
              </a:rPr>
              <a:t>« </a:t>
            </a:r>
            <a:r>
              <a:rPr lang="fr-FR" sz="4000" dirty="0" smtClean="0">
                <a:solidFill>
                  <a:schemeClr val="bg1">
                    <a:lumMod val="65000"/>
                  </a:schemeClr>
                </a:solidFill>
                <a:latin typeface="Century Gothic" panose="020B0502020202020204" pitchFamily="34" charset="0"/>
                <a:cs typeface="Times New Roman" panose="02020603050405020304" pitchFamily="18" charset="0"/>
              </a:rPr>
              <a:t>Etude </a:t>
            </a:r>
            <a:r>
              <a:rPr lang="fr-FR" sz="4000" dirty="0">
                <a:solidFill>
                  <a:schemeClr val="bg1">
                    <a:lumMod val="65000"/>
                  </a:schemeClr>
                </a:solidFill>
                <a:latin typeface="Century Gothic" panose="020B0502020202020204" pitchFamily="34" charset="0"/>
                <a:cs typeface="Times New Roman" panose="02020603050405020304" pitchFamily="18" charset="0"/>
              </a:rPr>
              <a:t>par </a:t>
            </a:r>
            <a:r>
              <a:rPr lang="fr-FR" sz="4000" b="1" dirty="0">
                <a:solidFill>
                  <a:srgbClr val="0070C0"/>
                </a:solidFill>
                <a:latin typeface="Century Gothic" panose="020B0502020202020204" pitchFamily="34" charset="0"/>
                <a:cs typeface="Times New Roman" panose="02020603050405020304" pitchFamily="18" charset="0"/>
              </a:rPr>
              <a:t>Résonance Magnétique </a:t>
            </a:r>
            <a:r>
              <a:rPr lang="fr-FR" sz="4000" b="1" dirty="0" smtClean="0">
                <a:solidFill>
                  <a:srgbClr val="0070C0"/>
                </a:solidFill>
                <a:latin typeface="Century Gothic" panose="020B0502020202020204" pitchFamily="34" charset="0"/>
                <a:cs typeface="Times New Roman" panose="02020603050405020304" pitchFamily="18" charset="0"/>
              </a:rPr>
              <a:t>Nucléaire</a:t>
            </a:r>
            <a:br>
              <a:rPr lang="fr-FR" sz="4000" b="1" dirty="0" smtClean="0">
                <a:solidFill>
                  <a:srgbClr val="0070C0"/>
                </a:solidFill>
                <a:latin typeface="Century Gothic" panose="020B0502020202020204" pitchFamily="34" charset="0"/>
                <a:cs typeface="Times New Roman" panose="02020603050405020304" pitchFamily="18" charset="0"/>
              </a:rPr>
            </a:br>
            <a:r>
              <a:rPr lang="fr-FR" sz="4000" b="1" dirty="0">
                <a:latin typeface="Century Gothic" panose="020B0502020202020204" pitchFamily="34" charset="0"/>
                <a:cs typeface="Times New Roman" panose="02020603050405020304" pitchFamily="18" charset="0"/>
              </a:rPr>
              <a:t/>
            </a:r>
            <a:br>
              <a:rPr lang="fr-FR" sz="4000" b="1" dirty="0">
                <a:latin typeface="Century Gothic" panose="020B0502020202020204" pitchFamily="34" charset="0"/>
                <a:cs typeface="Times New Roman" panose="02020603050405020304" pitchFamily="18" charset="0"/>
              </a:rPr>
            </a:br>
            <a:r>
              <a:rPr lang="fr-FR" sz="4000" b="1" dirty="0" smtClean="0">
                <a:latin typeface="Century Gothic" panose="020B0502020202020204" pitchFamily="34" charset="0"/>
                <a:cs typeface="Times New Roman" panose="02020603050405020304" pitchFamily="18" charset="0"/>
              </a:rPr>
              <a:t> </a:t>
            </a:r>
            <a:r>
              <a:rPr lang="fr-FR" sz="4000" dirty="0" smtClean="0">
                <a:solidFill>
                  <a:schemeClr val="bg1">
                    <a:lumMod val="65000"/>
                  </a:schemeClr>
                </a:solidFill>
                <a:latin typeface="Century Gothic" panose="020B0502020202020204" pitchFamily="34" charset="0"/>
                <a:cs typeface="Times New Roman" panose="02020603050405020304" pitchFamily="18" charset="0"/>
              </a:rPr>
              <a:t>du</a:t>
            </a:r>
            <a:r>
              <a:rPr lang="fr-FR" sz="4000" b="1" dirty="0" smtClean="0">
                <a:latin typeface="Century Gothic" panose="020B0502020202020204" pitchFamily="34" charset="0"/>
                <a:cs typeface="Times New Roman" panose="02020603050405020304" pitchFamily="18" charset="0"/>
              </a:rPr>
              <a:t> </a:t>
            </a:r>
            <a:r>
              <a:rPr lang="fr-FR" sz="4000" b="1" dirty="0" smtClean="0">
                <a:solidFill>
                  <a:srgbClr val="0070C0"/>
                </a:solidFill>
                <a:latin typeface="Century Gothic" panose="020B0502020202020204" pitchFamily="34" charset="0"/>
                <a:cs typeface="Times New Roman" panose="02020603050405020304" pitchFamily="18" charset="0"/>
              </a:rPr>
              <a:t>magnétisme</a:t>
            </a:r>
            <a:r>
              <a:rPr lang="fr-FR" sz="4000" b="1" dirty="0" smtClean="0">
                <a:latin typeface="Century Gothic" panose="020B0502020202020204" pitchFamily="34" charset="0"/>
                <a:cs typeface="Times New Roman" panose="02020603050405020304" pitchFamily="18" charset="0"/>
              </a:rPr>
              <a:t> </a:t>
            </a:r>
            <a:r>
              <a:rPr lang="fr-FR" sz="4000" dirty="0" smtClean="0">
                <a:solidFill>
                  <a:schemeClr val="bg1">
                    <a:lumMod val="65000"/>
                  </a:schemeClr>
                </a:solidFill>
                <a:latin typeface="Century Gothic" panose="020B0502020202020204" pitchFamily="34" charset="0"/>
                <a:cs typeface="Times New Roman" panose="02020603050405020304" pitchFamily="18" charset="0"/>
              </a:rPr>
              <a:t>quantique</a:t>
            </a:r>
            <a:r>
              <a:rPr lang="fr-FR" sz="4000" dirty="0" smtClean="0">
                <a:latin typeface="Century Gothic" panose="020B0502020202020204" pitchFamily="34" charset="0"/>
                <a:cs typeface="Times New Roman" panose="02020603050405020304" pitchFamily="18" charset="0"/>
              </a:rPr>
              <a:t/>
            </a:r>
            <a:br>
              <a:rPr lang="fr-FR" sz="4000" dirty="0" smtClean="0">
                <a:latin typeface="Century Gothic" panose="020B0502020202020204" pitchFamily="34" charset="0"/>
                <a:cs typeface="Times New Roman" panose="02020603050405020304" pitchFamily="18" charset="0"/>
              </a:rPr>
            </a:br>
            <a:r>
              <a:rPr lang="fr-FR" sz="4000" dirty="0">
                <a:latin typeface="Century Gothic" panose="020B0502020202020204" pitchFamily="34" charset="0"/>
                <a:cs typeface="Times New Roman" panose="02020603050405020304" pitchFamily="18" charset="0"/>
              </a:rPr>
              <a:t/>
            </a:r>
            <a:br>
              <a:rPr lang="fr-FR" sz="4000" dirty="0">
                <a:latin typeface="Century Gothic" panose="020B0502020202020204" pitchFamily="34" charset="0"/>
                <a:cs typeface="Times New Roman" panose="02020603050405020304" pitchFamily="18" charset="0"/>
              </a:rPr>
            </a:br>
            <a:r>
              <a:rPr lang="fr-FR" sz="4000" dirty="0">
                <a:solidFill>
                  <a:schemeClr val="bg1">
                    <a:lumMod val="65000"/>
                  </a:schemeClr>
                </a:solidFill>
                <a:latin typeface="Century Gothic" panose="020B0502020202020204" pitchFamily="34" charset="0"/>
                <a:cs typeface="Times New Roman" panose="02020603050405020304" pitchFamily="18" charset="0"/>
              </a:rPr>
              <a:t>dans les composés </a:t>
            </a:r>
            <a:r>
              <a:rPr lang="fr-FR" sz="4000" b="1" dirty="0" err="1">
                <a:solidFill>
                  <a:srgbClr val="FF0000"/>
                </a:solidFill>
                <a:latin typeface="Century Gothic" panose="020B0502020202020204" pitchFamily="34" charset="0"/>
                <a:cs typeface="Times New Roman" panose="02020603050405020304" pitchFamily="18" charset="0"/>
              </a:rPr>
              <a:t>kagomé</a:t>
            </a:r>
            <a:r>
              <a:rPr lang="fr-FR" sz="4000" b="1" dirty="0">
                <a:solidFill>
                  <a:srgbClr val="FF0000"/>
                </a:solidFill>
                <a:latin typeface="Century Gothic" panose="020B0502020202020204" pitchFamily="34" charset="0"/>
                <a:cs typeface="Times New Roman" panose="02020603050405020304" pitchFamily="18" charset="0"/>
              </a:rPr>
              <a:t> </a:t>
            </a:r>
            <a:r>
              <a:rPr lang="fr-FR" sz="4000" b="1" dirty="0" err="1">
                <a:solidFill>
                  <a:srgbClr val="FF0000"/>
                </a:solidFill>
                <a:latin typeface="Century Gothic" panose="020B0502020202020204" pitchFamily="34" charset="0"/>
                <a:cs typeface="Times New Roman" panose="02020603050405020304" pitchFamily="18" charset="0"/>
              </a:rPr>
              <a:t>barlowite</a:t>
            </a:r>
            <a:r>
              <a:rPr lang="fr-FR" sz="4000" b="1" dirty="0">
                <a:solidFill>
                  <a:srgbClr val="FF0000"/>
                </a:solidFill>
                <a:latin typeface="Century Gothic" panose="020B0502020202020204" pitchFamily="34" charset="0"/>
                <a:cs typeface="Times New Roman" panose="02020603050405020304" pitchFamily="18" charset="0"/>
              </a:rPr>
              <a:t> </a:t>
            </a:r>
            <a:r>
              <a:rPr lang="fr-FR" sz="4000" dirty="0">
                <a:solidFill>
                  <a:schemeClr val="bg1">
                    <a:lumMod val="65000"/>
                  </a:schemeClr>
                </a:solidFill>
                <a:latin typeface="Century Gothic" panose="020B0502020202020204" pitchFamily="34" charset="0"/>
                <a:cs typeface="Times New Roman" panose="02020603050405020304" pitchFamily="18" charset="0"/>
              </a:rPr>
              <a:t>et </a:t>
            </a:r>
            <a:r>
              <a:rPr lang="fr-FR" sz="4000" dirty="0" err="1" smtClean="0">
                <a:solidFill>
                  <a:schemeClr val="bg1">
                    <a:lumMod val="65000"/>
                  </a:schemeClr>
                </a:solidFill>
                <a:latin typeface="Century Gothic" panose="020B0502020202020204" pitchFamily="34" charset="0"/>
                <a:cs typeface="Times New Roman" panose="02020603050405020304" pitchFamily="18" charset="0"/>
              </a:rPr>
              <a:t>claringbullite</a:t>
            </a:r>
            <a:r>
              <a:rPr lang="fr-FR" sz="4000" dirty="0" smtClean="0">
                <a:latin typeface="Century Gothic" panose="020B0502020202020204" pitchFamily="34" charset="0"/>
                <a:cs typeface="Times New Roman" panose="02020603050405020304" pitchFamily="18" charset="0"/>
              </a:rPr>
              <a:t/>
            </a:r>
            <a:br>
              <a:rPr lang="fr-FR" sz="4000" dirty="0" smtClean="0">
                <a:latin typeface="Century Gothic" panose="020B0502020202020204" pitchFamily="34" charset="0"/>
                <a:cs typeface="Times New Roman" panose="02020603050405020304" pitchFamily="18" charset="0"/>
              </a:rPr>
            </a:br>
            <a:r>
              <a:rPr lang="fr-FR" sz="4000" dirty="0">
                <a:latin typeface="Century Gothic" panose="020B0502020202020204" pitchFamily="34" charset="0"/>
                <a:cs typeface="Times New Roman" panose="02020603050405020304" pitchFamily="18" charset="0"/>
              </a:rPr>
              <a:t/>
            </a:r>
            <a:br>
              <a:rPr lang="fr-FR" sz="4000" dirty="0">
                <a:latin typeface="Century Gothic" panose="020B0502020202020204" pitchFamily="34" charset="0"/>
                <a:cs typeface="Times New Roman" panose="02020603050405020304" pitchFamily="18" charset="0"/>
              </a:rPr>
            </a:br>
            <a:r>
              <a:rPr lang="fr-FR" sz="4000" dirty="0" smtClean="0">
                <a:latin typeface="Century Gothic" panose="020B0502020202020204" pitchFamily="34" charset="0"/>
                <a:cs typeface="Times New Roman" panose="02020603050405020304" pitchFamily="18" charset="0"/>
              </a:rPr>
              <a:t> </a:t>
            </a:r>
            <a:r>
              <a:rPr lang="fr-FR" sz="4000" b="1" dirty="0">
                <a:solidFill>
                  <a:srgbClr val="FF0000"/>
                </a:solidFill>
                <a:latin typeface="Century Gothic" panose="020B0502020202020204" pitchFamily="34" charset="0"/>
                <a:cs typeface="Times New Roman" panose="02020603050405020304" pitchFamily="18" charset="0"/>
              </a:rPr>
              <a:t>substitués au zinc</a:t>
            </a:r>
            <a:r>
              <a:rPr lang="fr-FR" sz="4000" b="1" dirty="0">
                <a:latin typeface="Century Gothic" panose="020B0502020202020204" pitchFamily="34" charset="0"/>
                <a:cs typeface="Times New Roman" panose="02020603050405020304" pitchFamily="18" charset="0"/>
              </a:rPr>
              <a:t> »</a:t>
            </a:r>
            <a:r>
              <a:rPr lang="fr-FR" sz="4000" dirty="0" smtClean="0">
                <a:latin typeface="Century Gothic" panose="020B0502020202020204" pitchFamily="34" charset="0"/>
                <a:cs typeface="Times New Roman" panose="02020603050405020304" pitchFamily="18" charset="0"/>
              </a:rPr>
              <a:t/>
            </a:r>
            <a:br>
              <a:rPr lang="fr-FR" sz="4000" dirty="0" smtClean="0">
                <a:latin typeface="Century Gothic" panose="020B0502020202020204" pitchFamily="34" charset="0"/>
                <a:cs typeface="Times New Roman" panose="02020603050405020304" pitchFamily="18" charset="0"/>
              </a:rPr>
            </a:br>
            <a:endParaRPr lang="fr-FR" sz="4000" dirty="0">
              <a:latin typeface="Century Gothic" panose="020B0502020202020204" pitchFamily="34" charset="0"/>
            </a:endParaRPr>
          </a:p>
        </p:txBody>
      </p:sp>
      <p:sp>
        <p:nvSpPr>
          <p:cNvPr id="4" name="Espace réservé de la date 3"/>
          <p:cNvSpPr>
            <a:spLocks noGrp="1"/>
          </p:cNvSpPr>
          <p:nvPr>
            <p:ph type="dt" sz="half" idx="10"/>
          </p:nvPr>
        </p:nvSpPr>
        <p:spPr/>
        <p:txBody>
          <a:bodyPr/>
          <a:lstStyle/>
          <a:p>
            <a:fld id="{8C1C3E53-59A2-49D1-B0B3-D4F150519A4D}"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4</a:t>
            </a:fld>
            <a:endParaRPr lang="fr-FR"/>
          </a:p>
        </p:txBody>
      </p:sp>
      <p:sp>
        <p:nvSpPr>
          <p:cNvPr id="9" name="Titre 5"/>
          <p:cNvSpPr txBox="1">
            <a:spLocks/>
          </p:cNvSpPr>
          <p:nvPr/>
        </p:nvSpPr>
        <p:spPr>
          <a:xfrm>
            <a:off x="-2" y="-1"/>
            <a:ext cx="12192001" cy="828137"/>
          </a:xfrm>
          <a:prstGeom prst="rect">
            <a:avLst/>
          </a:prstGeom>
        </p:spPr>
        <p:txBody>
          <a:bodyPr vert="horz" lIns="91440" tIns="45720" rIns="91440" bIns="45720" rtlCol="0" anchor="ctr">
            <a:noAutofit/>
          </a:bodyPr>
          <a:lstStyle>
            <a:defPPr>
              <a:defRPr lang="fr-FR"/>
            </a:defPPr>
            <a:lvl1pPr algn="ctr">
              <a:lnSpc>
                <a:spcPct val="90000"/>
              </a:lnSpc>
              <a:spcBef>
                <a:spcPct val="0"/>
              </a:spcBef>
              <a:buNone/>
              <a:defRPr sz="2400" b="1">
                <a:solidFill>
                  <a:schemeClr val="bg1"/>
                </a:solidFill>
                <a:latin typeface="Century Gothic" panose="020B0502020202020204" pitchFamily="34" charset="0"/>
                <a:ea typeface="+mj-ea"/>
                <a:cs typeface="Times New Roman" panose="02020603050405020304" pitchFamily="18" charset="0"/>
              </a:defRPr>
            </a:lvl1pPr>
          </a:lstStyle>
          <a:p>
            <a:r>
              <a:rPr lang="fr-FR" dirty="0"/>
              <a:t>Objet de la thèse</a:t>
            </a:r>
          </a:p>
        </p:txBody>
      </p:sp>
    </p:spTree>
    <p:extLst>
      <p:ext uri="{BB962C8B-B14F-4D97-AF65-F5344CB8AC3E}">
        <p14:creationId xmlns:p14="http://schemas.microsoft.com/office/powerpoint/2010/main" val="2239960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 43"/>
          <p:cNvPicPr>
            <a:picLocks noChangeAspect="1"/>
          </p:cNvPicPr>
          <p:nvPr/>
        </p:nvPicPr>
        <p:blipFill>
          <a:blip r:embed="rId2"/>
          <a:stretch>
            <a:fillRect/>
          </a:stretch>
        </p:blipFill>
        <p:spPr>
          <a:xfrm>
            <a:off x="7527497" y="1623268"/>
            <a:ext cx="4629796" cy="3696216"/>
          </a:xfrm>
          <a:prstGeom prst="rect">
            <a:avLst/>
          </a:prstGeom>
        </p:spPr>
      </p:pic>
      <p:sp>
        <p:nvSpPr>
          <p:cNvPr id="2" name="Espace réservé de la date 1"/>
          <p:cNvSpPr>
            <a:spLocks noGrp="1"/>
          </p:cNvSpPr>
          <p:nvPr>
            <p:ph type="dt" sz="half" idx="10"/>
          </p:nvPr>
        </p:nvSpPr>
        <p:spPr/>
        <p:txBody>
          <a:bodyPr/>
          <a:lstStyle/>
          <a:p>
            <a:fld id="{C6CD8127-EA26-4D77-8E3C-0EC25E43236F}"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40</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a:t>
            </a:r>
            <a:endParaRPr lang="fr-FR" sz="2400" dirty="0">
              <a:solidFill>
                <a:schemeClr val="bg1"/>
              </a:solidFill>
              <a:latin typeface="Century Gothic" panose="020B0502020202020204" pitchFamily="34" charset="0"/>
              <a:cs typeface="Times New Roman" panose="02020603050405020304" pitchFamily="18"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703" y="2752310"/>
            <a:ext cx="642963" cy="594740"/>
          </a:xfrm>
          <a:prstGeom prst="rect">
            <a:avLst/>
          </a:prstGeom>
        </p:spPr>
      </p:pic>
      <p:sp>
        <p:nvSpPr>
          <p:cNvPr id="14" name="Ellipse 13"/>
          <p:cNvSpPr/>
          <p:nvPr/>
        </p:nvSpPr>
        <p:spPr>
          <a:xfrm>
            <a:off x="458402" y="1472300"/>
            <a:ext cx="3197166" cy="3265715"/>
          </a:xfrm>
          <a:prstGeom prst="ellipse">
            <a:avLst/>
          </a:prstGeom>
          <a:gradFill flip="none" rotWithShape="1">
            <a:gsLst>
              <a:gs pos="0">
                <a:srgbClr val="FF0000">
                  <a:alpha val="20000"/>
                </a:srgbClr>
              </a:gs>
              <a:gs pos="30000">
                <a:srgbClr val="FFDFDF"/>
              </a:gs>
              <a:gs pos="56000">
                <a:schemeClr val="bg1"/>
              </a:gs>
              <a:gs pos="100000">
                <a:srgbClr val="FFC000"/>
              </a:gs>
            </a:gsLst>
            <a:lin ang="27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848777" y="1688556"/>
            <a:ext cx="2514609" cy="461665"/>
          </a:xfrm>
          <a:prstGeom prst="rect">
            <a:avLst/>
          </a:prstGeom>
          <a:noFill/>
        </p:spPr>
        <p:txBody>
          <a:bodyPr wrap="square" rtlCol="0">
            <a:spAutoFit/>
          </a:bodyPr>
          <a:lstStyle/>
          <a:p>
            <a:pPr algn="ctr"/>
            <a:r>
              <a:rPr lang="fr-FR" sz="2400" dirty="0" smtClean="0">
                <a:solidFill>
                  <a:srgbClr val="AB6716"/>
                </a:solidFill>
              </a:rPr>
              <a:t>Environnement</a:t>
            </a:r>
            <a:endParaRPr lang="fr-FR" sz="2400" dirty="0">
              <a:solidFill>
                <a:srgbClr val="AB6716"/>
              </a:solidFill>
            </a:endParaRPr>
          </a:p>
        </p:txBody>
      </p:sp>
      <p:sp>
        <p:nvSpPr>
          <p:cNvPr id="16" name="ZoneTexte 15"/>
          <p:cNvSpPr txBox="1"/>
          <p:nvPr/>
        </p:nvSpPr>
        <p:spPr>
          <a:xfrm>
            <a:off x="876118" y="3765982"/>
            <a:ext cx="2594772" cy="461665"/>
          </a:xfrm>
          <a:prstGeom prst="rect">
            <a:avLst/>
          </a:prstGeom>
          <a:noFill/>
        </p:spPr>
        <p:txBody>
          <a:bodyPr wrap="square" rtlCol="0">
            <a:spAutoFit/>
          </a:bodyPr>
          <a:lstStyle>
            <a:defPPr>
              <a:defRPr lang="en-US"/>
            </a:defPPr>
            <a:lvl1pPr>
              <a:defRPr>
                <a:solidFill>
                  <a:srgbClr val="AB6716"/>
                </a:solidFill>
              </a:defRPr>
            </a:lvl1pPr>
          </a:lstStyle>
          <a:p>
            <a:pPr algn="ctr"/>
            <a:r>
              <a:rPr lang="fr-FR" sz="2400" dirty="0" smtClean="0"/>
              <a:t>inhomogène</a:t>
            </a:r>
            <a:endParaRPr lang="fr-FR" sz="2400" dirty="0"/>
          </a:p>
        </p:txBody>
      </p:sp>
      <p:cxnSp>
        <p:nvCxnSpPr>
          <p:cNvPr id="12" name="Connecteur droit avec flèche 11"/>
          <p:cNvCxnSpPr/>
          <p:nvPr/>
        </p:nvCxnSpPr>
        <p:spPr>
          <a:xfrm flipV="1">
            <a:off x="228866" y="2691101"/>
            <a:ext cx="0" cy="1109006"/>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73374" y="2273396"/>
                <a:ext cx="43120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2400" b="1" i="1" smtClean="0">
                              <a:solidFill>
                                <a:schemeClr val="tx1"/>
                              </a:solidFill>
                              <a:latin typeface="Cambria Math" panose="02040503050406030204" pitchFamily="18" charset="0"/>
                            </a:rPr>
                          </m:ctrlPr>
                        </m:accPr>
                        <m:e>
                          <m:r>
                            <a:rPr lang="fr-FR" sz="2400" b="1" i="1" smtClean="0">
                              <a:solidFill>
                                <a:schemeClr val="tx1"/>
                              </a:solidFill>
                              <a:latin typeface="Cambria Math" panose="02040503050406030204" pitchFamily="18" charset="0"/>
                            </a:rPr>
                            <m:t>𝑩</m:t>
                          </m:r>
                          <m:r>
                            <a:rPr lang="fr-FR" sz="2400" b="1" i="1" baseline="-25000" smtClean="0">
                              <a:solidFill>
                                <a:schemeClr val="tx1"/>
                              </a:solidFill>
                              <a:latin typeface="Cambria Math" panose="02040503050406030204" pitchFamily="18" charset="0"/>
                            </a:rPr>
                            <m:t>𝟎</m:t>
                          </m:r>
                        </m:e>
                      </m:acc>
                    </m:oMath>
                  </m:oMathPara>
                </a14:m>
                <a:endParaRPr lang="fr-FR" sz="2400" b="1" dirty="0">
                  <a:solidFill>
                    <a:schemeClr val="tx1"/>
                  </a:solidFill>
                </a:endParaRPr>
              </a:p>
            </p:txBody>
          </p:sp>
        </mc:Choice>
        <mc:Fallback xmlns="">
          <p:sp>
            <p:nvSpPr>
              <p:cNvPr id="13" name="ZoneTexte 12"/>
              <p:cNvSpPr txBox="1">
                <a:spLocks noRot="1" noChangeAspect="1" noMove="1" noResize="1" noEditPoints="1" noAdjustHandles="1" noChangeArrowheads="1" noChangeShapeType="1" noTextEdit="1"/>
              </p:cNvSpPr>
              <p:nvPr/>
            </p:nvSpPr>
            <p:spPr>
              <a:xfrm>
                <a:off x="73374" y="2273396"/>
                <a:ext cx="431208" cy="414088"/>
              </a:xfrm>
              <a:prstGeom prst="rect">
                <a:avLst/>
              </a:prstGeom>
              <a:blipFill>
                <a:blip r:embed="rId4"/>
                <a:stretch>
                  <a:fillRect/>
                </a:stretch>
              </a:blipFill>
            </p:spPr>
            <p:txBody>
              <a:bodyPr/>
              <a:lstStyle/>
              <a:p>
                <a:r>
                  <a:rPr lang="fr-FR">
                    <a:noFill/>
                  </a:rPr>
                  <a:t> </a:t>
                </a:r>
              </a:p>
            </p:txBody>
          </p:sp>
        </mc:Fallback>
      </mc:AlternateContent>
      <p:sp>
        <p:nvSpPr>
          <p:cNvPr id="19" name="ZoneTexte 18"/>
          <p:cNvSpPr txBox="1"/>
          <p:nvPr/>
        </p:nvSpPr>
        <p:spPr>
          <a:xfrm>
            <a:off x="6013937" y="4396154"/>
            <a:ext cx="1535723" cy="1200329"/>
          </a:xfrm>
          <a:prstGeom prst="rect">
            <a:avLst/>
          </a:prstGeom>
          <a:noFill/>
        </p:spPr>
        <p:txBody>
          <a:bodyPr wrap="square" rtlCol="0">
            <a:spAutoFit/>
          </a:bodyPr>
          <a:lstStyle/>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Zeeman</a:t>
            </a:r>
          </a:p>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a:t>
            </a:r>
          </a:p>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Champ local</a:t>
            </a:r>
            <a:endParaRPr lang="fr-FR" dirty="0">
              <a:latin typeface="Century Gothic" panose="020B0502020202020204" pitchFamily="34" charset="0"/>
              <a:ea typeface="Cambria Math" panose="02040503050406030204" pitchFamily="18" charset="0"/>
              <a:cs typeface="Times New Roman" panose="02020603050405020304" pitchFamily="18" charset="0"/>
            </a:endParaRPr>
          </a:p>
        </p:txBody>
      </p:sp>
      <p:sp>
        <p:nvSpPr>
          <p:cNvPr id="20" name="ZoneTexte 19"/>
          <p:cNvSpPr txBox="1"/>
          <p:nvPr/>
        </p:nvSpPr>
        <p:spPr>
          <a:xfrm>
            <a:off x="4747844" y="4407877"/>
            <a:ext cx="1535723" cy="369332"/>
          </a:xfrm>
          <a:prstGeom prst="rect">
            <a:avLst/>
          </a:prstGeom>
          <a:noFill/>
        </p:spPr>
        <p:txBody>
          <a:bodyPr wrap="square" rtlCol="0">
            <a:spAutoFit/>
          </a:bodyPr>
          <a:lstStyle/>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Zeeman</a:t>
            </a:r>
          </a:p>
        </p:txBody>
      </p:sp>
      <p:grpSp>
        <p:nvGrpSpPr>
          <p:cNvPr id="22" name="Groupe 21"/>
          <p:cNvGrpSpPr/>
          <p:nvPr/>
        </p:nvGrpSpPr>
        <p:grpSpPr>
          <a:xfrm>
            <a:off x="3763112" y="1594339"/>
            <a:ext cx="3639020" cy="2820903"/>
            <a:chOff x="3763112" y="1594339"/>
            <a:chExt cx="3639020" cy="2820903"/>
          </a:xfrm>
        </p:grpSpPr>
        <p:grpSp>
          <p:nvGrpSpPr>
            <p:cNvPr id="23" name="Groupe 22"/>
            <p:cNvGrpSpPr/>
            <p:nvPr/>
          </p:nvGrpSpPr>
          <p:grpSpPr>
            <a:xfrm>
              <a:off x="3763112" y="1594339"/>
              <a:ext cx="3639020" cy="2820903"/>
              <a:chOff x="3763112" y="1629508"/>
              <a:chExt cx="3639020" cy="2820903"/>
            </a:xfrm>
          </p:grpSpPr>
          <p:cxnSp>
            <p:nvCxnSpPr>
              <p:cNvPr id="28" name="Connecteur droit 27"/>
              <p:cNvCxnSpPr/>
              <p:nvPr/>
            </p:nvCxnSpPr>
            <p:spPr>
              <a:xfrm>
                <a:off x="3763112" y="3141780"/>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ZoneTexte 28"/>
                  <p:cNvSpPr txBox="1"/>
                  <p:nvPr/>
                </p:nvSpPr>
                <p:spPr>
                  <a:xfrm>
                    <a:off x="3833450" y="2813537"/>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=1/2</m:t>
                          </m:r>
                        </m:oMath>
                      </m:oMathPara>
                    </a14:m>
                    <a:endParaRPr lang="fr-FR" dirty="0"/>
                  </a:p>
                </p:txBody>
              </p:sp>
            </mc:Choice>
            <mc:Fallback xmlns="">
              <p:sp>
                <p:nvSpPr>
                  <p:cNvPr id="48" name="ZoneTexte 47"/>
                  <p:cNvSpPr txBox="1">
                    <a:spLocks noRot="1" noChangeAspect="1" noMove="1" noResize="1" noEditPoints="1" noAdjustHandles="1" noChangeArrowheads="1" noChangeShapeType="1" noTextEdit="1"/>
                  </p:cNvSpPr>
                  <p:nvPr/>
                </p:nvSpPr>
                <p:spPr>
                  <a:xfrm>
                    <a:off x="3833450" y="2813537"/>
                    <a:ext cx="831253" cy="276999"/>
                  </a:xfrm>
                  <a:prstGeom prst="rect">
                    <a:avLst/>
                  </a:prstGeom>
                  <a:blipFill>
                    <a:blip r:embed="rId8"/>
                    <a:stretch>
                      <a:fillRect l="-5882" r="-5882" b="-37778"/>
                    </a:stretch>
                  </a:blipFill>
                </p:spPr>
                <p:txBody>
                  <a:bodyPr/>
                  <a:lstStyle/>
                  <a:p>
                    <a:r>
                      <a:rPr lang="fr-FR">
                        <a:noFill/>
                      </a:rPr>
                      <a:t> </a:t>
                    </a:r>
                  </a:p>
                </p:txBody>
              </p:sp>
            </mc:Fallback>
          </mc:AlternateContent>
          <p:cxnSp>
            <p:nvCxnSpPr>
              <p:cNvPr id="30" name="Connecteur droit 29"/>
              <p:cNvCxnSpPr/>
              <p:nvPr/>
            </p:nvCxnSpPr>
            <p:spPr>
              <a:xfrm flipH="1">
                <a:off x="4724402" y="2086706"/>
                <a:ext cx="339973" cy="105507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5064374" y="2080842"/>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4720679" y="3120772"/>
                <a:ext cx="331970" cy="88851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5052651" y="4009287"/>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ZoneTexte 33"/>
                  <p:cNvSpPr txBox="1"/>
                  <p:nvPr/>
                </p:nvSpPr>
                <p:spPr>
                  <a:xfrm>
                    <a:off x="6295291" y="1629508"/>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53" name="ZoneTexte 52"/>
                  <p:cNvSpPr txBox="1">
                    <a:spLocks noRot="1" noChangeAspect="1" noMove="1" noResize="1" noEditPoints="1" noAdjustHandles="1" noChangeArrowheads="1" noChangeShapeType="1" noTextEdit="1"/>
                  </p:cNvSpPr>
                  <p:nvPr/>
                </p:nvSpPr>
                <p:spPr>
                  <a:xfrm>
                    <a:off x="6295291" y="1629508"/>
                    <a:ext cx="1106841" cy="276999"/>
                  </a:xfrm>
                  <a:prstGeom prst="rect">
                    <a:avLst/>
                  </a:prstGeom>
                  <a:blipFill>
                    <a:blip r:embed="rId9"/>
                    <a:stretch>
                      <a:fillRect l="-2210" t="-2222" r="-4420" b="-3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ZoneTexte 34"/>
                  <p:cNvSpPr txBox="1"/>
                  <p:nvPr/>
                </p:nvSpPr>
                <p:spPr>
                  <a:xfrm>
                    <a:off x="6213232" y="4173412"/>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54" name="ZoneTexte 53"/>
                  <p:cNvSpPr txBox="1">
                    <a:spLocks noRot="1" noChangeAspect="1" noMove="1" noResize="1" noEditPoints="1" noAdjustHandles="1" noChangeArrowheads="1" noChangeShapeType="1" noTextEdit="1"/>
                  </p:cNvSpPr>
                  <p:nvPr/>
                </p:nvSpPr>
                <p:spPr>
                  <a:xfrm>
                    <a:off x="6213232" y="4173412"/>
                    <a:ext cx="1106841" cy="276999"/>
                  </a:xfrm>
                  <a:prstGeom prst="rect">
                    <a:avLst/>
                  </a:prstGeom>
                  <a:blipFill>
                    <a:blip r:embed="rId10"/>
                    <a:stretch>
                      <a:fillRect l="-2198" r="-4396" b="-37778"/>
                    </a:stretch>
                  </a:blipFill>
                </p:spPr>
                <p:txBody>
                  <a:bodyPr/>
                  <a:lstStyle/>
                  <a:p>
                    <a:r>
                      <a:rPr lang="fr-FR">
                        <a:noFill/>
                      </a:rPr>
                      <a:t> </a:t>
                    </a:r>
                  </a:p>
                </p:txBody>
              </p:sp>
            </mc:Fallback>
          </mc:AlternateContent>
          <p:cxnSp>
            <p:nvCxnSpPr>
              <p:cNvPr id="36" name="Connecteur droit avec flèche 35"/>
              <p:cNvCxnSpPr/>
              <p:nvPr/>
            </p:nvCxnSpPr>
            <p:spPr>
              <a:xfrm flipH="1">
                <a:off x="6435968" y="1951892"/>
                <a:ext cx="11723" cy="216000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23"/>
            <p:cNvCxnSpPr/>
            <p:nvPr/>
          </p:nvCxnSpPr>
          <p:spPr>
            <a:xfrm flipH="1">
              <a:off x="6075485" y="1916724"/>
              <a:ext cx="290146" cy="12309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H="1" flipV="1">
              <a:off x="6040315" y="3974123"/>
              <a:ext cx="237393" cy="105509"/>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6377358" y="1904996"/>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6295296" y="4091349"/>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ZoneTexte 36"/>
              <p:cNvSpPr txBox="1"/>
              <p:nvPr/>
            </p:nvSpPr>
            <p:spPr>
              <a:xfrm>
                <a:off x="3727938" y="4428393"/>
                <a:ext cx="8118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𝐵</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=0</m:t>
                      </m:r>
                    </m:oMath>
                  </m:oMathPara>
                </a14:m>
                <a:endParaRPr lang="fr-FR" sz="2000" dirty="0"/>
              </a:p>
            </p:txBody>
          </p:sp>
        </mc:Choice>
        <mc:Fallback xmlns="">
          <p:sp>
            <p:nvSpPr>
              <p:cNvPr id="37" name="ZoneTexte 36"/>
              <p:cNvSpPr txBox="1">
                <a:spLocks noRot="1" noChangeAspect="1" noMove="1" noResize="1" noEditPoints="1" noAdjustHandles="1" noChangeArrowheads="1" noChangeShapeType="1" noTextEdit="1"/>
              </p:cNvSpPr>
              <p:nvPr/>
            </p:nvSpPr>
            <p:spPr>
              <a:xfrm>
                <a:off x="3727938" y="4428393"/>
                <a:ext cx="811889" cy="307777"/>
              </a:xfrm>
              <a:prstGeom prst="rect">
                <a:avLst/>
              </a:prstGeom>
              <a:blipFill>
                <a:blip r:embed="rId11"/>
                <a:stretch>
                  <a:fillRect l="-7519" r="-6767" b="-1568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ZoneTexte 42"/>
              <p:cNvSpPr txBox="1"/>
              <p:nvPr/>
            </p:nvSpPr>
            <p:spPr>
              <a:xfrm>
                <a:off x="5695074" y="2766644"/>
                <a:ext cx="17826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ν</m:t>
                          </m:r>
                        </m:e>
                        <m:sub>
                          <m:r>
                            <a:rPr lang="fr-FR" sz="2000" b="0" i="1" smtClean="0">
                              <a:latin typeface="Cambria Math" panose="02040503050406030204" pitchFamily="18" charset="0"/>
                            </a:rPr>
                            <m:t>𝑟𝑒𝑠</m:t>
                          </m:r>
                        </m:sub>
                      </m:sSub>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m:t>
                      </m:r>
                      <m:sSub>
                        <m:sSubPr>
                          <m:ctrlPr>
                            <a:rPr lang="el-G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𝑙𝑜𝑐</m:t>
                          </m:r>
                        </m:sub>
                      </m:sSub>
                    </m:oMath>
                  </m:oMathPara>
                </a14:m>
                <a:endParaRPr lang="fr-FR" sz="2000" dirty="0"/>
              </a:p>
            </p:txBody>
          </p:sp>
        </mc:Choice>
        <mc:Fallback xmlns="">
          <p:sp>
            <p:nvSpPr>
              <p:cNvPr id="43" name="ZoneTexte 42"/>
              <p:cNvSpPr txBox="1">
                <a:spLocks noRot="1" noChangeAspect="1" noMove="1" noResize="1" noEditPoints="1" noAdjustHandles="1" noChangeArrowheads="1" noChangeShapeType="1" noTextEdit="1"/>
              </p:cNvSpPr>
              <p:nvPr/>
            </p:nvSpPr>
            <p:spPr>
              <a:xfrm>
                <a:off x="5695074" y="2766644"/>
                <a:ext cx="1782604" cy="307777"/>
              </a:xfrm>
              <a:prstGeom prst="rect">
                <a:avLst/>
              </a:prstGeom>
              <a:blipFill>
                <a:blip r:embed="rId12"/>
                <a:stretch>
                  <a:fillRect l="-1365" r="-683" b="-18000"/>
                </a:stretch>
              </a:blipFill>
            </p:spPr>
            <p:txBody>
              <a:bodyPr/>
              <a:lstStyle/>
              <a:p>
                <a:r>
                  <a:rPr lang="fr-FR">
                    <a:noFill/>
                  </a:rPr>
                  <a:t> </a:t>
                </a:r>
              </a:p>
            </p:txBody>
          </p:sp>
        </mc:Fallback>
      </mc:AlternateContent>
      <p:sp>
        <p:nvSpPr>
          <p:cNvPr id="45" name="ZoneTexte 44"/>
          <p:cNvSpPr txBox="1"/>
          <p:nvPr/>
        </p:nvSpPr>
        <p:spPr>
          <a:xfrm>
            <a:off x="989106" y="2711139"/>
            <a:ext cx="2224448" cy="461665"/>
          </a:xfrm>
          <a:prstGeom prst="rect">
            <a:avLst/>
          </a:prstGeom>
          <a:noFill/>
        </p:spPr>
        <p:txBody>
          <a:bodyPr wrap="square" rtlCol="0">
            <a:spAutoFit/>
          </a:bodyPr>
          <a:lstStyle/>
          <a:p>
            <a:pPr algn="ctr"/>
            <a:r>
              <a:rPr lang="fr-FR" sz="2400" dirty="0">
                <a:solidFill>
                  <a:srgbClr val="AB6716"/>
                </a:solidFill>
              </a:rPr>
              <a:t>m</a:t>
            </a:r>
            <a:r>
              <a:rPr lang="fr-FR" sz="2400" dirty="0" smtClean="0">
                <a:solidFill>
                  <a:srgbClr val="AB6716"/>
                </a:solidFill>
              </a:rPr>
              <a:t>agnétique</a:t>
            </a:r>
            <a:endParaRPr lang="fr-FR" sz="2400" dirty="0">
              <a:solidFill>
                <a:srgbClr val="AB6716"/>
              </a:solidFill>
            </a:endParaRPr>
          </a:p>
        </p:txBody>
      </p:sp>
      <p:pic>
        <p:nvPicPr>
          <p:cNvPr id="46" name="Image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1356" y="3028813"/>
            <a:ext cx="633867" cy="654649"/>
          </a:xfrm>
          <a:prstGeom prst="ellipse">
            <a:avLst/>
          </a:prstGeom>
          <a:noFill/>
          <a:ln>
            <a:noFill/>
          </a:ln>
          <a:effectLst>
            <a:softEdge rad="112500"/>
          </a:effectLst>
        </p:spPr>
      </p:pic>
      <p:pic>
        <p:nvPicPr>
          <p:cNvPr id="47" name="Image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6245" y="3347050"/>
            <a:ext cx="633867" cy="654649"/>
          </a:xfrm>
          <a:prstGeom prst="ellipse">
            <a:avLst/>
          </a:prstGeom>
          <a:noFill/>
          <a:ln>
            <a:noFill/>
          </a:ln>
          <a:effectLst>
            <a:softEdge rad="112500"/>
          </a:effectLst>
        </p:spPr>
      </p:pic>
      <p:pic>
        <p:nvPicPr>
          <p:cNvPr id="48" name="Image 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5281" y="2255801"/>
            <a:ext cx="633867" cy="654649"/>
          </a:xfrm>
          <a:prstGeom prst="ellipse">
            <a:avLst/>
          </a:prstGeom>
          <a:noFill/>
          <a:ln>
            <a:noFill/>
          </a:ln>
          <a:effectLst>
            <a:softEdge rad="112500"/>
          </a:effectLst>
        </p:spPr>
      </p:pic>
      <p:pic>
        <p:nvPicPr>
          <p:cNvPr id="49" name="Image 4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02656" y="2105479"/>
            <a:ext cx="633867" cy="654649"/>
          </a:xfrm>
          <a:prstGeom prst="ellipse">
            <a:avLst/>
          </a:prstGeom>
          <a:noFill/>
          <a:ln>
            <a:noFill/>
          </a:ln>
          <a:effectLst>
            <a:softEdge rad="112500"/>
          </a:effectLst>
        </p:spPr>
      </p:pic>
      <p:pic>
        <p:nvPicPr>
          <p:cNvPr id="50" name="Imag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56234" y="4128636"/>
            <a:ext cx="633867" cy="654649"/>
          </a:xfrm>
          <a:prstGeom prst="ellipse">
            <a:avLst/>
          </a:prstGeom>
          <a:noFill/>
          <a:ln>
            <a:noFill/>
          </a:ln>
          <a:effectLst>
            <a:softEdge rad="112500"/>
          </a:effectLst>
        </p:spPr>
      </p:pic>
      <p:pic>
        <p:nvPicPr>
          <p:cNvPr id="53" name="Imag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55910" y="3072972"/>
            <a:ext cx="633867" cy="654649"/>
          </a:xfrm>
          <a:prstGeom prst="ellipse">
            <a:avLst/>
          </a:prstGeom>
          <a:noFill/>
          <a:ln>
            <a:noFill/>
          </a:ln>
          <a:effectLst>
            <a:softEdge rad="112500"/>
          </a:effectLst>
        </p:spPr>
      </p:pic>
      <p:pic>
        <p:nvPicPr>
          <p:cNvPr id="54" name="Image 5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36507" y="1974387"/>
            <a:ext cx="633867" cy="654649"/>
          </a:xfrm>
          <a:prstGeom prst="ellipse">
            <a:avLst/>
          </a:prstGeom>
          <a:noFill/>
          <a:ln>
            <a:noFill/>
          </a:ln>
          <a:effectLst>
            <a:softEdge rad="112500"/>
          </a:effectLst>
        </p:spPr>
      </p:pic>
      <mc:AlternateContent xmlns:mc="http://schemas.openxmlformats.org/markup-compatibility/2006" xmlns:a14="http://schemas.microsoft.com/office/drawing/2010/main">
        <mc:Choice Requires="a14">
          <p:sp>
            <p:nvSpPr>
              <p:cNvPr id="55" name="Rectangle 54"/>
              <p:cNvSpPr/>
              <p:nvPr/>
            </p:nvSpPr>
            <p:spPr>
              <a:xfrm>
                <a:off x="10108944" y="2480440"/>
                <a:ext cx="7479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2400" i="1">
                              <a:latin typeface="Cambria Math" panose="02040503050406030204" pitchFamily="18" charset="0"/>
                            </a:rPr>
                          </m:ctrlPr>
                        </m:sSubPr>
                        <m:e>
                          <m:r>
                            <m:rPr>
                              <m:sty m:val="p"/>
                            </m:rPr>
                            <a:rPr lang="el-GR" sz="2400" i="1">
                              <a:latin typeface="Cambria Math" panose="02040503050406030204" pitchFamily="18" charset="0"/>
                            </a:rPr>
                            <m:t>ν</m:t>
                          </m:r>
                        </m:e>
                        <m:sub>
                          <m:r>
                            <a:rPr lang="fr-FR" sz="2400" i="1">
                              <a:latin typeface="Cambria Math" panose="02040503050406030204" pitchFamily="18" charset="0"/>
                            </a:rPr>
                            <m:t>𝑙𝑜𝑐</m:t>
                          </m:r>
                        </m:sub>
                      </m:sSub>
                    </m:oMath>
                  </m:oMathPara>
                </a14:m>
                <a:endParaRPr lang="fr-FR" sz="2400" dirty="0"/>
              </a:p>
            </p:txBody>
          </p:sp>
        </mc:Choice>
        <mc:Fallback xmlns="">
          <p:sp>
            <p:nvSpPr>
              <p:cNvPr id="55" name="Rectangle 54"/>
              <p:cNvSpPr>
                <a:spLocks noRot="1" noChangeAspect="1" noMove="1" noResize="1" noEditPoints="1" noAdjustHandles="1" noChangeArrowheads="1" noChangeShapeType="1" noTextEdit="1"/>
              </p:cNvSpPr>
              <p:nvPr/>
            </p:nvSpPr>
            <p:spPr>
              <a:xfrm>
                <a:off x="10108944" y="2480440"/>
                <a:ext cx="747962" cy="461665"/>
              </a:xfrm>
              <a:prstGeom prst="rect">
                <a:avLst/>
              </a:prstGeom>
              <a:blipFill>
                <a:blip r:embed="rId14"/>
                <a:stretch>
                  <a:fillRect b="-1316"/>
                </a:stretch>
              </a:blipFill>
            </p:spPr>
            <p:txBody>
              <a:bodyPr/>
              <a:lstStyle/>
              <a:p>
                <a:r>
                  <a:rPr lang="fr-FR">
                    <a:noFill/>
                  </a:rPr>
                  <a:t> </a:t>
                </a:r>
              </a:p>
            </p:txBody>
          </p:sp>
        </mc:Fallback>
      </mc:AlternateContent>
      <p:sp>
        <p:nvSpPr>
          <p:cNvPr id="56" name="Rectangle 55"/>
          <p:cNvSpPr/>
          <p:nvPr/>
        </p:nvSpPr>
        <p:spPr>
          <a:xfrm>
            <a:off x="7663543" y="1871338"/>
            <a:ext cx="381000" cy="2765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p:cNvSpPr txBox="1"/>
          <p:nvPr/>
        </p:nvSpPr>
        <p:spPr>
          <a:xfrm rot="16200000">
            <a:off x="6276612" y="2934421"/>
            <a:ext cx="3141831" cy="461665"/>
          </a:xfrm>
          <a:prstGeom prst="rect">
            <a:avLst/>
          </a:prstGeom>
          <a:noFill/>
        </p:spPr>
        <p:txBody>
          <a:bodyPr wrap="square" rtlCol="0">
            <a:spAutoFit/>
          </a:bodyPr>
          <a:lstStyle/>
          <a:p>
            <a:pPr algn="ctr"/>
            <a:r>
              <a:rPr lang="fr-FR" sz="2400" dirty="0" smtClean="0">
                <a:latin typeface="Century Gothic" panose="020B0502020202020204" pitchFamily="34" charset="0"/>
              </a:rPr>
              <a:t>Intensité RMN (</a:t>
            </a:r>
            <a:r>
              <a:rPr lang="fr-FR" sz="2400" dirty="0" err="1" smtClean="0">
                <a:latin typeface="Century Gothic" panose="020B0502020202020204" pitchFamily="34" charset="0"/>
              </a:rPr>
              <a:t>u.a</a:t>
            </a:r>
            <a:r>
              <a:rPr lang="fr-FR" sz="2400" dirty="0" smtClean="0">
                <a:latin typeface="Century Gothic" panose="020B0502020202020204" pitchFamily="34" charset="0"/>
              </a:rPr>
              <a:t>)</a:t>
            </a:r>
            <a:endParaRPr lang="fr-FR" sz="2400" dirty="0">
              <a:latin typeface="Century Gothic" panose="020B0502020202020204" pitchFamily="34" charset="0"/>
            </a:endParaRPr>
          </a:p>
        </p:txBody>
      </p:sp>
    </p:spTree>
    <p:extLst>
      <p:ext uri="{BB962C8B-B14F-4D97-AF65-F5344CB8AC3E}">
        <p14:creationId xmlns:p14="http://schemas.microsoft.com/office/powerpoint/2010/main" val="5027068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 43"/>
          <p:cNvPicPr>
            <a:picLocks noChangeAspect="1"/>
          </p:cNvPicPr>
          <p:nvPr/>
        </p:nvPicPr>
        <p:blipFill>
          <a:blip r:embed="rId2"/>
          <a:stretch>
            <a:fillRect/>
          </a:stretch>
        </p:blipFill>
        <p:spPr>
          <a:xfrm>
            <a:off x="7527497" y="1623268"/>
            <a:ext cx="4629796" cy="3696216"/>
          </a:xfrm>
          <a:prstGeom prst="rect">
            <a:avLst/>
          </a:prstGeom>
        </p:spPr>
      </p:pic>
      <p:sp>
        <p:nvSpPr>
          <p:cNvPr id="2" name="Espace réservé de la date 1"/>
          <p:cNvSpPr>
            <a:spLocks noGrp="1"/>
          </p:cNvSpPr>
          <p:nvPr>
            <p:ph type="dt" sz="half" idx="10"/>
          </p:nvPr>
        </p:nvSpPr>
        <p:spPr/>
        <p:txBody>
          <a:bodyPr/>
          <a:lstStyle/>
          <a:p>
            <a:fld id="{C6CD8127-EA26-4D77-8E3C-0EC25E43236F}"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41</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a:t>
            </a:r>
            <a:endParaRPr lang="fr-FR" sz="2400" dirty="0">
              <a:solidFill>
                <a:schemeClr val="bg1"/>
              </a:solidFill>
              <a:latin typeface="Century Gothic" panose="020B0502020202020204" pitchFamily="34" charset="0"/>
              <a:cs typeface="Times New Roman" panose="02020603050405020304" pitchFamily="18"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703" y="2752310"/>
            <a:ext cx="642963" cy="594740"/>
          </a:xfrm>
          <a:prstGeom prst="rect">
            <a:avLst/>
          </a:prstGeom>
        </p:spPr>
      </p:pic>
      <p:sp>
        <p:nvSpPr>
          <p:cNvPr id="14" name="Ellipse 13"/>
          <p:cNvSpPr/>
          <p:nvPr/>
        </p:nvSpPr>
        <p:spPr>
          <a:xfrm>
            <a:off x="458402" y="1472300"/>
            <a:ext cx="3197166" cy="3265715"/>
          </a:xfrm>
          <a:prstGeom prst="ellipse">
            <a:avLst/>
          </a:prstGeom>
          <a:gradFill flip="none" rotWithShape="1">
            <a:gsLst>
              <a:gs pos="0">
                <a:srgbClr val="FF0000">
                  <a:alpha val="20000"/>
                </a:srgbClr>
              </a:gs>
              <a:gs pos="30000">
                <a:srgbClr val="FFDFDF"/>
              </a:gs>
              <a:gs pos="56000">
                <a:schemeClr val="bg1"/>
              </a:gs>
              <a:gs pos="100000">
                <a:srgbClr val="FFC000"/>
              </a:gs>
            </a:gsLst>
            <a:lin ang="27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848777" y="1688556"/>
            <a:ext cx="2514609" cy="461665"/>
          </a:xfrm>
          <a:prstGeom prst="rect">
            <a:avLst/>
          </a:prstGeom>
          <a:noFill/>
        </p:spPr>
        <p:txBody>
          <a:bodyPr wrap="square" rtlCol="0">
            <a:spAutoFit/>
          </a:bodyPr>
          <a:lstStyle/>
          <a:p>
            <a:pPr algn="ctr"/>
            <a:r>
              <a:rPr lang="fr-FR" sz="2400" dirty="0" smtClean="0">
                <a:solidFill>
                  <a:srgbClr val="AB6716"/>
                </a:solidFill>
              </a:rPr>
              <a:t>Environnement</a:t>
            </a:r>
            <a:endParaRPr lang="fr-FR" sz="2400" dirty="0">
              <a:solidFill>
                <a:srgbClr val="AB6716"/>
              </a:solidFill>
            </a:endParaRPr>
          </a:p>
        </p:txBody>
      </p:sp>
      <p:sp>
        <p:nvSpPr>
          <p:cNvPr id="16" name="ZoneTexte 15"/>
          <p:cNvSpPr txBox="1"/>
          <p:nvPr/>
        </p:nvSpPr>
        <p:spPr>
          <a:xfrm>
            <a:off x="876118" y="3765982"/>
            <a:ext cx="2594772" cy="461665"/>
          </a:xfrm>
          <a:prstGeom prst="rect">
            <a:avLst/>
          </a:prstGeom>
          <a:noFill/>
        </p:spPr>
        <p:txBody>
          <a:bodyPr wrap="square" rtlCol="0">
            <a:spAutoFit/>
          </a:bodyPr>
          <a:lstStyle>
            <a:defPPr>
              <a:defRPr lang="en-US"/>
            </a:defPPr>
            <a:lvl1pPr>
              <a:defRPr>
                <a:solidFill>
                  <a:srgbClr val="AB6716"/>
                </a:solidFill>
              </a:defRPr>
            </a:lvl1pPr>
          </a:lstStyle>
          <a:p>
            <a:pPr algn="ctr"/>
            <a:r>
              <a:rPr lang="fr-FR" sz="2400" dirty="0" smtClean="0"/>
              <a:t>inhomogène</a:t>
            </a:r>
            <a:endParaRPr lang="fr-FR" sz="2400" dirty="0"/>
          </a:p>
        </p:txBody>
      </p:sp>
      <p:cxnSp>
        <p:nvCxnSpPr>
          <p:cNvPr id="12" name="Connecteur droit avec flèche 11"/>
          <p:cNvCxnSpPr/>
          <p:nvPr/>
        </p:nvCxnSpPr>
        <p:spPr>
          <a:xfrm flipV="1">
            <a:off x="228866" y="2691101"/>
            <a:ext cx="0" cy="1109006"/>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73374" y="2273396"/>
                <a:ext cx="43120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2400" b="1" i="1" smtClean="0">
                              <a:solidFill>
                                <a:schemeClr val="tx1"/>
                              </a:solidFill>
                              <a:latin typeface="Cambria Math" panose="02040503050406030204" pitchFamily="18" charset="0"/>
                            </a:rPr>
                          </m:ctrlPr>
                        </m:accPr>
                        <m:e>
                          <m:r>
                            <a:rPr lang="fr-FR" sz="2400" b="1" i="1" smtClean="0">
                              <a:solidFill>
                                <a:schemeClr val="tx1"/>
                              </a:solidFill>
                              <a:latin typeface="Cambria Math" panose="02040503050406030204" pitchFamily="18" charset="0"/>
                            </a:rPr>
                            <m:t>𝑩</m:t>
                          </m:r>
                          <m:r>
                            <a:rPr lang="fr-FR" sz="2400" b="1" i="1" baseline="-25000" smtClean="0">
                              <a:solidFill>
                                <a:schemeClr val="tx1"/>
                              </a:solidFill>
                              <a:latin typeface="Cambria Math" panose="02040503050406030204" pitchFamily="18" charset="0"/>
                            </a:rPr>
                            <m:t>𝟎</m:t>
                          </m:r>
                        </m:e>
                      </m:acc>
                    </m:oMath>
                  </m:oMathPara>
                </a14:m>
                <a:endParaRPr lang="fr-FR" sz="2400" b="1" dirty="0">
                  <a:solidFill>
                    <a:schemeClr val="tx1"/>
                  </a:solidFill>
                </a:endParaRPr>
              </a:p>
            </p:txBody>
          </p:sp>
        </mc:Choice>
        <mc:Fallback xmlns="">
          <p:sp>
            <p:nvSpPr>
              <p:cNvPr id="13" name="ZoneTexte 12"/>
              <p:cNvSpPr txBox="1">
                <a:spLocks noRot="1" noChangeAspect="1" noMove="1" noResize="1" noEditPoints="1" noAdjustHandles="1" noChangeArrowheads="1" noChangeShapeType="1" noTextEdit="1"/>
              </p:cNvSpPr>
              <p:nvPr/>
            </p:nvSpPr>
            <p:spPr>
              <a:xfrm>
                <a:off x="73374" y="2273396"/>
                <a:ext cx="431208" cy="414088"/>
              </a:xfrm>
              <a:prstGeom prst="rect">
                <a:avLst/>
              </a:prstGeom>
              <a:blipFill>
                <a:blip r:embed="rId4"/>
                <a:stretch>
                  <a:fillRect/>
                </a:stretch>
              </a:blipFill>
            </p:spPr>
            <p:txBody>
              <a:bodyPr/>
              <a:lstStyle/>
              <a:p>
                <a:r>
                  <a:rPr lang="fr-FR">
                    <a:noFill/>
                  </a:rPr>
                  <a:t> </a:t>
                </a:r>
              </a:p>
            </p:txBody>
          </p:sp>
        </mc:Fallback>
      </mc:AlternateContent>
      <p:sp>
        <p:nvSpPr>
          <p:cNvPr id="19" name="ZoneTexte 18"/>
          <p:cNvSpPr txBox="1"/>
          <p:nvPr/>
        </p:nvSpPr>
        <p:spPr>
          <a:xfrm>
            <a:off x="6013937" y="4396154"/>
            <a:ext cx="1535723" cy="1200329"/>
          </a:xfrm>
          <a:prstGeom prst="rect">
            <a:avLst/>
          </a:prstGeom>
          <a:noFill/>
        </p:spPr>
        <p:txBody>
          <a:bodyPr wrap="square" rtlCol="0">
            <a:spAutoFit/>
          </a:bodyPr>
          <a:lstStyle/>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Zeeman</a:t>
            </a:r>
          </a:p>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a:t>
            </a:r>
          </a:p>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Champ local</a:t>
            </a:r>
            <a:endParaRPr lang="fr-FR" dirty="0">
              <a:latin typeface="Century Gothic" panose="020B0502020202020204" pitchFamily="34" charset="0"/>
              <a:ea typeface="Cambria Math" panose="02040503050406030204" pitchFamily="18" charset="0"/>
              <a:cs typeface="Times New Roman" panose="02020603050405020304" pitchFamily="18" charset="0"/>
            </a:endParaRPr>
          </a:p>
        </p:txBody>
      </p:sp>
      <p:sp>
        <p:nvSpPr>
          <p:cNvPr id="20" name="ZoneTexte 19"/>
          <p:cNvSpPr txBox="1"/>
          <p:nvPr/>
        </p:nvSpPr>
        <p:spPr>
          <a:xfrm>
            <a:off x="4747844" y="4407877"/>
            <a:ext cx="1535723" cy="369332"/>
          </a:xfrm>
          <a:prstGeom prst="rect">
            <a:avLst/>
          </a:prstGeom>
          <a:noFill/>
        </p:spPr>
        <p:txBody>
          <a:bodyPr wrap="square" rtlCol="0">
            <a:spAutoFit/>
          </a:bodyPr>
          <a:lstStyle/>
          <a:p>
            <a:pPr algn="ctr"/>
            <a:r>
              <a:rPr lang="fr-FR" dirty="0" smtClean="0">
                <a:latin typeface="Century Gothic" panose="020B0502020202020204" pitchFamily="34" charset="0"/>
                <a:ea typeface="Cambria Math" panose="02040503050406030204" pitchFamily="18" charset="0"/>
                <a:cs typeface="Times New Roman" panose="02020603050405020304" pitchFamily="18" charset="0"/>
              </a:rPr>
              <a:t>Zeeman</a:t>
            </a:r>
          </a:p>
        </p:txBody>
      </p:sp>
      <p:grpSp>
        <p:nvGrpSpPr>
          <p:cNvPr id="22" name="Groupe 21"/>
          <p:cNvGrpSpPr/>
          <p:nvPr/>
        </p:nvGrpSpPr>
        <p:grpSpPr>
          <a:xfrm>
            <a:off x="3763112" y="1594339"/>
            <a:ext cx="3639020" cy="2820903"/>
            <a:chOff x="3763112" y="1594339"/>
            <a:chExt cx="3639020" cy="2820903"/>
          </a:xfrm>
        </p:grpSpPr>
        <p:grpSp>
          <p:nvGrpSpPr>
            <p:cNvPr id="23" name="Groupe 22"/>
            <p:cNvGrpSpPr/>
            <p:nvPr/>
          </p:nvGrpSpPr>
          <p:grpSpPr>
            <a:xfrm>
              <a:off x="3763112" y="1594339"/>
              <a:ext cx="3639020" cy="2820903"/>
              <a:chOff x="3763112" y="1629508"/>
              <a:chExt cx="3639020" cy="2820903"/>
            </a:xfrm>
          </p:grpSpPr>
          <p:cxnSp>
            <p:nvCxnSpPr>
              <p:cNvPr id="28" name="Connecteur droit 27"/>
              <p:cNvCxnSpPr/>
              <p:nvPr/>
            </p:nvCxnSpPr>
            <p:spPr>
              <a:xfrm>
                <a:off x="3763112" y="3141780"/>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ZoneTexte 28"/>
                  <p:cNvSpPr txBox="1"/>
                  <p:nvPr/>
                </p:nvSpPr>
                <p:spPr>
                  <a:xfrm>
                    <a:off x="3833450" y="2813537"/>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=1/2</m:t>
                          </m:r>
                        </m:oMath>
                      </m:oMathPara>
                    </a14:m>
                    <a:endParaRPr lang="fr-FR" dirty="0"/>
                  </a:p>
                </p:txBody>
              </p:sp>
            </mc:Choice>
            <mc:Fallback xmlns="">
              <p:sp>
                <p:nvSpPr>
                  <p:cNvPr id="48" name="ZoneTexte 47"/>
                  <p:cNvSpPr txBox="1">
                    <a:spLocks noRot="1" noChangeAspect="1" noMove="1" noResize="1" noEditPoints="1" noAdjustHandles="1" noChangeArrowheads="1" noChangeShapeType="1" noTextEdit="1"/>
                  </p:cNvSpPr>
                  <p:nvPr/>
                </p:nvSpPr>
                <p:spPr>
                  <a:xfrm>
                    <a:off x="3833450" y="2813537"/>
                    <a:ext cx="831253" cy="276999"/>
                  </a:xfrm>
                  <a:prstGeom prst="rect">
                    <a:avLst/>
                  </a:prstGeom>
                  <a:blipFill>
                    <a:blip r:embed="rId8"/>
                    <a:stretch>
                      <a:fillRect l="-5882" r="-5882" b="-37778"/>
                    </a:stretch>
                  </a:blipFill>
                </p:spPr>
                <p:txBody>
                  <a:bodyPr/>
                  <a:lstStyle/>
                  <a:p>
                    <a:r>
                      <a:rPr lang="fr-FR">
                        <a:noFill/>
                      </a:rPr>
                      <a:t> </a:t>
                    </a:r>
                  </a:p>
                </p:txBody>
              </p:sp>
            </mc:Fallback>
          </mc:AlternateContent>
          <p:cxnSp>
            <p:nvCxnSpPr>
              <p:cNvPr id="30" name="Connecteur droit 29"/>
              <p:cNvCxnSpPr/>
              <p:nvPr/>
            </p:nvCxnSpPr>
            <p:spPr>
              <a:xfrm flipH="1">
                <a:off x="4724402" y="2086706"/>
                <a:ext cx="339973" cy="105507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5064374" y="2080842"/>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4720679" y="3120772"/>
                <a:ext cx="331970" cy="88851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5052651" y="4009287"/>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ZoneTexte 33"/>
                  <p:cNvSpPr txBox="1"/>
                  <p:nvPr/>
                </p:nvSpPr>
                <p:spPr>
                  <a:xfrm>
                    <a:off x="6295291" y="1629508"/>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53" name="ZoneTexte 52"/>
                  <p:cNvSpPr txBox="1">
                    <a:spLocks noRot="1" noChangeAspect="1" noMove="1" noResize="1" noEditPoints="1" noAdjustHandles="1" noChangeArrowheads="1" noChangeShapeType="1" noTextEdit="1"/>
                  </p:cNvSpPr>
                  <p:nvPr/>
                </p:nvSpPr>
                <p:spPr>
                  <a:xfrm>
                    <a:off x="6295291" y="1629508"/>
                    <a:ext cx="1106841" cy="276999"/>
                  </a:xfrm>
                  <a:prstGeom prst="rect">
                    <a:avLst/>
                  </a:prstGeom>
                  <a:blipFill>
                    <a:blip r:embed="rId9"/>
                    <a:stretch>
                      <a:fillRect l="-2210" t="-2222" r="-4420" b="-3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ZoneTexte 34"/>
                  <p:cNvSpPr txBox="1"/>
                  <p:nvPr/>
                </p:nvSpPr>
                <p:spPr>
                  <a:xfrm>
                    <a:off x="6213232" y="4173412"/>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54" name="ZoneTexte 53"/>
                  <p:cNvSpPr txBox="1">
                    <a:spLocks noRot="1" noChangeAspect="1" noMove="1" noResize="1" noEditPoints="1" noAdjustHandles="1" noChangeArrowheads="1" noChangeShapeType="1" noTextEdit="1"/>
                  </p:cNvSpPr>
                  <p:nvPr/>
                </p:nvSpPr>
                <p:spPr>
                  <a:xfrm>
                    <a:off x="6213232" y="4173412"/>
                    <a:ext cx="1106841" cy="276999"/>
                  </a:xfrm>
                  <a:prstGeom prst="rect">
                    <a:avLst/>
                  </a:prstGeom>
                  <a:blipFill>
                    <a:blip r:embed="rId10"/>
                    <a:stretch>
                      <a:fillRect l="-2198" r="-4396" b="-37778"/>
                    </a:stretch>
                  </a:blipFill>
                </p:spPr>
                <p:txBody>
                  <a:bodyPr/>
                  <a:lstStyle/>
                  <a:p>
                    <a:r>
                      <a:rPr lang="fr-FR">
                        <a:noFill/>
                      </a:rPr>
                      <a:t> </a:t>
                    </a:r>
                  </a:p>
                </p:txBody>
              </p:sp>
            </mc:Fallback>
          </mc:AlternateContent>
          <p:cxnSp>
            <p:nvCxnSpPr>
              <p:cNvPr id="36" name="Connecteur droit avec flèche 35"/>
              <p:cNvCxnSpPr/>
              <p:nvPr/>
            </p:nvCxnSpPr>
            <p:spPr>
              <a:xfrm flipH="1">
                <a:off x="6435968" y="1951892"/>
                <a:ext cx="11723" cy="216000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23"/>
            <p:cNvCxnSpPr/>
            <p:nvPr/>
          </p:nvCxnSpPr>
          <p:spPr>
            <a:xfrm flipH="1">
              <a:off x="6075485" y="1916724"/>
              <a:ext cx="290146" cy="12309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H="1" flipV="1">
              <a:off x="6040315" y="3974123"/>
              <a:ext cx="237393" cy="105509"/>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6377358" y="1904996"/>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6295296" y="4091349"/>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ZoneTexte 36"/>
              <p:cNvSpPr txBox="1"/>
              <p:nvPr/>
            </p:nvSpPr>
            <p:spPr>
              <a:xfrm>
                <a:off x="3727938" y="4428393"/>
                <a:ext cx="8118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𝐵</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=0</m:t>
                      </m:r>
                    </m:oMath>
                  </m:oMathPara>
                </a14:m>
                <a:endParaRPr lang="fr-FR" sz="2000" dirty="0"/>
              </a:p>
            </p:txBody>
          </p:sp>
        </mc:Choice>
        <mc:Fallback xmlns="">
          <p:sp>
            <p:nvSpPr>
              <p:cNvPr id="37" name="ZoneTexte 36"/>
              <p:cNvSpPr txBox="1">
                <a:spLocks noRot="1" noChangeAspect="1" noMove="1" noResize="1" noEditPoints="1" noAdjustHandles="1" noChangeArrowheads="1" noChangeShapeType="1" noTextEdit="1"/>
              </p:cNvSpPr>
              <p:nvPr/>
            </p:nvSpPr>
            <p:spPr>
              <a:xfrm>
                <a:off x="3727938" y="4428393"/>
                <a:ext cx="811889" cy="307777"/>
              </a:xfrm>
              <a:prstGeom prst="rect">
                <a:avLst/>
              </a:prstGeom>
              <a:blipFill>
                <a:blip r:embed="rId11"/>
                <a:stretch>
                  <a:fillRect l="-7519" r="-6767" b="-15686"/>
                </a:stretch>
              </a:blipFill>
            </p:spPr>
            <p:txBody>
              <a:bodyPr/>
              <a:lstStyle/>
              <a:p>
                <a:r>
                  <a:rPr lang="fr-FR">
                    <a:noFill/>
                  </a:rPr>
                  <a:t> </a:t>
                </a:r>
              </a:p>
            </p:txBody>
          </p:sp>
        </mc:Fallback>
      </mc:AlternateContent>
      <p:sp>
        <p:nvSpPr>
          <p:cNvPr id="42" name="ZoneTexte 41"/>
          <p:cNvSpPr txBox="1"/>
          <p:nvPr/>
        </p:nvSpPr>
        <p:spPr>
          <a:xfrm>
            <a:off x="458402" y="5607182"/>
            <a:ext cx="11195886" cy="461665"/>
          </a:xfrm>
          <a:prstGeom prst="rect">
            <a:avLst/>
          </a:prstGeom>
          <a:noFill/>
          <a:ln w="25400">
            <a:solidFill>
              <a:srgbClr val="FF0000"/>
            </a:solidFill>
          </a:ln>
        </p:spPr>
        <p:txBody>
          <a:bodyPr wrap="square" rtlCol="0">
            <a:spAutoFit/>
          </a:bodyPr>
          <a:lstStyle/>
          <a:p>
            <a:pPr algn="ctr"/>
            <a:r>
              <a:rPr lang="fr-FR" sz="2400" dirty="0" smtClean="0">
                <a:latin typeface="Century Gothic" panose="020B0502020202020204" pitchFamily="34" charset="0"/>
              </a:rPr>
              <a:t>Spectre RMN = histogramme des noyaux résonants à la fréquence </a:t>
            </a:r>
            <a:r>
              <a:rPr lang="el-GR" sz="2400" dirty="0" smtClean="0">
                <a:latin typeface="Century Gothic" panose="020B0502020202020204" pitchFamily="34" charset="0"/>
              </a:rPr>
              <a:t>ν</a:t>
            </a:r>
            <a:endParaRPr lang="fr-FR" sz="2400"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43" name="ZoneTexte 42"/>
              <p:cNvSpPr txBox="1"/>
              <p:nvPr/>
            </p:nvSpPr>
            <p:spPr>
              <a:xfrm>
                <a:off x="5695074" y="2766644"/>
                <a:ext cx="17826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ν</m:t>
                          </m:r>
                        </m:e>
                        <m:sub>
                          <m:r>
                            <a:rPr lang="fr-FR" sz="2000" b="0" i="1" smtClean="0">
                              <a:latin typeface="Cambria Math" panose="02040503050406030204" pitchFamily="18" charset="0"/>
                            </a:rPr>
                            <m:t>𝑟𝑒𝑠</m:t>
                          </m:r>
                        </m:sub>
                      </m:sSub>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m:t>
                      </m:r>
                      <m:sSub>
                        <m:sSubPr>
                          <m:ctrlPr>
                            <a:rPr lang="el-G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𝑙𝑜𝑐</m:t>
                          </m:r>
                        </m:sub>
                      </m:sSub>
                    </m:oMath>
                  </m:oMathPara>
                </a14:m>
                <a:endParaRPr lang="fr-FR" sz="2000" dirty="0"/>
              </a:p>
            </p:txBody>
          </p:sp>
        </mc:Choice>
        <mc:Fallback xmlns="">
          <p:sp>
            <p:nvSpPr>
              <p:cNvPr id="43" name="ZoneTexte 42"/>
              <p:cNvSpPr txBox="1">
                <a:spLocks noRot="1" noChangeAspect="1" noMove="1" noResize="1" noEditPoints="1" noAdjustHandles="1" noChangeArrowheads="1" noChangeShapeType="1" noTextEdit="1"/>
              </p:cNvSpPr>
              <p:nvPr/>
            </p:nvSpPr>
            <p:spPr>
              <a:xfrm>
                <a:off x="5695074" y="2766644"/>
                <a:ext cx="1782604" cy="307777"/>
              </a:xfrm>
              <a:prstGeom prst="rect">
                <a:avLst/>
              </a:prstGeom>
              <a:blipFill>
                <a:blip r:embed="rId12"/>
                <a:stretch>
                  <a:fillRect l="-1365" r="-683" b="-18000"/>
                </a:stretch>
              </a:blipFill>
            </p:spPr>
            <p:txBody>
              <a:bodyPr/>
              <a:lstStyle/>
              <a:p>
                <a:r>
                  <a:rPr lang="fr-FR">
                    <a:noFill/>
                  </a:rPr>
                  <a:t> </a:t>
                </a:r>
              </a:p>
            </p:txBody>
          </p:sp>
        </mc:Fallback>
      </mc:AlternateContent>
      <p:sp>
        <p:nvSpPr>
          <p:cNvPr id="45" name="ZoneTexte 44"/>
          <p:cNvSpPr txBox="1"/>
          <p:nvPr/>
        </p:nvSpPr>
        <p:spPr>
          <a:xfrm>
            <a:off x="989106" y="2711139"/>
            <a:ext cx="2224448" cy="461665"/>
          </a:xfrm>
          <a:prstGeom prst="rect">
            <a:avLst/>
          </a:prstGeom>
          <a:noFill/>
        </p:spPr>
        <p:txBody>
          <a:bodyPr wrap="square" rtlCol="0">
            <a:spAutoFit/>
          </a:bodyPr>
          <a:lstStyle/>
          <a:p>
            <a:pPr algn="ctr"/>
            <a:r>
              <a:rPr lang="fr-FR" sz="2400" dirty="0">
                <a:solidFill>
                  <a:srgbClr val="AB6716"/>
                </a:solidFill>
              </a:rPr>
              <a:t>m</a:t>
            </a:r>
            <a:r>
              <a:rPr lang="fr-FR" sz="2400" dirty="0" smtClean="0">
                <a:solidFill>
                  <a:srgbClr val="AB6716"/>
                </a:solidFill>
              </a:rPr>
              <a:t>agnétique</a:t>
            </a:r>
            <a:endParaRPr lang="fr-FR" sz="2400" dirty="0">
              <a:solidFill>
                <a:srgbClr val="AB6716"/>
              </a:solidFill>
            </a:endParaRPr>
          </a:p>
        </p:txBody>
      </p:sp>
      <p:pic>
        <p:nvPicPr>
          <p:cNvPr id="46" name="Image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1356" y="3028813"/>
            <a:ext cx="633867" cy="654649"/>
          </a:xfrm>
          <a:prstGeom prst="ellipse">
            <a:avLst/>
          </a:prstGeom>
          <a:noFill/>
          <a:ln>
            <a:noFill/>
          </a:ln>
          <a:effectLst>
            <a:softEdge rad="112500"/>
          </a:effectLst>
        </p:spPr>
      </p:pic>
      <p:pic>
        <p:nvPicPr>
          <p:cNvPr id="47" name="Image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6245" y="3347050"/>
            <a:ext cx="633867" cy="654649"/>
          </a:xfrm>
          <a:prstGeom prst="ellipse">
            <a:avLst/>
          </a:prstGeom>
          <a:noFill/>
          <a:ln>
            <a:noFill/>
          </a:ln>
          <a:effectLst>
            <a:softEdge rad="112500"/>
          </a:effectLst>
        </p:spPr>
      </p:pic>
      <p:pic>
        <p:nvPicPr>
          <p:cNvPr id="48" name="Image 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5281" y="2255801"/>
            <a:ext cx="633867" cy="654649"/>
          </a:xfrm>
          <a:prstGeom prst="ellipse">
            <a:avLst/>
          </a:prstGeom>
          <a:noFill/>
          <a:ln>
            <a:noFill/>
          </a:ln>
          <a:effectLst>
            <a:softEdge rad="112500"/>
          </a:effectLst>
        </p:spPr>
      </p:pic>
      <p:pic>
        <p:nvPicPr>
          <p:cNvPr id="49" name="Image 4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02656" y="2105479"/>
            <a:ext cx="633867" cy="654649"/>
          </a:xfrm>
          <a:prstGeom prst="ellipse">
            <a:avLst/>
          </a:prstGeom>
          <a:noFill/>
          <a:ln>
            <a:noFill/>
          </a:ln>
          <a:effectLst>
            <a:softEdge rad="112500"/>
          </a:effectLst>
        </p:spPr>
      </p:pic>
      <p:pic>
        <p:nvPicPr>
          <p:cNvPr id="50" name="Imag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56234" y="4128636"/>
            <a:ext cx="633867" cy="654649"/>
          </a:xfrm>
          <a:prstGeom prst="ellipse">
            <a:avLst/>
          </a:prstGeom>
          <a:noFill/>
          <a:ln>
            <a:noFill/>
          </a:ln>
          <a:effectLst>
            <a:softEdge rad="112500"/>
          </a:effectLst>
        </p:spPr>
      </p:pic>
      <p:pic>
        <p:nvPicPr>
          <p:cNvPr id="53" name="Imag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55910" y="3072972"/>
            <a:ext cx="633867" cy="654649"/>
          </a:xfrm>
          <a:prstGeom prst="ellipse">
            <a:avLst/>
          </a:prstGeom>
          <a:noFill/>
          <a:ln>
            <a:noFill/>
          </a:ln>
          <a:effectLst>
            <a:softEdge rad="112500"/>
          </a:effectLst>
        </p:spPr>
      </p:pic>
      <p:pic>
        <p:nvPicPr>
          <p:cNvPr id="54" name="Image 5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36507" y="1974387"/>
            <a:ext cx="633867" cy="654649"/>
          </a:xfrm>
          <a:prstGeom prst="ellipse">
            <a:avLst/>
          </a:prstGeom>
          <a:noFill/>
          <a:ln>
            <a:noFill/>
          </a:ln>
          <a:effectLst>
            <a:softEdge rad="112500"/>
          </a:effectLst>
        </p:spPr>
      </p:pic>
      <mc:AlternateContent xmlns:mc="http://schemas.openxmlformats.org/markup-compatibility/2006" xmlns:a14="http://schemas.microsoft.com/office/drawing/2010/main">
        <mc:Choice Requires="a14">
          <p:sp>
            <p:nvSpPr>
              <p:cNvPr id="55" name="Rectangle 54"/>
              <p:cNvSpPr/>
              <p:nvPr/>
            </p:nvSpPr>
            <p:spPr>
              <a:xfrm>
                <a:off x="10108944" y="2480440"/>
                <a:ext cx="7479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2400" i="1">
                              <a:latin typeface="Cambria Math" panose="02040503050406030204" pitchFamily="18" charset="0"/>
                            </a:rPr>
                          </m:ctrlPr>
                        </m:sSubPr>
                        <m:e>
                          <m:r>
                            <m:rPr>
                              <m:sty m:val="p"/>
                            </m:rPr>
                            <a:rPr lang="el-GR" sz="2400" i="1">
                              <a:latin typeface="Cambria Math" panose="02040503050406030204" pitchFamily="18" charset="0"/>
                            </a:rPr>
                            <m:t>ν</m:t>
                          </m:r>
                        </m:e>
                        <m:sub>
                          <m:r>
                            <a:rPr lang="fr-FR" sz="2400" i="1">
                              <a:latin typeface="Cambria Math" panose="02040503050406030204" pitchFamily="18" charset="0"/>
                            </a:rPr>
                            <m:t>𝑙𝑜𝑐</m:t>
                          </m:r>
                        </m:sub>
                      </m:sSub>
                    </m:oMath>
                  </m:oMathPara>
                </a14:m>
                <a:endParaRPr lang="fr-FR" sz="2400" dirty="0"/>
              </a:p>
            </p:txBody>
          </p:sp>
        </mc:Choice>
        <mc:Fallback xmlns="">
          <p:sp>
            <p:nvSpPr>
              <p:cNvPr id="55" name="Rectangle 54"/>
              <p:cNvSpPr>
                <a:spLocks noRot="1" noChangeAspect="1" noMove="1" noResize="1" noEditPoints="1" noAdjustHandles="1" noChangeArrowheads="1" noChangeShapeType="1" noTextEdit="1"/>
              </p:cNvSpPr>
              <p:nvPr/>
            </p:nvSpPr>
            <p:spPr>
              <a:xfrm>
                <a:off x="10108944" y="2480440"/>
                <a:ext cx="747962" cy="461665"/>
              </a:xfrm>
              <a:prstGeom prst="rect">
                <a:avLst/>
              </a:prstGeom>
              <a:blipFill>
                <a:blip r:embed="rId14"/>
                <a:stretch>
                  <a:fillRect b="-1316"/>
                </a:stretch>
              </a:blipFill>
            </p:spPr>
            <p:txBody>
              <a:bodyPr/>
              <a:lstStyle/>
              <a:p>
                <a:r>
                  <a:rPr lang="fr-FR">
                    <a:noFill/>
                  </a:rPr>
                  <a:t> </a:t>
                </a:r>
              </a:p>
            </p:txBody>
          </p:sp>
        </mc:Fallback>
      </mc:AlternateContent>
      <p:sp>
        <p:nvSpPr>
          <p:cNvPr id="56" name="Rectangle 55"/>
          <p:cNvSpPr/>
          <p:nvPr/>
        </p:nvSpPr>
        <p:spPr>
          <a:xfrm>
            <a:off x="7663543" y="1871338"/>
            <a:ext cx="381000" cy="2765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p:cNvSpPr txBox="1"/>
          <p:nvPr/>
        </p:nvSpPr>
        <p:spPr>
          <a:xfrm rot="16200000">
            <a:off x="6276612" y="2934421"/>
            <a:ext cx="3141831" cy="461665"/>
          </a:xfrm>
          <a:prstGeom prst="rect">
            <a:avLst/>
          </a:prstGeom>
          <a:noFill/>
        </p:spPr>
        <p:txBody>
          <a:bodyPr wrap="square" rtlCol="0">
            <a:spAutoFit/>
          </a:bodyPr>
          <a:lstStyle/>
          <a:p>
            <a:pPr algn="ctr"/>
            <a:r>
              <a:rPr lang="fr-FR" sz="2400" dirty="0" smtClean="0">
                <a:latin typeface="Century Gothic" panose="020B0502020202020204" pitchFamily="34" charset="0"/>
              </a:rPr>
              <a:t>Intensité RMN (</a:t>
            </a:r>
            <a:r>
              <a:rPr lang="fr-FR" sz="2400" dirty="0" err="1" smtClean="0">
                <a:latin typeface="Century Gothic" panose="020B0502020202020204" pitchFamily="34" charset="0"/>
              </a:rPr>
              <a:t>u.a</a:t>
            </a:r>
            <a:r>
              <a:rPr lang="fr-FR" sz="2400" dirty="0" smtClean="0">
                <a:latin typeface="Century Gothic" panose="020B0502020202020204" pitchFamily="34" charset="0"/>
              </a:rPr>
              <a:t>)</a:t>
            </a:r>
            <a:endParaRPr lang="fr-FR" sz="2400" dirty="0">
              <a:latin typeface="Century Gothic" panose="020B0502020202020204" pitchFamily="34" charset="0"/>
            </a:endParaRPr>
          </a:p>
        </p:txBody>
      </p:sp>
    </p:spTree>
    <p:extLst>
      <p:ext uri="{BB962C8B-B14F-4D97-AF65-F5344CB8AC3E}">
        <p14:creationId xmlns:p14="http://schemas.microsoft.com/office/powerpoint/2010/main" val="33832297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42</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Question du jury</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6" name="ZoneTexte 5"/>
          <p:cNvSpPr txBox="1"/>
          <p:nvPr/>
        </p:nvSpPr>
        <p:spPr>
          <a:xfrm>
            <a:off x="0" y="2147777"/>
            <a:ext cx="12191999" cy="1754326"/>
          </a:xfrm>
          <a:prstGeom prst="rect">
            <a:avLst/>
          </a:prstGeom>
          <a:noFill/>
        </p:spPr>
        <p:txBody>
          <a:bodyPr wrap="square" rtlCol="0">
            <a:spAutoFit/>
          </a:bodyPr>
          <a:lstStyle/>
          <a:p>
            <a:pPr algn="ctr"/>
            <a:r>
              <a:rPr lang="fr-FR" sz="3600" dirty="0" smtClean="0">
                <a:latin typeface="Century Gothic" panose="020B0502020202020204" pitchFamily="34" charset="0"/>
              </a:rPr>
              <a:t>Pour des élèves de lycée : comment pratiquement est réalisée une mesure de RMN et est analysé le spectre obtenu ? </a:t>
            </a:r>
            <a:endParaRPr lang="fr-FR" sz="3600" dirty="0">
              <a:latin typeface="Century Gothic" panose="020B0502020202020204" pitchFamily="34" charset="0"/>
            </a:endParaRPr>
          </a:p>
        </p:txBody>
      </p:sp>
    </p:spTree>
    <p:extLst>
      <p:ext uri="{BB962C8B-B14F-4D97-AF65-F5344CB8AC3E}">
        <p14:creationId xmlns:p14="http://schemas.microsoft.com/office/powerpoint/2010/main" val="1244973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dirty="0"/>
          </a:p>
        </p:txBody>
      </p:sp>
      <p:sp>
        <p:nvSpPr>
          <p:cNvPr id="3" name="Espace réservé du pied de page 2"/>
          <p:cNvSpPr>
            <a:spLocks noGrp="1"/>
          </p:cNvSpPr>
          <p:nvPr>
            <p:ph type="ftr" sz="quarter" idx="11"/>
          </p:nvPr>
        </p:nvSpPr>
        <p:spPr/>
        <p:txBody>
          <a:bodyPr/>
          <a:lstStyle/>
          <a:p>
            <a:r>
              <a:rPr lang="fr-FR" dirty="0" smtClean="0"/>
              <a:t>BLP - Concours de l’agrégation externe spéciale 2023</a:t>
            </a:r>
            <a:endParaRPr lang="fr-FR" dirty="0"/>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43</a:t>
            </a:fld>
            <a:endParaRPr lang="fr-FR" dirty="0"/>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Réponse à la question du jury</a:t>
            </a:r>
            <a:endParaRPr lang="fr-FR" sz="2400" dirty="0">
              <a:solidFill>
                <a:schemeClr val="bg1"/>
              </a:solidFill>
              <a:latin typeface="Century Gothic" panose="020B0502020202020204" pitchFamily="34" charset="0"/>
              <a:cs typeface="Times New Roman" panose="02020603050405020304" pitchFamily="18" charset="0"/>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037" y="1400413"/>
            <a:ext cx="5544437" cy="3326662"/>
          </a:xfrm>
          <a:prstGeom prst="rect">
            <a:avLst/>
          </a:prstGeom>
        </p:spPr>
      </p:pic>
      <p:sp>
        <p:nvSpPr>
          <p:cNvPr id="7" name="ZoneTexte 6"/>
          <p:cNvSpPr txBox="1"/>
          <p:nvPr/>
        </p:nvSpPr>
        <p:spPr>
          <a:xfrm>
            <a:off x="0" y="2116472"/>
            <a:ext cx="6335485"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latin typeface="Century Gothic" panose="020B0502020202020204" pitchFamily="34" charset="0"/>
              </a:rPr>
              <a:t>Interaction lumière matière dans le corps humain :</a:t>
            </a:r>
            <a:endParaRPr lang="fr-FR" dirty="0">
              <a:latin typeface="Century Gothic" panose="020B0502020202020204" pitchFamily="34" charset="0"/>
            </a:endParaRPr>
          </a:p>
        </p:txBody>
      </p:sp>
      <p:sp>
        <p:nvSpPr>
          <p:cNvPr id="8" name="ZoneTexte 7"/>
          <p:cNvSpPr txBox="1"/>
          <p:nvPr/>
        </p:nvSpPr>
        <p:spPr>
          <a:xfrm>
            <a:off x="244549" y="1169581"/>
            <a:ext cx="5851451" cy="461665"/>
          </a:xfrm>
          <a:prstGeom prst="rect">
            <a:avLst/>
          </a:prstGeom>
          <a:noFill/>
        </p:spPr>
        <p:txBody>
          <a:bodyPr wrap="square" rtlCol="0">
            <a:spAutoFit/>
          </a:bodyPr>
          <a:lstStyle/>
          <a:p>
            <a:pPr algn="ctr"/>
            <a:r>
              <a:rPr lang="fr-FR" sz="2400" dirty="0" smtClean="0">
                <a:latin typeface="Century Gothic" panose="020B0502020202020204" pitchFamily="34" charset="0"/>
              </a:rPr>
              <a:t>A des élèves de Terminale STL – SPCL :</a:t>
            </a:r>
            <a:endParaRPr lang="fr-FR" sz="2400" dirty="0">
              <a:latin typeface="Century Gothic" panose="020B0502020202020204" pitchFamily="34" charset="0"/>
            </a:endParaRPr>
          </a:p>
        </p:txBody>
      </p:sp>
      <p:cxnSp>
        <p:nvCxnSpPr>
          <p:cNvPr id="10" name="Connecteur droit 9"/>
          <p:cNvCxnSpPr/>
          <p:nvPr/>
        </p:nvCxnSpPr>
        <p:spPr>
          <a:xfrm>
            <a:off x="1433790" y="3063744"/>
            <a:ext cx="31259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1433790" y="4727075"/>
            <a:ext cx="31259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2039846" y="3063744"/>
            <a:ext cx="0" cy="166333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ZoneTexte 15"/>
              <p:cNvSpPr txBox="1"/>
              <p:nvPr/>
            </p:nvSpPr>
            <p:spPr>
              <a:xfrm>
                <a:off x="2096948" y="3510234"/>
                <a:ext cx="2253117" cy="635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𝐸</m:t>
                      </m:r>
                      <m:r>
                        <a:rPr lang="fr-FR" sz="2000" b="0" i="1" smtClean="0">
                          <a:latin typeface="Cambria Math" panose="02040503050406030204" pitchFamily="18" charset="0"/>
                        </a:rPr>
                        <m:t>=</m:t>
                      </m:r>
                      <m:r>
                        <a:rPr lang="fr-FR" sz="2000" b="0" i="1" smtClean="0">
                          <a:latin typeface="Cambria Math" panose="02040503050406030204" pitchFamily="18" charset="0"/>
                        </a:rPr>
                        <m:t>h</m:t>
                      </m:r>
                      <m:r>
                        <m:rPr>
                          <m:sty m:val="p"/>
                        </m:rPr>
                        <a:rPr lang="el-GR" sz="2000" b="0" i="1" smtClean="0">
                          <a:latin typeface="Cambria Math" panose="02040503050406030204" pitchFamily="18" charset="0"/>
                        </a:rPr>
                        <m:t>ν</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h</m:t>
                          </m:r>
                          <m:r>
                            <a:rPr lang="fr-FR" sz="2000" b="0" i="1" smtClean="0">
                              <a:latin typeface="Cambria Math" panose="02040503050406030204" pitchFamily="18" charset="0"/>
                              <a:ea typeface="Cambria Math" panose="02040503050406030204" pitchFamily="18" charset="0"/>
                            </a:rPr>
                            <m:t>𝛾</m:t>
                          </m:r>
                          <m:r>
                            <a:rPr lang="fr-FR" sz="2000" b="0" i="1" smtClean="0">
                              <a:latin typeface="Cambria Math" panose="02040503050406030204" pitchFamily="18" charset="0"/>
                              <a:ea typeface="Cambria Math" panose="02040503050406030204" pitchFamily="18" charset="0"/>
                            </a:rPr>
                            <m:t>(</m:t>
                          </m:r>
                          <m:sPre>
                            <m:sPrePr>
                              <m:ctrlPr>
                                <a:rPr lang="fr-FR" sz="2000" b="0" i="1" smtClean="0">
                                  <a:latin typeface="Cambria Math" panose="02040503050406030204" pitchFamily="18" charset="0"/>
                                  <a:ea typeface="Cambria Math" panose="02040503050406030204" pitchFamily="18" charset="0"/>
                                </a:rPr>
                              </m:ctrlPr>
                            </m:sPrePr>
                            <m:sub/>
                            <m:sup>
                              <m:r>
                                <a:rPr lang="fr-FR" sz="2000" b="0" i="1" smtClean="0">
                                  <a:latin typeface="Cambria Math" panose="02040503050406030204" pitchFamily="18" charset="0"/>
                                </a:rPr>
                                <m:t>1</m:t>
                              </m:r>
                            </m:sup>
                            <m:e>
                              <m:r>
                                <a:rPr lang="fr-FR" sz="2000" b="0" i="1" smtClean="0">
                                  <a:latin typeface="Cambria Math" panose="02040503050406030204" pitchFamily="18" charset="0"/>
                                </a:rPr>
                                <m:t>𝐻</m:t>
                              </m:r>
                              <m:r>
                                <a:rPr lang="fr-FR" sz="2000" b="0" i="1" smtClean="0">
                                  <a:latin typeface="Cambria Math" panose="02040503050406030204" pitchFamily="18" charset="0"/>
                                </a:rPr>
                                <m:t>)</m:t>
                              </m:r>
                            </m:e>
                          </m:sPre>
                        </m:num>
                        <m:den>
                          <m:r>
                            <a:rPr lang="fr-FR" sz="2000" b="0" i="1" smtClean="0">
                              <a:latin typeface="Cambria Math" panose="02040503050406030204" pitchFamily="18" charset="0"/>
                            </a:rPr>
                            <m:t>2</m:t>
                          </m:r>
                          <m:r>
                            <a:rPr lang="fr-FR" sz="2000" b="0" i="1" smtClean="0">
                              <a:latin typeface="Cambria Math" panose="02040503050406030204" pitchFamily="18" charset="0"/>
                              <a:ea typeface="Cambria Math" panose="02040503050406030204" pitchFamily="18" charset="0"/>
                            </a:rPr>
                            <m:t>𝜋</m:t>
                          </m:r>
                        </m:den>
                      </m:f>
                      <m:r>
                        <a:rPr lang="fr-FR" sz="2000" b="0" i="1" smtClean="0">
                          <a:latin typeface="Cambria Math" panose="02040503050406030204" pitchFamily="18" charset="0"/>
                        </a:rPr>
                        <m:t>𝐵</m:t>
                      </m:r>
                    </m:oMath>
                  </m:oMathPara>
                </a14:m>
                <a:endParaRPr lang="fr-FR" sz="2000" dirty="0"/>
              </a:p>
            </p:txBody>
          </p:sp>
        </mc:Choice>
        <mc:Fallback xmlns="">
          <p:sp>
            <p:nvSpPr>
              <p:cNvPr id="16" name="ZoneTexte 15"/>
              <p:cNvSpPr txBox="1">
                <a:spLocks noRot="1" noChangeAspect="1" noMove="1" noResize="1" noEditPoints="1" noAdjustHandles="1" noChangeArrowheads="1" noChangeShapeType="1" noTextEdit="1"/>
              </p:cNvSpPr>
              <p:nvPr/>
            </p:nvSpPr>
            <p:spPr>
              <a:xfrm>
                <a:off x="2096948" y="3510234"/>
                <a:ext cx="2253117" cy="635367"/>
              </a:xfrm>
              <a:prstGeom prst="rect">
                <a:avLst/>
              </a:prstGeom>
              <a:blipFill>
                <a:blip r:embed="rId3"/>
                <a:stretch>
                  <a:fillRect/>
                </a:stretch>
              </a:blipFill>
            </p:spPr>
            <p:txBody>
              <a:bodyPr/>
              <a:lstStyle/>
              <a:p>
                <a:r>
                  <a:rPr lang="fr-FR">
                    <a:noFill/>
                  </a:rPr>
                  <a:t> </a:t>
                </a:r>
              </a:p>
            </p:txBody>
          </p:sp>
        </mc:Fallback>
      </mc:AlternateContent>
      <p:pic>
        <p:nvPicPr>
          <p:cNvPr id="17" name="Imag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655" y="3582328"/>
            <a:ext cx="633867" cy="654649"/>
          </a:xfrm>
          <a:prstGeom prst="ellipse">
            <a:avLst/>
          </a:prstGeom>
          <a:noFill/>
          <a:ln>
            <a:noFill/>
          </a:ln>
          <a:effectLst>
            <a:softEdge rad="112500"/>
          </a:effectLst>
        </p:spPr>
      </p:pic>
      <p:cxnSp>
        <p:nvCxnSpPr>
          <p:cNvPr id="19" name="Connecteur droit 18"/>
          <p:cNvCxnSpPr>
            <a:stCxn id="17" idx="7"/>
          </p:cNvCxnSpPr>
          <p:nvPr/>
        </p:nvCxnSpPr>
        <p:spPr>
          <a:xfrm flipV="1">
            <a:off x="700694" y="3063744"/>
            <a:ext cx="733096" cy="61445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necteur droit 20"/>
          <p:cNvCxnSpPr>
            <a:stCxn id="17" idx="5"/>
          </p:cNvCxnSpPr>
          <p:nvPr/>
        </p:nvCxnSpPr>
        <p:spPr>
          <a:xfrm>
            <a:off x="700694" y="4141106"/>
            <a:ext cx="719537" cy="5859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16" idx="3"/>
          </p:cNvCxnSpPr>
          <p:nvPr/>
        </p:nvCxnSpPr>
        <p:spPr>
          <a:xfrm flipV="1">
            <a:off x="4350065" y="2527284"/>
            <a:ext cx="2992259" cy="13006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459843" y="4832626"/>
            <a:ext cx="5410934" cy="923330"/>
          </a:xfrm>
          <a:prstGeom prst="rect">
            <a:avLst/>
          </a:prstGeom>
          <a:noFill/>
        </p:spPr>
        <p:txBody>
          <a:bodyPr wrap="square" rtlCol="0">
            <a:spAutoFit/>
          </a:bodyPr>
          <a:lstStyle/>
          <a:p>
            <a:pPr marL="285750" indent="-285750">
              <a:buFont typeface="Wingdings" panose="05000000000000000000" pitchFamily="2" charset="2"/>
              <a:buChar char="ü"/>
            </a:pPr>
            <a:r>
              <a:rPr lang="fr-FR" dirty="0" smtClean="0"/>
              <a:t>Aimant = supraconducteur refroidit à l’hélium liquide qui permet d’atteindre des champs de l’ordre de B=3T pour les meilleurs IRM</a:t>
            </a:r>
            <a:endParaRPr lang="fr-FR" dirty="0"/>
          </a:p>
        </p:txBody>
      </p:sp>
      <p:sp>
        <p:nvSpPr>
          <p:cNvPr id="29" name="ZoneTexte 28"/>
          <p:cNvSpPr txBox="1"/>
          <p:nvPr/>
        </p:nvSpPr>
        <p:spPr>
          <a:xfrm>
            <a:off x="6498037" y="5782369"/>
            <a:ext cx="5410934" cy="646331"/>
          </a:xfrm>
          <a:prstGeom prst="rect">
            <a:avLst/>
          </a:prstGeom>
          <a:noFill/>
        </p:spPr>
        <p:txBody>
          <a:bodyPr wrap="square" rtlCol="0">
            <a:spAutoFit/>
          </a:bodyPr>
          <a:lstStyle/>
          <a:p>
            <a:pPr marL="285750" indent="-285750">
              <a:buFont typeface="Wingdings" panose="05000000000000000000" pitchFamily="2" charset="2"/>
              <a:buChar char="ü"/>
            </a:pPr>
            <a:r>
              <a:rPr lang="fr-FR" dirty="0" smtClean="0"/>
              <a:t>B = 3T = 60000 fois supérieur au champ magnétique terrestre !</a:t>
            </a:r>
            <a:endParaRPr lang="fr-FR" dirty="0"/>
          </a:p>
        </p:txBody>
      </p:sp>
      <p:sp>
        <p:nvSpPr>
          <p:cNvPr id="31" name="ZoneTexte 30"/>
          <p:cNvSpPr txBox="1"/>
          <p:nvPr/>
        </p:nvSpPr>
        <p:spPr>
          <a:xfrm>
            <a:off x="244549" y="5087860"/>
            <a:ext cx="4408714" cy="369332"/>
          </a:xfrm>
          <a:prstGeom prst="rect">
            <a:avLst/>
          </a:prstGeom>
          <a:noFill/>
        </p:spPr>
        <p:txBody>
          <a:bodyPr wrap="square" rtlCol="0">
            <a:spAutoFit/>
          </a:bodyPr>
          <a:lstStyle/>
          <a:p>
            <a:r>
              <a:rPr lang="fr-FR" dirty="0" smtClean="0"/>
              <a:t>Calcul de la fréquence pour B = 3T :</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392910" y="5555262"/>
                <a:ext cx="2777363" cy="664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ν</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𝛾</m:t>
                          </m:r>
                          <m:r>
                            <a:rPr lang="fr-FR" i="1">
                              <a:latin typeface="Cambria Math" panose="02040503050406030204" pitchFamily="18" charset="0"/>
                              <a:ea typeface="Cambria Math" panose="02040503050406030204" pitchFamily="18" charset="0"/>
                            </a:rPr>
                            <m:t>(</m:t>
                          </m:r>
                          <m:sPre>
                            <m:sPrePr>
                              <m:ctrlPr>
                                <a:rPr lang="fr-FR" i="1">
                                  <a:latin typeface="Cambria Math" panose="02040503050406030204" pitchFamily="18" charset="0"/>
                                  <a:ea typeface="Cambria Math" panose="02040503050406030204" pitchFamily="18" charset="0"/>
                                </a:rPr>
                              </m:ctrlPr>
                            </m:sPrePr>
                            <m:sub/>
                            <m:sup>
                              <m:r>
                                <a:rPr lang="fr-FR" i="1">
                                  <a:latin typeface="Cambria Math" panose="02040503050406030204" pitchFamily="18" charset="0"/>
                                </a:rPr>
                                <m:t>1</m:t>
                              </m:r>
                            </m:sup>
                            <m:e>
                              <m:r>
                                <a:rPr lang="fr-FR" i="1">
                                  <a:latin typeface="Cambria Math" panose="02040503050406030204" pitchFamily="18" charset="0"/>
                                </a:rPr>
                                <m:t>𝐻</m:t>
                              </m:r>
                              <m:r>
                                <a:rPr lang="fr-FR" i="1">
                                  <a:latin typeface="Cambria Math" panose="02040503050406030204" pitchFamily="18" charset="0"/>
                                </a:rPr>
                                <m:t>)</m:t>
                              </m:r>
                            </m:e>
                          </m:sPre>
                        </m:num>
                        <m:den>
                          <m:r>
                            <a:rPr lang="fr-FR" i="1">
                              <a:latin typeface="Cambria Math" panose="02040503050406030204" pitchFamily="18" charset="0"/>
                            </a:rPr>
                            <m:t>2</m:t>
                          </m:r>
                          <m:r>
                            <a:rPr lang="fr-FR" i="1">
                              <a:latin typeface="Cambria Math" panose="02040503050406030204" pitchFamily="18" charset="0"/>
                              <a:ea typeface="Cambria Math" panose="02040503050406030204" pitchFamily="18" charset="0"/>
                            </a:rPr>
                            <m:t>𝜋</m:t>
                          </m:r>
                        </m:den>
                      </m:f>
                      <m:r>
                        <a:rPr lang="fr-FR" i="1">
                          <a:latin typeface="Cambria Math" panose="02040503050406030204" pitchFamily="18" charset="0"/>
                        </a:rPr>
                        <m:t>𝐵</m:t>
                      </m:r>
                      <m:r>
                        <a:rPr lang="fr-FR" b="0" i="1" smtClean="0">
                          <a:latin typeface="Cambria Math" panose="02040503050406030204" pitchFamily="18" charset="0"/>
                        </a:rPr>
                        <m:t>=128  </m:t>
                      </m:r>
                      <m:r>
                        <a:rPr lang="fr-FR" b="0" i="1" smtClean="0">
                          <a:latin typeface="Cambria Math" panose="02040503050406030204" pitchFamily="18" charset="0"/>
                        </a:rPr>
                        <m:t>𝑀𝐻𝑧</m:t>
                      </m:r>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392910" y="5555262"/>
                <a:ext cx="2777363" cy="664221"/>
              </a:xfrm>
              <a:prstGeom prst="rect">
                <a:avLst/>
              </a:prstGeom>
              <a:blipFill>
                <a:blip r:embed="rId5"/>
                <a:stretch>
                  <a:fillRect/>
                </a:stretch>
              </a:blipFill>
            </p:spPr>
            <p:txBody>
              <a:bodyPr/>
              <a:lstStyle/>
              <a:p>
                <a:r>
                  <a:rPr lang="fr-FR">
                    <a:noFill/>
                  </a:rPr>
                  <a:t> </a:t>
                </a:r>
              </a:p>
            </p:txBody>
          </p:sp>
        </mc:Fallback>
      </mc:AlternateContent>
      <p:cxnSp>
        <p:nvCxnSpPr>
          <p:cNvPr id="34" name="Connecteur droit avec flèche 33"/>
          <p:cNvCxnSpPr/>
          <p:nvPr/>
        </p:nvCxnSpPr>
        <p:spPr>
          <a:xfrm flipV="1">
            <a:off x="3195617" y="5940622"/>
            <a:ext cx="66149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162432" y="4163425"/>
            <a:ext cx="628312" cy="461665"/>
          </a:xfrm>
          <a:prstGeom prst="rect">
            <a:avLst/>
          </a:prstGeom>
          <a:noFill/>
        </p:spPr>
        <p:txBody>
          <a:bodyPr wrap="square" rtlCol="0">
            <a:spAutoFit/>
          </a:bodyPr>
          <a:lstStyle/>
          <a:p>
            <a:r>
              <a:rPr lang="fr-FR" sz="2400" baseline="30000" dirty="0" smtClean="0">
                <a:latin typeface="Century Gothic" panose="020B0502020202020204" pitchFamily="34" charset="0"/>
              </a:rPr>
              <a:t>1</a:t>
            </a:r>
            <a:r>
              <a:rPr lang="fr-FR" sz="2400" dirty="0" smtClean="0">
                <a:latin typeface="Century Gothic" panose="020B0502020202020204" pitchFamily="34" charset="0"/>
              </a:rPr>
              <a:t>H </a:t>
            </a:r>
            <a:endParaRPr lang="fr-FR" sz="2400" dirty="0">
              <a:latin typeface="Century Gothic" panose="020B0502020202020204" pitchFamily="34" charset="0"/>
            </a:endParaRPr>
          </a:p>
        </p:txBody>
      </p:sp>
      <p:sp>
        <p:nvSpPr>
          <p:cNvPr id="37" name="ZoneTexte 36"/>
          <p:cNvSpPr txBox="1"/>
          <p:nvPr/>
        </p:nvSpPr>
        <p:spPr>
          <a:xfrm>
            <a:off x="3918856" y="5755956"/>
            <a:ext cx="1828801" cy="369332"/>
          </a:xfrm>
          <a:prstGeom prst="rect">
            <a:avLst/>
          </a:prstGeom>
          <a:noFill/>
        </p:spPr>
        <p:txBody>
          <a:bodyPr wrap="square" rtlCol="0">
            <a:spAutoFit/>
          </a:bodyPr>
          <a:lstStyle/>
          <a:p>
            <a:r>
              <a:rPr lang="fr-FR" dirty="0" smtClean="0"/>
              <a:t>Radiofréquence !</a:t>
            </a:r>
            <a:endParaRPr lang="fr-FR" dirty="0"/>
          </a:p>
        </p:txBody>
      </p:sp>
    </p:spTree>
    <p:extLst>
      <p:ext uri="{BB962C8B-B14F-4D97-AF65-F5344CB8AC3E}">
        <p14:creationId xmlns:p14="http://schemas.microsoft.com/office/powerpoint/2010/main" val="4096532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44</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Réponse à la question du jury</a:t>
            </a:r>
            <a:endParaRPr lang="fr-FR" sz="2400" dirty="0">
              <a:solidFill>
                <a:schemeClr val="bg1"/>
              </a:solidFill>
              <a:latin typeface="Century Gothic" panose="020B0502020202020204" pitchFamily="34" charset="0"/>
              <a:cs typeface="Times New Roman" panose="02020603050405020304" pitchFamily="18" charset="0"/>
            </a:endParaRPr>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38" y="1137181"/>
            <a:ext cx="7767427" cy="3604970"/>
          </a:xfrm>
          <a:prstGeom prst="rect">
            <a:avLst/>
          </a:prstGeom>
        </p:spPr>
      </p:pic>
      <p:grpSp>
        <p:nvGrpSpPr>
          <p:cNvPr id="34" name="Groupe 33"/>
          <p:cNvGrpSpPr/>
          <p:nvPr/>
        </p:nvGrpSpPr>
        <p:grpSpPr>
          <a:xfrm>
            <a:off x="5663282" y="5058924"/>
            <a:ext cx="4385641" cy="654888"/>
            <a:chOff x="7364490" y="5058924"/>
            <a:chExt cx="4385641" cy="654888"/>
          </a:xfrm>
        </p:grpSpPr>
        <p:cxnSp>
          <p:nvCxnSpPr>
            <p:cNvPr id="20" name="Connecteur droit 19"/>
            <p:cNvCxnSpPr/>
            <p:nvPr/>
          </p:nvCxnSpPr>
          <p:spPr>
            <a:xfrm>
              <a:off x="8610600" y="5059163"/>
              <a:ext cx="31259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8624159" y="5645132"/>
              <a:ext cx="31259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a:off x="9218649" y="5059163"/>
              <a:ext cx="11566" cy="58596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Imag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4490" y="5059163"/>
              <a:ext cx="633867" cy="654649"/>
            </a:xfrm>
            <a:prstGeom prst="ellipse">
              <a:avLst/>
            </a:prstGeom>
            <a:noFill/>
            <a:ln>
              <a:noFill/>
            </a:ln>
            <a:effectLst>
              <a:softEdge rad="112500"/>
            </a:effectLst>
          </p:spPr>
        </p:pic>
        <p:cxnSp>
          <p:nvCxnSpPr>
            <p:cNvPr id="25" name="Connecteur droit 24"/>
            <p:cNvCxnSpPr>
              <a:stCxn id="24" idx="7"/>
            </p:cNvCxnSpPr>
            <p:nvPr/>
          </p:nvCxnSpPr>
          <p:spPr>
            <a:xfrm flipV="1">
              <a:off x="7905529" y="5058924"/>
              <a:ext cx="700877" cy="9611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Connecteur droit 25"/>
            <p:cNvCxnSpPr>
              <a:stCxn id="24" idx="5"/>
            </p:cNvCxnSpPr>
            <p:nvPr/>
          </p:nvCxnSpPr>
          <p:spPr>
            <a:xfrm>
              <a:off x="7905529" y="5617941"/>
              <a:ext cx="718630" cy="2719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7421525" y="5164016"/>
              <a:ext cx="628312" cy="461665"/>
            </a:xfrm>
            <a:prstGeom prst="rect">
              <a:avLst/>
            </a:prstGeom>
            <a:noFill/>
          </p:spPr>
          <p:txBody>
            <a:bodyPr wrap="square" rtlCol="0">
              <a:spAutoFit/>
            </a:bodyPr>
            <a:lstStyle/>
            <a:p>
              <a:r>
                <a:rPr lang="fr-FR" sz="2400" baseline="30000" dirty="0" smtClean="0">
                  <a:latin typeface="Century Gothic" panose="020B0502020202020204" pitchFamily="34" charset="0"/>
                </a:rPr>
                <a:t>1</a:t>
              </a:r>
              <a:r>
                <a:rPr lang="fr-FR" sz="2400" dirty="0" smtClean="0">
                  <a:latin typeface="Century Gothic" panose="020B0502020202020204" pitchFamily="34" charset="0"/>
                </a:rPr>
                <a:t>H </a:t>
              </a:r>
              <a:endParaRPr lang="fr-FR" sz="2400" dirty="0">
                <a:latin typeface="Century Gothic" panose="020B0502020202020204" pitchFamily="34" charset="0"/>
              </a:endParaRPr>
            </a:p>
          </p:txBody>
        </p:sp>
      </p:grpSp>
      <p:sp>
        <p:nvSpPr>
          <p:cNvPr id="31" name="Ellipse 30"/>
          <p:cNvSpPr/>
          <p:nvPr/>
        </p:nvSpPr>
        <p:spPr>
          <a:xfrm>
            <a:off x="5231220" y="1722474"/>
            <a:ext cx="542260" cy="194575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 name="Connecteur droit avec flèche 32"/>
          <p:cNvCxnSpPr/>
          <p:nvPr/>
        </p:nvCxnSpPr>
        <p:spPr>
          <a:xfrm>
            <a:off x="5483363" y="3730675"/>
            <a:ext cx="1421835" cy="120394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e 46"/>
          <p:cNvGrpSpPr/>
          <p:nvPr/>
        </p:nvGrpSpPr>
        <p:grpSpPr>
          <a:xfrm>
            <a:off x="75608" y="4969499"/>
            <a:ext cx="4386095" cy="1173233"/>
            <a:chOff x="800732" y="4693019"/>
            <a:chExt cx="4386095" cy="1173233"/>
          </a:xfrm>
        </p:grpSpPr>
        <p:cxnSp>
          <p:nvCxnSpPr>
            <p:cNvPr id="35" name="Connecteur droit 34"/>
            <p:cNvCxnSpPr/>
            <p:nvPr/>
          </p:nvCxnSpPr>
          <p:spPr>
            <a:xfrm>
              <a:off x="2060855" y="4693019"/>
              <a:ext cx="31259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2029046" y="5866252"/>
              <a:ext cx="31259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2666911" y="4693019"/>
              <a:ext cx="89" cy="1173233"/>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Imag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32" y="5048830"/>
              <a:ext cx="633867" cy="654649"/>
            </a:xfrm>
            <a:prstGeom prst="ellipse">
              <a:avLst/>
            </a:prstGeom>
            <a:noFill/>
            <a:ln>
              <a:noFill/>
            </a:ln>
            <a:effectLst>
              <a:softEdge rad="112500"/>
            </a:effectLst>
          </p:spPr>
        </p:pic>
        <p:cxnSp>
          <p:nvCxnSpPr>
            <p:cNvPr id="40" name="Connecteur droit 39"/>
            <p:cNvCxnSpPr>
              <a:stCxn id="39" idx="7"/>
            </p:cNvCxnSpPr>
            <p:nvPr/>
          </p:nvCxnSpPr>
          <p:spPr>
            <a:xfrm flipV="1">
              <a:off x="1341771" y="4696992"/>
              <a:ext cx="698884" cy="44770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a:stCxn id="39" idx="5"/>
            </p:cNvCxnSpPr>
            <p:nvPr/>
          </p:nvCxnSpPr>
          <p:spPr>
            <a:xfrm>
              <a:off x="1341771" y="5607608"/>
              <a:ext cx="633867" cy="25864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821836" y="5183467"/>
              <a:ext cx="628312" cy="461665"/>
            </a:xfrm>
            <a:prstGeom prst="rect">
              <a:avLst/>
            </a:prstGeom>
            <a:noFill/>
          </p:spPr>
          <p:txBody>
            <a:bodyPr wrap="square" rtlCol="0">
              <a:spAutoFit/>
            </a:bodyPr>
            <a:lstStyle/>
            <a:p>
              <a:r>
                <a:rPr lang="fr-FR" sz="2400" baseline="30000" dirty="0" smtClean="0">
                  <a:latin typeface="Century Gothic" panose="020B0502020202020204" pitchFamily="34" charset="0"/>
                </a:rPr>
                <a:t>1</a:t>
              </a:r>
              <a:r>
                <a:rPr lang="fr-FR" sz="2400" dirty="0" smtClean="0">
                  <a:latin typeface="Century Gothic" panose="020B0502020202020204" pitchFamily="34" charset="0"/>
                </a:rPr>
                <a:t>H </a:t>
              </a:r>
              <a:endParaRPr lang="fr-FR" sz="2400" dirty="0">
                <a:latin typeface="Century Gothic" panose="020B0502020202020204" pitchFamily="34" charset="0"/>
              </a:endParaRPr>
            </a:p>
          </p:txBody>
        </p:sp>
      </p:grpSp>
      <p:sp>
        <p:nvSpPr>
          <p:cNvPr id="48" name="Ellipse 47"/>
          <p:cNvSpPr/>
          <p:nvPr/>
        </p:nvSpPr>
        <p:spPr>
          <a:xfrm>
            <a:off x="1795132" y="2034937"/>
            <a:ext cx="542260" cy="194575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avec flèche 48"/>
          <p:cNvCxnSpPr/>
          <p:nvPr/>
        </p:nvCxnSpPr>
        <p:spPr>
          <a:xfrm>
            <a:off x="2047275" y="4043138"/>
            <a:ext cx="147408" cy="91100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Ellipse 50"/>
          <p:cNvSpPr/>
          <p:nvPr/>
        </p:nvSpPr>
        <p:spPr>
          <a:xfrm>
            <a:off x="3836495" y="1894114"/>
            <a:ext cx="625208" cy="140425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3476847" y="1795788"/>
            <a:ext cx="433529" cy="1600907"/>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ZoneTexte 52"/>
          <p:cNvSpPr txBox="1"/>
          <p:nvPr/>
        </p:nvSpPr>
        <p:spPr>
          <a:xfrm>
            <a:off x="8610600" y="1722474"/>
            <a:ext cx="3223437" cy="3139321"/>
          </a:xfrm>
          <a:prstGeom prst="rect">
            <a:avLst/>
          </a:prstGeom>
          <a:noFill/>
        </p:spPr>
        <p:txBody>
          <a:bodyPr wrap="square" rtlCol="0">
            <a:spAutoFit/>
          </a:bodyPr>
          <a:lstStyle/>
          <a:p>
            <a:r>
              <a:rPr lang="fr-FR" dirty="0" smtClean="0">
                <a:latin typeface="Century Gothic" panose="020B0502020202020204" pitchFamily="34" charset="0"/>
              </a:rPr>
              <a:t>Déplacement des raies RMN : </a:t>
            </a:r>
          </a:p>
          <a:p>
            <a:pPr marL="742950" lvl="1" indent="-285750">
              <a:buFont typeface="Wingdings" panose="05000000000000000000" pitchFamily="2" charset="2"/>
              <a:buChar char="ü"/>
            </a:pPr>
            <a:endParaRPr lang="fr-FR" dirty="0">
              <a:latin typeface="Century Gothic" panose="020B0502020202020204" pitchFamily="34" charset="0"/>
            </a:endParaRPr>
          </a:p>
          <a:p>
            <a:pPr marL="742950" lvl="1" indent="-285750">
              <a:buFont typeface="Wingdings" panose="05000000000000000000" pitchFamily="2" charset="2"/>
              <a:buChar char="ü"/>
            </a:pPr>
            <a:r>
              <a:rPr lang="fr-FR" dirty="0" smtClean="0">
                <a:latin typeface="Century Gothic" panose="020B0502020202020204" pitchFamily="34" charset="0"/>
              </a:rPr>
              <a:t>Dépend de l’environnement chimique des protons</a:t>
            </a:r>
          </a:p>
          <a:p>
            <a:pPr marL="742950" lvl="1" indent="-285750">
              <a:buFont typeface="Wingdings" panose="05000000000000000000" pitchFamily="2" charset="2"/>
              <a:buChar char="ü"/>
            </a:pPr>
            <a:endParaRPr lang="fr-FR" dirty="0">
              <a:latin typeface="Century Gothic" panose="020B0502020202020204" pitchFamily="34" charset="0"/>
            </a:endParaRPr>
          </a:p>
          <a:p>
            <a:pPr marL="742950" lvl="1" indent="-285750">
              <a:buFont typeface="Wingdings" panose="05000000000000000000" pitchFamily="2" charset="2"/>
              <a:buChar char="ü"/>
            </a:pPr>
            <a:r>
              <a:rPr lang="fr-FR" dirty="0" smtClean="0">
                <a:latin typeface="Century Gothic" panose="020B0502020202020204" pitchFamily="34" charset="0"/>
              </a:rPr>
              <a:t>Spectres RMN = carte identité d’une molécule chimique</a:t>
            </a:r>
            <a:endParaRPr lang="fr-FR" dirty="0">
              <a:latin typeface="Century Gothic" panose="020B0502020202020204" pitchFamily="34" charset="0"/>
            </a:endParaRPr>
          </a:p>
        </p:txBody>
      </p:sp>
    </p:spTree>
    <p:extLst>
      <p:ext uri="{BB962C8B-B14F-4D97-AF65-F5344CB8AC3E}">
        <p14:creationId xmlns:p14="http://schemas.microsoft.com/office/powerpoint/2010/main" val="1437595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8" grpId="0" animBg="1"/>
      <p:bldP spid="51" grpId="0" animBg="1"/>
      <p:bldP spid="52" grpId="0" animBg="1"/>
      <p:bldP spid="53"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45</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Réponse à la question du jury</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13" name="ZoneTexte 12"/>
          <p:cNvSpPr txBox="1"/>
          <p:nvPr/>
        </p:nvSpPr>
        <p:spPr>
          <a:xfrm>
            <a:off x="7057433" y="4153354"/>
            <a:ext cx="4399471" cy="2308324"/>
          </a:xfrm>
          <a:prstGeom prst="rect">
            <a:avLst/>
          </a:prstGeom>
          <a:noFill/>
        </p:spPr>
        <p:txBody>
          <a:bodyPr wrap="square" rtlCol="0">
            <a:spAutoFit/>
          </a:bodyPr>
          <a:lstStyle/>
          <a:p>
            <a:pPr marL="285750" indent="-285750">
              <a:buFont typeface="Wingdings" panose="05000000000000000000" pitchFamily="2" charset="2"/>
              <a:buChar char="ü"/>
            </a:pPr>
            <a:r>
              <a:rPr lang="fr-FR" dirty="0" smtClean="0">
                <a:latin typeface="Century Gothic" panose="020B0502020202020204" pitchFamily="34" charset="0"/>
              </a:rPr>
              <a:t>Nombre de raies = nombre de groupe de protons équivalents</a:t>
            </a:r>
          </a:p>
          <a:p>
            <a:pPr marL="285750" indent="-285750">
              <a:buFont typeface="Wingdings" panose="05000000000000000000" pitchFamily="2" charset="2"/>
              <a:buChar char="ü"/>
            </a:pPr>
            <a:endParaRPr lang="fr-FR" dirty="0" smtClean="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Intensité des raies RMN = nombre de protons équivalents</a:t>
            </a:r>
          </a:p>
          <a:p>
            <a:pPr marL="285750" indent="-285750">
              <a:buFont typeface="Wingdings" panose="05000000000000000000" pitchFamily="2" charset="2"/>
              <a:buChar char="ü"/>
            </a:pPr>
            <a:endParaRPr lang="fr-FR" dirty="0" smtClean="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Déplacements = caractéristique d’une liaison</a:t>
            </a:r>
            <a:endParaRPr lang="fr-FR" dirty="0">
              <a:latin typeface="Century Gothic" panose="020B0502020202020204" pitchFamily="34" charset="0"/>
            </a:endParaRPr>
          </a:p>
        </p:txBody>
      </p:sp>
      <p:grpSp>
        <p:nvGrpSpPr>
          <p:cNvPr id="19" name="Groupe 18"/>
          <p:cNvGrpSpPr/>
          <p:nvPr/>
        </p:nvGrpSpPr>
        <p:grpSpPr>
          <a:xfrm>
            <a:off x="7057433" y="1599278"/>
            <a:ext cx="4580626" cy="2387542"/>
            <a:chOff x="7183955" y="2415707"/>
            <a:chExt cx="4580626" cy="2387542"/>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3955" y="2415707"/>
              <a:ext cx="4580626" cy="2125932"/>
            </a:xfrm>
            <a:prstGeom prst="rect">
              <a:avLst/>
            </a:prstGeom>
          </p:spPr>
        </p:pic>
        <p:sp>
          <p:nvSpPr>
            <p:cNvPr id="7" name="Ellipse 6"/>
            <p:cNvSpPr/>
            <p:nvPr/>
          </p:nvSpPr>
          <p:spPr>
            <a:xfrm>
              <a:off x="9228416" y="2884708"/>
              <a:ext cx="396814" cy="72876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p:cNvCxnSpPr/>
            <p:nvPr/>
          </p:nvCxnSpPr>
          <p:spPr>
            <a:xfrm>
              <a:off x="9651110" y="3256303"/>
              <a:ext cx="500332" cy="138022"/>
            </a:xfrm>
            <a:prstGeom prst="straightConnector1">
              <a:avLst/>
            </a:prstGeom>
            <a:ln>
              <a:solidFill>
                <a:srgbClr val="1F4E79"/>
              </a:solidFill>
              <a:tailEnd type="triangle"/>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9081766" y="2891922"/>
              <a:ext cx="146650" cy="72876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p:nvPr/>
          </p:nvCxnSpPr>
          <p:spPr>
            <a:xfrm flipH="1">
              <a:off x="8245004" y="3540974"/>
              <a:ext cx="836762" cy="15527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8646133" y="3048943"/>
              <a:ext cx="207036" cy="4313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p:cNvCxnSpPr/>
            <p:nvPr/>
          </p:nvCxnSpPr>
          <p:spPr>
            <a:xfrm flipH="1">
              <a:off x="7956019" y="3140257"/>
              <a:ext cx="664234" cy="1850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7869755" y="4541639"/>
              <a:ext cx="1604513" cy="261610"/>
            </a:xfrm>
            <a:prstGeom prst="rect">
              <a:avLst/>
            </a:prstGeom>
            <a:noFill/>
          </p:spPr>
          <p:txBody>
            <a:bodyPr wrap="square" rtlCol="0">
              <a:spAutoFit/>
            </a:bodyPr>
            <a:lstStyle/>
            <a:p>
              <a:r>
                <a:rPr lang="fr-FR" sz="1100" dirty="0" err="1" smtClean="0"/>
                <a:t>Credits</a:t>
              </a:r>
              <a:r>
                <a:rPr lang="fr-FR" sz="1100" dirty="0" smtClean="0"/>
                <a:t> : Wikipédia</a:t>
              </a:r>
              <a:endParaRPr lang="fr-FR" sz="1100" dirty="0"/>
            </a:p>
          </p:txBody>
        </p:sp>
      </p:gr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06" y="1474086"/>
            <a:ext cx="6078774" cy="2821243"/>
          </a:xfrm>
          <a:prstGeom prst="rect">
            <a:avLst/>
          </a:prstGeom>
        </p:spPr>
      </p:pic>
      <mc:AlternateContent xmlns:mc="http://schemas.openxmlformats.org/markup-compatibility/2006" xmlns:a14="http://schemas.microsoft.com/office/drawing/2010/main">
        <mc:Choice Requires="a14">
          <p:sp>
            <p:nvSpPr>
              <p:cNvPr id="17" name="ZoneTexte 16"/>
              <p:cNvSpPr txBox="1"/>
              <p:nvPr/>
            </p:nvSpPr>
            <p:spPr>
              <a:xfrm>
                <a:off x="533401" y="4816579"/>
                <a:ext cx="1821952" cy="692754"/>
              </a:xfrm>
              <a:prstGeom prst="rect">
                <a:avLst/>
              </a:prstGeom>
              <a:noFill/>
              <a:ln w="2540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smtClean="0">
                          <a:latin typeface="Cambria Math" panose="02040503050406030204" pitchFamily="18" charset="0"/>
                        </a:rPr>
                        <m:t>δ</m:t>
                      </m: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m:rPr>
                              <m:sty m:val="p"/>
                            </m:rPr>
                            <a:rPr lang="el-GR" sz="2400" b="0" i="1" smtClean="0">
                              <a:latin typeface="Cambria Math" panose="02040503050406030204" pitchFamily="18" charset="0"/>
                            </a:rPr>
                            <m:t>ν</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ν</m:t>
                              </m:r>
                            </m:e>
                            <m:sub>
                              <m:r>
                                <a:rPr lang="fr-FR" sz="2400" b="0" i="1" smtClean="0">
                                  <a:latin typeface="Cambria Math" panose="02040503050406030204" pitchFamily="18" charset="0"/>
                                </a:rPr>
                                <m:t>0</m:t>
                              </m:r>
                            </m:sub>
                          </m:sSub>
                        </m:num>
                        <m:den>
                          <m:sSub>
                            <m:sSubPr>
                              <m:ctrlPr>
                                <a:rPr lang="fr-FR"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ν</m:t>
                              </m:r>
                            </m:e>
                            <m:sub>
                              <m:r>
                                <a:rPr lang="fr-FR" sz="2400" b="0" i="1" smtClean="0">
                                  <a:latin typeface="Cambria Math" panose="02040503050406030204" pitchFamily="18" charset="0"/>
                                </a:rPr>
                                <m:t>0</m:t>
                              </m:r>
                            </m:sub>
                          </m:sSub>
                        </m:den>
                      </m:f>
                    </m:oMath>
                  </m:oMathPara>
                </a14:m>
                <a:endParaRPr lang="fr-FR" sz="2400" dirty="0"/>
              </a:p>
            </p:txBody>
          </p:sp>
        </mc:Choice>
        <mc:Fallback xmlns="">
          <p:sp>
            <p:nvSpPr>
              <p:cNvPr id="17" name="ZoneTexte 16"/>
              <p:cNvSpPr txBox="1">
                <a:spLocks noRot="1" noChangeAspect="1" noMove="1" noResize="1" noEditPoints="1" noAdjustHandles="1" noChangeArrowheads="1" noChangeShapeType="1" noTextEdit="1"/>
              </p:cNvSpPr>
              <p:nvPr/>
            </p:nvSpPr>
            <p:spPr>
              <a:xfrm>
                <a:off x="533401" y="4816579"/>
                <a:ext cx="1821952" cy="692754"/>
              </a:xfrm>
              <a:prstGeom prst="rect">
                <a:avLst/>
              </a:prstGeom>
              <a:blipFill>
                <a:blip r:embed="rId3"/>
                <a:stretch>
                  <a:fillRect/>
                </a:stretch>
              </a:blipFill>
              <a:ln w="25400">
                <a:solidFill>
                  <a:srgbClr val="FF0000"/>
                </a:solidFill>
              </a:ln>
            </p:spPr>
            <p:txBody>
              <a:bodyPr/>
              <a:lstStyle/>
              <a:p>
                <a:r>
                  <a:rPr lang="fr-FR">
                    <a:noFill/>
                  </a:rPr>
                  <a:t> </a:t>
                </a:r>
              </a:p>
            </p:txBody>
          </p:sp>
        </mc:Fallback>
      </mc:AlternateContent>
      <p:sp>
        <p:nvSpPr>
          <p:cNvPr id="18" name="ZoneTexte 17"/>
          <p:cNvSpPr txBox="1"/>
          <p:nvPr/>
        </p:nvSpPr>
        <p:spPr>
          <a:xfrm>
            <a:off x="2866742" y="4424292"/>
            <a:ext cx="3904172" cy="1477328"/>
          </a:xfrm>
          <a:prstGeom prst="rect">
            <a:avLst/>
          </a:prstGeom>
          <a:noFill/>
        </p:spPr>
        <p:txBody>
          <a:bodyPr wrap="square" rtlCol="0">
            <a:spAutoFit/>
          </a:bodyPr>
          <a:lstStyle/>
          <a:p>
            <a:pPr marL="285750" indent="-285750">
              <a:buFont typeface="Wingdings" panose="05000000000000000000" pitchFamily="2" charset="2"/>
              <a:buChar char="ü"/>
            </a:pPr>
            <a:r>
              <a:rPr lang="el-GR" dirty="0" smtClean="0">
                <a:latin typeface="Century Gothic" panose="020B0502020202020204" pitchFamily="34" charset="0"/>
              </a:rPr>
              <a:t>ν</a:t>
            </a:r>
            <a:r>
              <a:rPr lang="fr-FR" baseline="-25000" dirty="0" smtClean="0">
                <a:latin typeface="Century Gothic" panose="020B0502020202020204" pitchFamily="34" charset="0"/>
              </a:rPr>
              <a:t>0</a:t>
            </a:r>
            <a:r>
              <a:rPr lang="fr-FR" dirty="0" smtClean="0">
                <a:latin typeface="Century Gothic" panose="020B0502020202020204" pitchFamily="34" charset="0"/>
              </a:rPr>
              <a:t> = fréquence de référence connue à partir d’une molécule de référence</a:t>
            </a:r>
          </a:p>
          <a:p>
            <a:pPr marL="285750" indent="-285750">
              <a:buFont typeface="Wingdings" panose="05000000000000000000" pitchFamily="2" charset="2"/>
              <a:buChar char="ü"/>
            </a:pPr>
            <a:endParaRPr lang="fr-FR" dirty="0" smtClean="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ppm = partie par million = 10</a:t>
            </a:r>
            <a:r>
              <a:rPr lang="fr-FR" baseline="30000" dirty="0" smtClean="0">
                <a:latin typeface="Century Gothic" panose="020B0502020202020204" pitchFamily="34" charset="0"/>
              </a:rPr>
              <a:t>-6</a:t>
            </a:r>
            <a:r>
              <a:rPr lang="fr-FR" dirty="0" smtClean="0">
                <a:latin typeface="Century Gothic" panose="020B0502020202020204" pitchFamily="34" charset="0"/>
              </a:rPr>
              <a:t>  </a:t>
            </a:r>
            <a:endParaRPr lang="fr-FR" baseline="30000" dirty="0">
              <a:latin typeface="Century Gothic" panose="020B0502020202020204" pitchFamily="34" charset="0"/>
            </a:endParaRPr>
          </a:p>
        </p:txBody>
      </p:sp>
    </p:spTree>
    <p:extLst>
      <p:ext uri="{BB962C8B-B14F-4D97-AF65-F5344CB8AC3E}">
        <p14:creationId xmlns:p14="http://schemas.microsoft.com/office/powerpoint/2010/main" val="40250455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86972A5-356D-4F12-BA86-D3298F817340}"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46</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 à des élèves</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6" name="ZoneTexte 5"/>
          <p:cNvSpPr txBox="1"/>
          <p:nvPr/>
        </p:nvSpPr>
        <p:spPr>
          <a:xfrm>
            <a:off x="301924" y="1157679"/>
            <a:ext cx="4295955" cy="830997"/>
          </a:xfrm>
          <a:prstGeom prst="rect">
            <a:avLst/>
          </a:prstGeom>
          <a:noFill/>
        </p:spPr>
        <p:txBody>
          <a:bodyPr wrap="square" rtlCol="0">
            <a:spAutoFit/>
          </a:bodyPr>
          <a:lstStyle/>
          <a:p>
            <a:pPr algn="ctr"/>
            <a:r>
              <a:rPr lang="fr-FR" sz="2400" dirty="0" smtClean="0">
                <a:latin typeface="Century Gothic" panose="020B0502020202020204" pitchFamily="34" charset="0"/>
              </a:rPr>
              <a:t>A des élèves de Terminale STL - SPCL</a:t>
            </a:r>
            <a:endParaRPr lang="fr-FR" sz="2400" dirty="0">
              <a:latin typeface="Century Gothic" panose="020B0502020202020204" pitchFamily="34" charset="0"/>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7" y="2290793"/>
            <a:ext cx="4580626" cy="2125932"/>
          </a:xfrm>
          <a:prstGeom prst="rect">
            <a:avLst/>
          </a:prstGeom>
        </p:spPr>
      </p:pic>
      <p:sp>
        <p:nvSpPr>
          <p:cNvPr id="8" name="Ellipse 7"/>
          <p:cNvSpPr/>
          <p:nvPr/>
        </p:nvSpPr>
        <p:spPr>
          <a:xfrm>
            <a:off x="2147978" y="2759794"/>
            <a:ext cx="396814" cy="72876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p:nvPr/>
        </p:nvCxnSpPr>
        <p:spPr>
          <a:xfrm>
            <a:off x="2570672" y="3131389"/>
            <a:ext cx="500332" cy="138022"/>
          </a:xfrm>
          <a:prstGeom prst="straightConnector1">
            <a:avLst/>
          </a:prstGeom>
          <a:ln>
            <a:solidFill>
              <a:srgbClr val="1F4E79"/>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2001328" y="2767008"/>
            <a:ext cx="146650" cy="72876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p:cNvCxnSpPr/>
          <p:nvPr/>
        </p:nvCxnSpPr>
        <p:spPr>
          <a:xfrm flipH="1">
            <a:off x="1164566" y="3416060"/>
            <a:ext cx="836762" cy="15527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1565695" y="2924029"/>
            <a:ext cx="207036" cy="4313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p:cNvCxnSpPr/>
          <p:nvPr/>
        </p:nvCxnSpPr>
        <p:spPr>
          <a:xfrm flipH="1">
            <a:off x="875581" y="3015343"/>
            <a:ext cx="664234" cy="1850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146649" y="4734793"/>
            <a:ext cx="4399471" cy="1754326"/>
          </a:xfrm>
          <a:prstGeom prst="rect">
            <a:avLst/>
          </a:prstGeom>
          <a:noFill/>
        </p:spPr>
        <p:txBody>
          <a:bodyPr wrap="square" rtlCol="0">
            <a:spAutoFit/>
          </a:bodyPr>
          <a:lstStyle/>
          <a:p>
            <a:pPr marL="285750" indent="-285750">
              <a:buFont typeface="Wingdings" panose="05000000000000000000" pitchFamily="2" charset="2"/>
              <a:buChar char="ü"/>
            </a:pPr>
            <a:r>
              <a:rPr lang="fr-FR" dirty="0" smtClean="0">
                <a:latin typeface="Century Gothic" panose="020B0502020202020204" pitchFamily="34" charset="0"/>
              </a:rPr>
              <a:t>Spectre RMN = carte d’identité d’une molécule</a:t>
            </a:r>
          </a:p>
          <a:p>
            <a:pPr marL="285750" indent="-285750">
              <a:buFont typeface="Wingdings" panose="05000000000000000000" pitchFamily="2" charset="2"/>
              <a:buChar char="ü"/>
            </a:pPr>
            <a:endParaRPr lang="fr-FR" dirty="0" smtClean="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Illustration du phénomène de résonance</a:t>
            </a:r>
          </a:p>
          <a:p>
            <a:pPr marL="285750" indent="-285750">
              <a:buFont typeface="Wingdings" panose="05000000000000000000" pitchFamily="2" charset="2"/>
              <a:buChar char="ü"/>
            </a:pPr>
            <a:endParaRPr lang="fr-FR" dirty="0">
              <a:latin typeface="Century Gothic" panose="020B0502020202020204" pitchFamily="34" charset="0"/>
            </a:endParaRPr>
          </a:p>
        </p:txBody>
      </p:sp>
      <p:sp>
        <p:nvSpPr>
          <p:cNvPr id="23" name="ZoneTexte 22"/>
          <p:cNvSpPr txBox="1"/>
          <p:nvPr/>
        </p:nvSpPr>
        <p:spPr>
          <a:xfrm>
            <a:off x="3493698" y="4356340"/>
            <a:ext cx="1604513" cy="261610"/>
          </a:xfrm>
          <a:prstGeom prst="rect">
            <a:avLst/>
          </a:prstGeom>
          <a:noFill/>
        </p:spPr>
        <p:txBody>
          <a:bodyPr wrap="square" rtlCol="0">
            <a:spAutoFit/>
          </a:bodyPr>
          <a:lstStyle/>
          <a:p>
            <a:r>
              <a:rPr lang="fr-FR" sz="1100" dirty="0" err="1" smtClean="0"/>
              <a:t>Credits</a:t>
            </a:r>
            <a:r>
              <a:rPr lang="fr-FR" sz="1100" dirty="0" smtClean="0"/>
              <a:t> : Wikipédia</a:t>
            </a:r>
            <a:endParaRPr lang="fr-FR" sz="1100" dirty="0"/>
          </a:p>
        </p:txBody>
      </p:sp>
      <p:sp>
        <p:nvSpPr>
          <p:cNvPr id="24" name="ZoneTexte 23"/>
          <p:cNvSpPr txBox="1"/>
          <p:nvPr/>
        </p:nvSpPr>
        <p:spPr>
          <a:xfrm>
            <a:off x="6604958" y="1157679"/>
            <a:ext cx="4295955" cy="830997"/>
          </a:xfrm>
          <a:prstGeom prst="rect">
            <a:avLst/>
          </a:prstGeom>
          <a:noFill/>
        </p:spPr>
        <p:txBody>
          <a:bodyPr wrap="square" rtlCol="0">
            <a:spAutoFit/>
          </a:bodyPr>
          <a:lstStyle/>
          <a:p>
            <a:pPr algn="ctr"/>
            <a:r>
              <a:rPr lang="fr-FR" sz="2400" dirty="0" smtClean="0">
                <a:latin typeface="Century Gothic" panose="020B0502020202020204" pitchFamily="34" charset="0"/>
              </a:rPr>
              <a:t>A des élèves de Terminale ST2S</a:t>
            </a:r>
            <a:endParaRPr lang="fr-FR" sz="2400" dirty="0">
              <a:latin typeface="Century Gothic" panose="020B0502020202020204" pitchFamily="34" charset="0"/>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9630" y="2174233"/>
            <a:ext cx="4011283" cy="2483653"/>
          </a:xfrm>
          <a:prstGeom prst="rect">
            <a:avLst/>
          </a:prstGeom>
        </p:spPr>
      </p:pic>
      <p:sp>
        <p:nvSpPr>
          <p:cNvPr id="26" name="ZoneTexte 25"/>
          <p:cNvSpPr txBox="1"/>
          <p:nvPr/>
        </p:nvSpPr>
        <p:spPr>
          <a:xfrm>
            <a:off x="9749287" y="4657886"/>
            <a:ext cx="1604513" cy="261610"/>
          </a:xfrm>
          <a:prstGeom prst="rect">
            <a:avLst/>
          </a:prstGeom>
          <a:noFill/>
        </p:spPr>
        <p:txBody>
          <a:bodyPr wrap="square" rtlCol="0">
            <a:spAutoFit/>
          </a:bodyPr>
          <a:lstStyle/>
          <a:p>
            <a:r>
              <a:rPr lang="fr-FR" sz="1100" dirty="0" err="1" smtClean="0"/>
              <a:t>Credits</a:t>
            </a:r>
            <a:r>
              <a:rPr lang="fr-FR" sz="1100" dirty="0" smtClean="0"/>
              <a:t> : Wikipédia</a:t>
            </a:r>
            <a:endParaRPr lang="fr-FR" sz="1100" dirty="0"/>
          </a:p>
        </p:txBody>
      </p:sp>
      <p:sp>
        <p:nvSpPr>
          <p:cNvPr id="27" name="ZoneTexte 26"/>
          <p:cNvSpPr txBox="1"/>
          <p:nvPr/>
        </p:nvSpPr>
        <p:spPr>
          <a:xfrm>
            <a:off x="6788989" y="5007811"/>
            <a:ext cx="4564811" cy="1477328"/>
          </a:xfrm>
          <a:prstGeom prst="rect">
            <a:avLst/>
          </a:prstGeom>
          <a:noFill/>
        </p:spPr>
        <p:txBody>
          <a:bodyPr wrap="square" rtlCol="0">
            <a:spAutoFit/>
          </a:bodyPr>
          <a:lstStyle/>
          <a:p>
            <a:pPr marL="285750" indent="-285750">
              <a:buFont typeface="Wingdings" panose="05000000000000000000" pitchFamily="2" charset="2"/>
              <a:buChar char="ü"/>
            </a:pPr>
            <a:r>
              <a:rPr lang="fr-FR" dirty="0" smtClean="0">
                <a:latin typeface="Century Gothic" panose="020B0502020202020204" pitchFamily="34" charset="0"/>
              </a:rPr>
              <a:t>Identifier les groupes fonctionnels d’un produit de contraste</a:t>
            </a:r>
          </a:p>
          <a:p>
            <a:pPr marL="285750" indent="-285750">
              <a:buFont typeface="Wingdings" panose="05000000000000000000" pitchFamily="2" charset="2"/>
              <a:buChar char="ü"/>
            </a:pPr>
            <a:endParaRPr lang="fr-FR" dirty="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Produit de contraste = améliore le cliché IRM</a:t>
            </a:r>
            <a:endParaRPr lang="fr-FR" dirty="0">
              <a:latin typeface="Century Gothic" panose="020B0502020202020204" pitchFamily="34" charset="0"/>
            </a:endParaRPr>
          </a:p>
        </p:txBody>
      </p:sp>
    </p:spTree>
    <p:extLst>
      <p:ext uri="{BB962C8B-B14F-4D97-AF65-F5344CB8AC3E}">
        <p14:creationId xmlns:p14="http://schemas.microsoft.com/office/powerpoint/2010/main" val="2767633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1863176-CDB1-4991-9B92-FB6623D7B494}"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47</a:t>
            </a:fld>
            <a:endParaRPr lang="fr-FR"/>
          </a:p>
        </p:txBody>
      </p:sp>
      <p:sp>
        <p:nvSpPr>
          <p:cNvPr id="5" name="ZoneTexte 4"/>
          <p:cNvSpPr txBox="1"/>
          <p:nvPr/>
        </p:nvSpPr>
        <p:spPr>
          <a:xfrm>
            <a:off x="3031466" y="816797"/>
            <a:ext cx="5272177" cy="646331"/>
          </a:xfrm>
          <a:prstGeom prst="rect">
            <a:avLst/>
          </a:prstGeom>
          <a:noFill/>
        </p:spPr>
        <p:txBody>
          <a:bodyPr wrap="square" rtlCol="0">
            <a:spAutoFit/>
          </a:bodyPr>
          <a:lstStyle/>
          <a:p>
            <a:pPr algn="ctr"/>
            <a:r>
              <a:rPr lang="fr-FR" sz="3600" dirty="0" smtClean="0">
                <a:latin typeface="Century Gothic" panose="020B0502020202020204" pitchFamily="34" charset="0"/>
              </a:rPr>
              <a:t>A des élèves de CPGE</a:t>
            </a:r>
            <a:endParaRPr lang="fr-FR" sz="3600" dirty="0">
              <a:latin typeface="Century Gothic" panose="020B0502020202020204" pitchFamily="34" charset="0"/>
            </a:endParaRPr>
          </a:p>
        </p:txBody>
      </p:sp>
      <p:sp>
        <p:nvSpPr>
          <p:cNvPr id="6" name="ZoneTexte 5"/>
          <p:cNvSpPr txBox="1"/>
          <p:nvPr/>
        </p:nvSpPr>
        <p:spPr>
          <a:xfrm>
            <a:off x="100642" y="4602024"/>
            <a:ext cx="5566913" cy="1754326"/>
          </a:xfrm>
          <a:prstGeom prst="rect">
            <a:avLst/>
          </a:prstGeom>
          <a:noFill/>
        </p:spPr>
        <p:txBody>
          <a:bodyPr wrap="square" rtlCol="0">
            <a:spAutoFit/>
          </a:bodyPr>
          <a:lstStyle/>
          <a:p>
            <a:pPr marL="285750" indent="-285750">
              <a:buFont typeface="Wingdings" panose="05000000000000000000" pitchFamily="2" charset="2"/>
              <a:buChar char="ü"/>
            </a:pPr>
            <a:r>
              <a:rPr lang="fr-FR" dirty="0" smtClean="0">
                <a:latin typeface="Century Gothic" panose="020B0502020202020204" pitchFamily="34" charset="0"/>
              </a:rPr>
              <a:t>Noyaux = boucles de courant magnétique</a:t>
            </a:r>
          </a:p>
          <a:p>
            <a:pPr marL="285750" indent="-285750">
              <a:buFont typeface="Wingdings" panose="05000000000000000000" pitchFamily="2" charset="2"/>
              <a:buChar char="ü"/>
            </a:pPr>
            <a:endParaRPr lang="fr-FR" dirty="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Couple subi par ce moment dans un champ uniforme : équations du mouvement</a:t>
            </a:r>
          </a:p>
          <a:p>
            <a:pPr marL="285750" indent="-285750">
              <a:buFont typeface="Wingdings" panose="05000000000000000000" pitchFamily="2" charset="2"/>
              <a:buChar char="ü"/>
            </a:pPr>
            <a:endParaRPr lang="fr-FR" dirty="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Détection par induction dans une bobine</a:t>
            </a:r>
            <a:endParaRPr lang="fr-FR" dirty="0">
              <a:latin typeface="Century Gothic" panose="020B0502020202020204" pitchFamily="34" charset="0"/>
            </a:endParaRP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8994" y="2036905"/>
            <a:ext cx="2701746" cy="2161397"/>
          </a:xfrm>
          <a:prstGeom prst="rect">
            <a:avLst/>
          </a:prstGeom>
        </p:spPr>
      </p:pic>
      <p:sp>
        <p:nvSpPr>
          <p:cNvPr id="8" name="ZoneTexte 7"/>
          <p:cNvSpPr txBox="1"/>
          <p:nvPr/>
        </p:nvSpPr>
        <p:spPr>
          <a:xfrm>
            <a:off x="2725944" y="4279595"/>
            <a:ext cx="1604513" cy="261610"/>
          </a:xfrm>
          <a:prstGeom prst="rect">
            <a:avLst/>
          </a:prstGeom>
          <a:noFill/>
        </p:spPr>
        <p:txBody>
          <a:bodyPr wrap="square" rtlCol="0">
            <a:spAutoFit/>
          </a:bodyPr>
          <a:lstStyle/>
          <a:p>
            <a:r>
              <a:rPr lang="fr-FR" sz="1100" dirty="0" err="1" smtClean="0"/>
              <a:t>Credits</a:t>
            </a:r>
            <a:r>
              <a:rPr lang="fr-FR" sz="1100" dirty="0" smtClean="0"/>
              <a:t> : Wikipédia</a:t>
            </a:r>
            <a:endParaRPr lang="fr-FR" sz="1100" dirty="0"/>
          </a:p>
        </p:txBody>
      </p:sp>
      <p:sp>
        <p:nvSpPr>
          <p:cNvPr id="10" name="Rectangle 9"/>
          <p:cNvSpPr/>
          <p:nvPr/>
        </p:nvSpPr>
        <p:spPr>
          <a:xfrm>
            <a:off x="6096000" y="3063424"/>
            <a:ext cx="6096000" cy="1200329"/>
          </a:xfrm>
          <a:prstGeom prst="rect">
            <a:avLst/>
          </a:prstGeom>
        </p:spPr>
        <p:txBody>
          <a:bodyPr>
            <a:spAutoFit/>
          </a:bodyPr>
          <a:lstStyle/>
          <a:p>
            <a:pPr algn="ctr"/>
            <a:r>
              <a:rPr lang="fr-FR" dirty="0">
                <a:latin typeface="Century Gothic" panose="020B0502020202020204" pitchFamily="34" charset="0"/>
              </a:rPr>
              <a:t>Déterminer l’inductance mutuelle entre deux</a:t>
            </a:r>
            <a:br>
              <a:rPr lang="fr-FR" dirty="0">
                <a:latin typeface="Century Gothic" panose="020B0502020202020204" pitchFamily="34" charset="0"/>
              </a:rPr>
            </a:br>
            <a:r>
              <a:rPr lang="fr-FR" dirty="0">
                <a:latin typeface="Century Gothic" panose="020B0502020202020204" pitchFamily="34" charset="0"/>
              </a:rPr>
              <a:t>bobines de même axe de grande longueur en</a:t>
            </a:r>
            <a:br>
              <a:rPr lang="fr-FR" dirty="0">
                <a:latin typeface="Century Gothic" panose="020B0502020202020204" pitchFamily="34" charset="0"/>
              </a:rPr>
            </a:br>
            <a:r>
              <a:rPr lang="fr-FR" dirty="0">
                <a:latin typeface="Century Gothic" panose="020B0502020202020204" pitchFamily="34" charset="0"/>
              </a:rPr>
              <a:t>« influence totale », le champ magnétique créé par</a:t>
            </a:r>
            <a:br>
              <a:rPr lang="fr-FR" dirty="0">
                <a:latin typeface="Century Gothic" panose="020B0502020202020204" pitchFamily="34" charset="0"/>
              </a:rPr>
            </a:br>
            <a:r>
              <a:rPr lang="fr-FR" dirty="0">
                <a:latin typeface="Century Gothic" panose="020B0502020202020204" pitchFamily="34" charset="0"/>
              </a:rPr>
              <a:t>une bobine infinie étant donné.</a:t>
            </a:r>
          </a:p>
        </p:txBody>
      </p:sp>
      <p:sp>
        <p:nvSpPr>
          <p:cNvPr id="11" name="ZoneTexte 10"/>
          <p:cNvSpPr txBox="1"/>
          <p:nvPr/>
        </p:nvSpPr>
        <p:spPr>
          <a:xfrm>
            <a:off x="7030528" y="1463128"/>
            <a:ext cx="4226943" cy="954107"/>
          </a:xfrm>
          <a:prstGeom prst="rect">
            <a:avLst/>
          </a:prstGeom>
          <a:noFill/>
        </p:spPr>
        <p:txBody>
          <a:bodyPr wrap="square" rtlCol="0">
            <a:spAutoFit/>
          </a:bodyPr>
          <a:lstStyle/>
          <a:p>
            <a:pPr algn="ctr"/>
            <a:r>
              <a:rPr lang="fr-FR" sz="2800" dirty="0" smtClean="0">
                <a:latin typeface="Century Gothic" panose="020B0502020202020204" pitchFamily="34" charset="0"/>
              </a:rPr>
              <a:t>TP + analyse documentaire</a:t>
            </a:r>
            <a:endParaRPr lang="fr-FR" sz="2800" dirty="0">
              <a:latin typeface="Century Gothic" panose="020B0502020202020204" pitchFamily="34" charset="0"/>
            </a:endParaRPr>
          </a:p>
        </p:txBody>
      </p:sp>
      <p:sp>
        <p:nvSpPr>
          <p:cNvPr id="12" name="ZoneTexte 11"/>
          <p:cNvSpPr txBox="1"/>
          <p:nvPr/>
        </p:nvSpPr>
        <p:spPr>
          <a:xfrm>
            <a:off x="612472" y="1463128"/>
            <a:ext cx="4226943" cy="523220"/>
          </a:xfrm>
          <a:prstGeom prst="rect">
            <a:avLst/>
          </a:prstGeom>
          <a:noFill/>
        </p:spPr>
        <p:txBody>
          <a:bodyPr wrap="square" rtlCol="0">
            <a:spAutoFit/>
          </a:bodyPr>
          <a:lstStyle/>
          <a:p>
            <a:pPr algn="ctr"/>
            <a:r>
              <a:rPr lang="fr-FR" sz="2800" dirty="0" smtClean="0">
                <a:latin typeface="Century Gothic" panose="020B0502020202020204" pitchFamily="34" charset="0"/>
              </a:rPr>
              <a:t>Théorie</a:t>
            </a:r>
            <a:endParaRPr lang="fr-FR" sz="2800" dirty="0">
              <a:latin typeface="Century Gothic" panose="020B0502020202020204" pitchFamily="34" charset="0"/>
            </a:endParaRPr>
          </a:p>
        </p:txBody>
      </p:sp>
    </p:spTree>
    <p:extLst>
      <p:ext uri="{BB962C8B-B14F-4D97-AF65-F5344CB8AC3E}">
        <p14:creationId xmlns:p14="http://schemas.microsoft.com/office/powerpoint/2010/main" val="4287756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182DCDB-389F-42C0-A1D9-15C1FF2AADED}"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48</a:t>
            </a:fld>
            <a:endParaRPr lang="fr-FR"/>
          </a:p>
        </p:txBody>
      </p:sp>
      <p:pic>
        <p:nvPicPr>
          <p:cNvPr id="5" name="Image 4"/>
          <p:cNvPicPr>
            <a:picLocks noChangeAspect="1"/>
          </p:cNvPicPr>
          <p:nvPr/>
        </p:nvPicPr>
        <p:blipFill>
          <a:blip r:embed="rId2"/>
          <a:stretch>
            <a:fillRect/>
          </a:stretch>
        </p:blipFill>
        <p:spPr>
          <a:xfrm>
            <a:off x="337192" y="942566"/>
            <a:ext cx="6488416" cy="5500870"/>
          </a:xfrm>
          <a:prstGeom prst="rect">
            <a:avLst/>
          </a:prstGeom>
        </p:spPr>
      </p:pic>
      <p:sp>
        <p:nvSpPr>
          <p:cNvPr id="12"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 sur la Zn</a:t>
            </a:r>
            <a:r>
              <a:rPr lang="fr-FR" sz="2400" b="1" baseline="-25000" dirty="0" smtClean="0">
                <a:solidFill>
                  <a:schemeClr val="bg1"/>
                </a:solidFill>
                <a:latin typeface="Century Gothic" panose="020B0502020202020204" pitchFamily="34" charset="0"/>
                <a:cs typeface="Times New Roman" panose="02020603050405020304" pitchFamily="18" charset="0"/>
              </a:rPr>
              <a:t>0.75</a:t>
            </a:r>
            <a:r>
              <a:rPr lang="fr-FR" sz="2400" b="1" dirty="0" smtClean="0">
                <a:solidFill>
                  <a:schemeClr val="bg1"/>
                </a:solidFill>
                <a:latin typeface="Century Gothic" panose="020B0502020202020204" pitchFamily="34" charset="0"/>
                <a:cs typeface="Times New Roman" panose="02020603050405020304" pitchFamily="18" charset="0"/>
              </a:rPr>
              <a:t>-barlowite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17" name="Rectangle 16"/>
          <p:cNvSpPr/>
          <p:nvPr/>
        </p:nvSpPr>
        <p:spPr>
          <a:xfrm>
            <a:off x="337192" y="1741714"/>
            <a:ext cx="501008" cy="365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rot="16200000">
            <a:off x="-1564333" y="3011427"/>
            <a:ext cx="4343402"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spTree>
    <p:extLst>
      <p:ext uri="{BB962C8B-B14F-4D97-AF65-F5344CB8AC3E}">
        <p14:creationId xmlns:p14="http://schemas.microsoft.com/office/powerpoint/2010/main" val="36040176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182DCDB-389F-42C0-A1D9-15C1FF2AADED}"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49</a:t>
            </a:fld>
            <a:endParaRPr lang="fr-FR"/>
          </a:p>
        </p:txBody>
      </p:sp>
      <p:pic>
        <p:nvPicPr>
          <p:cNvPr id="5" name="Image 4"/>
          <p:cNvPicPr>
            <a:picLocks noChangeAspect="1"/>
          </p:cNvPicPr>
          <p:nvPr/>
        </p:nvPicPr>
        <p:blipFill>
          <a:blip r:embed="rId2"/>
          <a:stretch>
            <a:fillRect/>
          </a:stretch>
        </p:blipFill>
        <p:spPr>
          <a:xfrm>
            <a:off x="337192" y="942566"/>
            <a:ext cx="6488416" cy="5500870"/>
          </a:xfrm>
          <a:prstGeom prst="rect">
            <a:avLst/>
          </a:prstGeom>
        </p:spPr>
      </p:pic>
      <p:sp>
        <p:nvSpPr>
          <p:cNvPr id="12"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 sur la Zn</a:t>
            </a:r>
            <a:r>
              <a:rPr lang="fr-FR" sz="2400" b="1" baseline="-25000" dirty="0" smtClean="0">
                <a:solidFill>
                  <a:schemeClr val="bg1"/>
                </a:solidFill>
                <a:latin typeface="Century Gothic" panose="020B0502020202020204" pitchFamily="34" charset="0"/>
                <a:cs typeface="Times New Roman" panose="02020603050405020304" pitchFamily="18" charset="0"/>
              </a:rPr>
              <a:t>0.75</a:t>
            </a:r>
            <a:r>
              <a:rPr lang="fr-FR" sz="2400" b="1" dirty="0" smtClean="0">
                <a:solidFill>
                  <a:schemeClr val="bg1"/>
                </a:solidFill>
                <a:latin typeface="Century Gothic" panose="020B0502020202020204" pitchFamily="34" charset="0"/>
                <a:cs typeface="Times New Roman" panose="02020603050405020304" pitchFamily="18" charset="0"/>
              </a:rPr>
              <a:t>-barlowite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13" name="ZoneTexte 12"/>
          <p:cNvSpPr txBox="1"/>
          <p:nvPr/>
        </p:nvSpPr>
        <p:spPr>
          <a:xfrm>
            <a:off x="6825608" y="1132114"/>
            <a:ext cx="5366392" cy="1200329"/>
          </a:xfrm>
          <a:prstGeom prst="rect">
            <a:avLst/>
          </a:prstGeom>
          <a:noFill/>
        </p:spPr>
        <p:txBody>
          <a:bodyPr wrap="square" rtlCol="0">
            <a:spAutoFit/>
          </a:bodyPr>
          <a:lstStyle/>
          <a:p>
            <a:pPr marL="285750" indent="-285750">
              <a:buFont typeface="Wingdings" panose="05000000000000000000" pitchFamily="2" charset="2"/>
              <a:buChar char="ü"/>
            </a:pPr>
            <a:r>
              <a:rPr lang="fr-FR" sz="2400" dirty="0" smtClean="0">
                <a:latin typeface="Century Gothic" panose="020B0502020202020204" pitchFamily="34" charset="0"/>
              </a:rPr>
              <a:t>La position de la raie RMN change en fonction de la température</a:t>
            </a:r>
          </a:p>
        </p:txBody>
      </p:sp>
      <p:sp>
        <p:nvSpPr>
          <p:cNvPr id="17" name="Rectangle 16"/>
          <p:cNvSpPr/>
          <p:nvPr/>
        </p:nvSpPr>
        <p:spPr>
          <a:xfrm>
            <a:off x="337192" y="1741714"/>
            <a:ext cx="501008" cy="365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rot="16200000">
            <a:off x="-1564333" y="3011427"/>
            <a:ext cx="4343402"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spTree>
    <p:extLst>
      <p:ext uri="{BB962C8B-B14F-4D97-AF65-F5344CB8AC3E}">
        <p14:creationId xmlns:p14="http://schemas.microsoft.com/office/powerpoint/2010/main" val="2025976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148E69C-CBB6-4998-AE09-2638C8177577}" type="datetime1">
              <a:rPr lang="fr-FR" smtClean="0"/>
              <a:t>12/06/2023</a:t>
            </a:fld>
            <a:endParaRPr lang="fr-FR"/>
          </a:p>
        </p:txBody>
      </p:sp>
      <p:sp>
        <p:nvSpPr>
          <p:cNvPr id="5" name="Espace réservé du pied de page 4"/>
          <p:cNvSpPr>
            <a:spLocks noGrp="1"/>
          </p:cNvSpPr>
          <p:nvPr>
            <p:ph type="ftr" sz="quarter" idx="11"/>
          </p:nvPr>
        </p:nvSpPr>
        <p:spPr/>
        <p:txBody>
          <a:bodyPr/>
          <a:lstStyle/>
          <a:p>
            <a:r>
              <a:rPr lang="fr-FR" smtClean="0"/>
              <a:t>BLP - Concours de l’agrégation externe spéciale 2023</a:t>
            </a:r>
            <a:endParaRPr lang="fr-FR" dirty="0"/>
          </a:p>
        </p:txBody>
      </p:sp>
      <p:sp>
        <p:nvSpPr>
          <p:cNvPr id="6" name="Espace réservé du numéro de diapositive 5"/>
          <p:cNvSpPr>
            <a:spLocks noGrp="1"/>
          </p:cNvSpPr>
          <p:nvPr>
            <p:ph type="sldNum" sz="quarter" idx="12"/>
          </p:nvPr>
        </p:nvSpPr>
        <p:spPr/>
        <p:txBody>
          <a:bodyPr/>
          <a:lstStyle/>
          <a:p>
            <a:fld id="{B27BEE37-6906-479D-8B71-CAB08F6FFE84}" type="slidenum">
              <a:rPr lang="fr-FR" smtClean="0"/>
              <a:t>5</a:t>
            </a:fld>
            <a:endParaRPr lang="fr-FR"/>
          </a:p>
        </p:txBody>
      </p:sp>
      <p:sp>
        <p:nvSpPr>
          <p:cNvPr id="7" name="Titre 5"/>
          <p:cNvSpPr txBox="1">
            <a:spLocks/>
          </p:cNvSpPr>
          <p:nvPr/>
        </p:nvSpPr>
        <p:spPr>
          <a:xfrm>
            <a:off x="0" y="475301"/>
            <a:ext cx="1204247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Introduction au magnétisme quantique</a:t>
            </a:r>
            <a:endParaRPr lang="fr-FR" sz="2400" b="1" dirty="0">
              <a:solidFill>
                <a:schemeClr val="bg1"/>
              </a:solidFill>
              <a:latin typeface="Century Gothic" panose="020B0502020202020204" pitchFamily="34" charset="0"/>
              <a:cs typeface="Times New Roman" panose="02020603050405020304" pitchFamily="18"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481" y="1021320"/>
            <a:ext cx="7027935" cy="5185344"/>
          </a:xfrm>
          <a:prstGeom prst="ellipse">
            <a:avLst/>
          </a:prstGeom>
          <a:ln>
            <a:noFill/>
          </a:ln>
          <a:effectLst>
            <a:softEdge rad="112500"/>
          </a:effectLst>
        </p:spPr>
      </p:pic>
      <p:sp>
        <p:nvSpPr>
          <p:cNvPr id="18" name="ZoneTexte 17"/>
          <p:cNvSpPr txBox="1"/>
          <p:nvPr/>
        </p:nvSpPr>
        <p:spPr>
          <a:xfrm>
            <a:off x="6021212" y="3335692"/>
            <a:ext cx="1743921" cy="400110"/>
          </a:xfrm>
          <a:prstGeom prst="rect">
            <a:avLst/>
          </a:prstGeom>
          <a:noFill/>
        </p:spPr>
        <p:txBody>
          <a:bodyPr wrap="square" rtlCol="0">
            <a:spAutoFit/>
          </a:bodyPr>
          <a:lstStyle/>
          <a:p>
            <a:pPr algn="ctr"/>
            <a:r>
              <a:rPr lang="fr-FR" sz="2000" dirty="0" smtClean="0">
                <a:latin typeface="Century Gothic" panose="020B0502020202020204" pitchFamily="34" charset="0"/>
                <a:cs typeface="Times New Roman" panose="02020603050405020304" pitchFamily="18" charset="0"/>
              </a:rPr>
              <a:t>Aimant</a:t>
            </a:r>
            <a:endParaRPr lang="fr-FR" sz="2000" dirty="0">
              <a:latin typeface="Century Gothic" panose="020B0502020202020204" pitchFamily="34" charset="0"/>
              <a:cs typeface="Times New Roman" panose="02020603050405020304" pitchFamily="18" charset="0"/>
            </a:endParaRPr>
          </a:p>
        </p:txBody>
      </p:sp>
      <p:sp>
        <p:nvSpPr>
          <p:cNvPr id="19" name="ZoneTexte 18"/>
          <p:cNvSpPr txBox="1"/>
          <p:nvPr/>
        </p:nvSpPr>
        <p:spPr>
          <a:xfrm>
            <a:off x="4032396" y="4146740"/>
            <a:ext cx="4046216" cy="677108"/>
          </a:xfrm>
          <a:prstGeom prst="rect">
            <a:avLst/>
          </a:prstGeom>
          <a:noFill/>
        </p:spPr>
        <p:txBody>
          <a:bodyPr wrap="square" rtlCol="0">
            <a:spAutoFit/>
          </a:bodyPr>
          <a:lstStyle/>
          <a:p>
            <a:pPr algn="ctr"/>
            <a:r>
              <a:rPr lang="fr-FR" sz="2000" dirty="0" smtClean="0">
                <a:latin typeface="Century Gothic" panose="020B0502020202020204" pitchFamily="34" charset="0"/>
                <a:cs typeface="Times New Roman" panose="02020603050405020304" pitchFamily="18" charset="0"/>
              </a:rPr>
              <a:t>Céramique </a:t>
            </a:r>
            <a:r>
              <a:rPr lang="fr-FR" i="1" dirty="0" smtClean="0">
                <a:latin typeface="Century Gothic" panose="020B0502020202020204" pitchFamily="34" charset="0"/>
                <a:cs typeface="Times New Roman" panose="02020603050405020304" pitchFamily="18" charset="0"/>
              </a:rPr>
              <a:t>(</a:t>
            </a:r>
            <a:r>
              <a:rPr lang="fr-FR" i="1" dirty="0" err="1" smtClean="0">
                <a:latin typeface="Century Gothic" panose="020B0502020202020204" pitchFamily="34" charset="0"/>
                <a:cs typeface="Times New Roman" panose="02020603050405020304" pitchFamily="18" charset="0"/>
              </a:rPr>
              <a:t>cuprate</a:t>
            </a:r>
            <a:r>
              <a:rPr lang="fr-FR" i="1" dirty="0" smtClean="0">
                <a:latin typeface="Century Gothic" panose="020B0502020202020204" pitchFamily="34" charset="0"/>
                <a:cs typeface="Times New Roman" panose="02020603050405020304" pitchFamily="18" charset="0"/>
              </a:rPr>
              <a:t>) YBa</a:t>
            </a:r>
            <a:r>
              <a:rPr lang="fr-FR" i="1" baseline="-25000" dirty="0" smtClean="0">
                <a:latin typeface="Century Gothic" panose="020B0502020202020204" pitchFamily="34" charset="0"/>
                <a:cs typeface="Times New Roman" panose="02020603050405020304" pitchFamily="18" charset="0"/>
              </a:rPr>
              <a:t>2</a:t>
            </a:r>
            <a:r>
              <a:rPr lang="fr-FR" i="1" dirty="0" smtClean="0">
                <a:latin typeface="Century Gothic" panose="020B0502020202020204" pitchFamily="34" charset="0"/>
                <a:cs typeface="Times New Roman" panose="02020603050405020304" pitchFamily="18" charset="0"/>
              </a:rPr>
              <a:t>Cu</a:t>
            </a:r>
            <a:r>
              <a:rPr lang="fr-FR" i="1" baseline="-25000" dirty="0" smtClean="0">
                <a:latin typeface="Century Gothic" panose="020B0502020202020204" pitchFamily="34" charset="0"/>
                <a:cs typeface="Times New Roman" panose="02020603050405020304" pitchFamily="18" charset="0"/>
              </a:rPr>
              <a:t>3</a:t>
            </a:r>
            <a:r>
              <a:rPr lang="fr-FR" i="1" dirty="0" smtClean="0">
                <a:latin typeface="Century Gothic" panose="020B0502020202020204" pitchFamily="34" charset="0"/>
                <a:cs typeface="Times New Roman" panose="02020603050405020304" pitchFamily="18" charset="0"/>
              </a:rPr>
              <a:t>O</a:t>
            </a:r>
            <a:r>
              <a:rPr lang="fr-FR" i="1" baseline="-25000" dirty="0" smtClean="0">
                <a:latin typeface="Century Gothic" panose="020B0502020202020204" pitchFamily="34" charset="0"/>
                <a:cs typeface="Times New Roman" panose="02020603050405020304" pitchFamily="18" charset="0"/>
              </a:rPr>
              <a:t>7+</a:t>
            </a:r>
            <a:r>
              <a:rPr lang="el-GR" i="1" baseline="-25000" dirty="0" smtClean="0">
                <a:latin typeface="Century Gothic" panose="020B0502020202020204" pitchFamily="34" charset="0"/>
                <a:cs typeface="Times New Roman" panose="02020603050405020304" pitchFamily="18" charset="0"/>
              </a:rPr>
              <a:t>δ</a:t>
            </a:r>
            <a:endParaRPr lang="fr-FR" sz="2000" i="1" baseline="-25000" dirty="0">
              <a:latin typeface="Century Gothic" panose="020B0502020202020204" pitchFamily="34" charset="0"/>
              <a:cs typeface="Times New Roman" panose="02020603050405020304" pitchFamily="18" charset="0"/>
            </a:endParaRPr>
          </a:p>
        </p:txBody>
      </p:sp>
      <p:sp>
        <p:nvSpPr>
          <p:cNvPr id="20" name="ZoneTexte 19"/>
          <p:cNvSpPr txBox="1"/>
          <p:nvPr/>
        </p:nvSpPr>
        <p:spPr>
          <a:xfrm>
            <a:off x="2828876" y="3166045"/>
            <a:ext cx="2407039" cy="677108"/>
          </a:xfrm>
          <a:prstGeom prst="rect">
            <a:avLst/>
          </a:prstGeom>
          <a:noFill/>
        </p:spPr>
        <p:txBody>
          <a:bodyPr wrap="square" rtlCol="0">
            <a:spAutoFit/>
          </a:bodyPr>
          <a:lstStyle>
            <a:defPPr>
              <a:defRPr lang="fr-FR"/>
            </a:defPPr>
            <a:lvl1pPr algn="ctr">
              <a:defRPr sz="2000">
                <a:latin typeface="Century Gothic" panose="020B0502020202020204" pitchFamily="34" charset="0"/>
                <a:cs typeface="Times New Roman" panose="02020603050405020304" pitchFamily="18" charset="0"/>
              </a:defRPr>
            </a:lvl1pPr>
          </a:lstStyle>
          <a:p>
            <a:r>
              <a:rPr lang="fr-FR" dirty="0"/>
              <a:t>Azote liquide </a:t>
            </a:r>
            <a:r>
              <a:rPr lang="fr-FR" sz="1800" i="1" dirty="0" smtClean="0"/>
              <a:t>T=77K</a:t>
            </a:r>
            <a:endParaRPr lang="fr-FR" sz="1800" i="1" dirty="0"/>
          </a:p>
        </p:txBody>
      </p:sp>
    </p:spTree>
    <p:extLst>
      <p:ext uri="{BB962C8B-B14F-4D97-AF65-F5344CB8AC3E}">
        <p14:creationId xmlns:p14="http://schemas.microsoft.com/office/powerpoint/2010/main" val="36454786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182DCDB-389F-42C0-A1D9-15C1FF2AADED}"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50</a:t>
            </a:fld>
            <a:endParaRPr lang="fr-FR"/>
          </a:p>
        </p:txBody>
      </p:sp>
      <p:pic>
        <p:nvPicPr>
          <p:cNvPr id="5" name="Image 4"/>
          <p:cNvPicPr>
            <a:picLocks noChangeAspect="1"/>
          </p:cNvPicPr>
          <p:nvPr/>
        </p:nvPicPr>
        <p:blipFill>
          <a:blip r:embed="rId2"/>
          <a:stretch>
            <a:fillRect/>
          </a:stretch>
        </p:blipFill>
        <p:spPr>
          <a:xfrm>
            <a:off x="337192" y="942566"/>
            <a:ext cx="6488416" cy="5500870"/>
          </a:xfrm>
          <a:prstGeom prst="rect">
            <a:avLst/>
          </a:prstGeom>
        </p:spPr>
      </p:pic>
      <p:sp>
        <p:nvSpPr>
          <p:cNvPr id="12"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 sur la Zn</a:t>
            </a:r>
            <a:r>
              <a:rPr lang="fr-FR" sz="2400" b="1" baseline="-25000" dirty="0" smtClean="0">
                <a:solidFill>
                  <a:schemeClr val="bg1"/>
                </a:solidFill>
                <a:latin typeface="Century Gothic" panose="020B0502020202020204" pitchFamily="34" charset="0"/>
                <a:cs typeface="Times New Roman" panose="02020603050405020304" pitchFamily="18" charset="0"/>
              </a:rPr>
              <a:t>0.75</a:t>
            </a:r>
            <a:r>
              <a:rPr lang="fr-FR" sz="2400" b="1" dirty="0" smtClean="0">
                <a:solidFill>
                  <a:schemeClr val="bg1"/>
                </a:solidFill>
                <a:latin typeface="Century Gothic" panose="020B0502020202020204" pitchFamily="34" charset="0"/>
                <a:cs typeface="Times New Roman" panose="02020603050405020304" pitchFamily="18" charset="0"/>
              </a:rPr>
              <a:t>-barlowite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13" name="ZoneTexte 12"/>
          <p:cNvSpPr txBox="1"/>
          <p:nvPr/>
        </p:nvSpPr>
        <p:spPr>
          <a:xfrm>
            <a:off x="6825608" y="1132114"/>
            <a:ext cx="5366392" cy="1200329"/>
          </a:xfrm>
          <a:prstGeom prst="rect">
            <a:avLst/>
          </a:prstGeom>
          <a:noFill/>
        </p:spPr>
        <p:txBody>
          <a:bodyPr wrap="square" rtlCol="0">
            <a:spAutoFit/>
          </a:bodyPr>
          <a:lstStyle/>
          <a:p>
            <a:pPr marL="285750" indent="-285750">
              <a:buFont typeface="Wingdings" panose="05000000000000000000" pitchFamily="2" charset="2"/>
              <a:buChar char="ü"/>
            </a:pPr>
            <a:r>
              <a:rPr lang="fr-FR" sz="2400" dirty="0" smtClean="0">
                <a:latin typeface="Century Gothic" panose="020B0502020202020204" pitchFamily="34" charset="0"/>
              </a:rPr>
              <a:t>La position de la raie RMN change en fonction de la température</a:t>
            </a:r>
          </a:p>
        </p:txBody>
      </p:sp>
      <p:sp>
        <p:nvSpPr>
          <p:cNvPr id="14" name="Rectangle 13"/>
          <p:cNvSpPr/>
          <p:nvPr/>
        </p:nvSpPr>
        <p:spPr>
          <a:xfrm>
            <a:off x="6825608" y="3095460"/>
            <a:ext cx="5216866" cy="830997"/>
          </a:xfrm>
          <a:prstGeom prst="rect">
            <a:avLst/>
          </a:prstGeom>
        </p:spPr>
        <p:txBody>
          <a:bodyPr wrap="square">
            <a:spAutoFit/>
          </a:bodyPr>
          <a:lstStyle/>
          <a:p>
            <a:pPr marL="342900" indent="-342900">
              <a:buFont typeface="Wingdings" panose="05000000000000000000" pitchFamily="2" charset="2"/>
              <a:buChar char="ü"/>
            </a:pPr>
            <a:r>
              <a:rPr lang="fr-FR" sz="2400" dirty="0">
                <a:latin typeface="Century Gothic" panose="020B0502020202020204" pitchFamily="34" charset="0"/>
              </a:rPr>
              <a:t>La raie RMN s’élargit lorsque T diminue</a:t>
            </a:r>
          </a:p>
        </p:txBody>
      </p:sp>
      <p:sp>
        <p:nvSpPr>
          <p:cNvPr id="17" name="Rectangle 16"/>
          <p:cNvSpPr/>
          <p:nvPr/>
        </p:nvSpPr>
        <p:spPr>
          <a:xfrm>
            <a:off x="337192" y="1741714"/>
            <a:ext cx="501008" cy="365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rot="16200000">
            <a:off x="-1564333" y="3011427"/>
            <a:ext cx="4343402"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spTree>
    <p:extLst>
      <p:ext uri="{BB962C8B-B14F-4D97-AF65-F5344CB8AC3E}">
        <p14:creationId xmlns:p14="http://schemas.microsoft.com/office/powerpoint/2010/main" val="23749532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182DCDB-389F-42C0-A1D9-15C1FF2AADED}"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51</a:t>
            </a:fld>
            <a:endParaRPr lang="fr-FR"/>
          </a:p>
        </p:txBody>
      </p:sp>
      <p:pic>
        <p:nvPicPr>
          <p:cNvPr id="5" name="Image 4"/>
          <p:cNvPicPr>
            <a:picLocks noChangeAspect="1"/>
          </p:cNvPicPr>
          <p:nvPr/>
        </p:nvPicPr>
        <p:blipFill>
          <a:blip r:embed="rId2"/>
          <a:stretch>
            <a:fillRect/>
          </a:stretch>
        </p:blipFill>
        <p:spPr>
          <a:xfrm>
            <a:off x="337192" y="942566"/>
            <a:ext cx="6488416" cy="5500870"/>
          </a:xfrm>
          <a:prstGeom prst="rect">
            <a:avLst/>
          </a:prstGeom>
        </p:spPr>
      </p:pic>
      <p:sp>
        <p:nvSpPr>
          <p:cNvPr id="12"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 sur la Zn</a:t>
            </a:r>
            <a:r>
              <a:rPr lang="fr-FR" sz="2400" b="1" baseline="-25000" dirty="0" smtClean="0">
                <a:solidFill>
                  <a:schemeClr val="bg1"/>
                </a:solidFill>
                <a:latin typeface="Century Gothic" panose="020B0502020202020204" pitchFamily="34" charset="0"/>
                <a:cs typeface="Times New Roman" panose="02020603050405020304" pitchFamily="18" charset="0"/>
              </a:rPr>
              <a:t>0.75</a:t>
            </a:r>
            <a:r>
              <a:rPr lang="fr-FR" sz="2400" b="1" dirty="0" smtClean="0">
                <a:solidFill>
                  <a:schemeClr val="bg1"/>
                </a:solidFill>
                <a:latin typeface="Century Gothic" panose="020B0502020202020204" pitchFamily="34" charset="0"/>
                <a:cs typeface="Times New Roman" panose="02020603050405020304" pitchFamily="18" charset="0"/>
              </a:rPr>
              <a:t>-barlowite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13" name="ZoneTexte 12"/>
          <p:cNvSpPr txBox="1"/>
          <p:nvPr/>
        </p:nvSpPr>
        <p:spPr>
          <a:xfrm>
            <a:off x="6825608" y="1132114"/>
            <a:ext cx="5366392" cy="1200329"/>
          </a:xfrm>
          <a:prstGeom prst="rect">
            <a:avLst/>
          </a:prstGeom>
          <a:noFill/>
        </p:spPr>
        <p:txBody>
          <a:bodyPr wrap="square" rtlCol="0">
            <a:spAutoFit/>
          </a:bodyPr>
          <a:lstStyle/>
          <a:p>
            <a:pPr marL="285750" indent="-285750">
              <a:buFont typeface="Wingdings" panose="05000000000000000000" pitchFamily="2" charset="2"/>
              <a:buChar char="ü"/>
            </a:pPr>
            <a:r>
              <a:rPr lang="fr-FR" sz="2400" dirty="0" smtClean="0">
                <a:latin typeface="Century Gothic" panose="020B0502020202020204" pitchFamily="34" charset="0"/>
              </a:rPr>
              <a:t>La position de la raie RMN change en fonction de la température</a:t>
            </a:r>
          </a:p>
        </p:txBody>
      </p:sp>
      <p:sp>
        <p:nvSpPr>
          <p:cNvPr id="14" name="Rectangle 13"/>
          <p:cNvSpPr/>
          <p:nvPr/>
        </p:nvSpPr>
        <p:spPr>
          <a:xfrm>
            <a:off x="6825608" y="3095460"/>
            <a:ext cx="5216866" cy="830997"/>
          </a:xfrm>
          <a:prstGeom prst="rect">
            <a:avLst/>
          </a:prstGeom>
        </p:spPr>
        <p:txBody>
          <a:bodyPr wrap="square">
            <a:spAutoFit/>
          </a:bodyPr>
          <a:lstStyle/>
          <a:p>
            <a:pPr marL="342900" indent="-342900">
              <a:buFont typeface="Wingdings" panose="05000000000000000000" pitchFamily="2" charset="2"/>
              <a:buChar char="ü"/>
            </a:pPr>
            <a:r>
              <a:rPr lang="fr-FR" sz="2400" dirty="0">
                <a:latin typeface="Century Gothic" panose="020B0502020202020204" pitchFamily="34" charset="0"/>
              </a:rPr>
              <a:t>La raie RMN s’élargit lorsque T diminue</a:t>
            </a:r>
          </a:p>
        </p:txBody>
      </p:sp>
      <p:sp>
        <p:nvSpPr>
          <p:cNvPr id="16" name="ZoneTexte 15"/>
          <p:cNvSpPr txBox="1"/>
          <p:nvPr/>
        </p:nvSpPr>
        <p:spPr>
          <a:xfrm>
            <a:off x="6694714" y="4950216"/>
            <a:ext cx="5347760" cy="461665"/>
          </a:xfrm>
          <a:prstGeom prst="rect">
            <a:avLst/>
          </a:prstGeom>
          <a:noFill/>
          <a:ln w="25400">
            <a:solidFill>
              <a:srgbClr val="FF0000"/>
            </a:solidFill>
          </a:ln>
        </p:spPr>
        <p:txBody>
          <a:bodyPr wrap="square" rtlCol="0">
            <a:spAutoFit/>
          </a:bodyPr>
          <a:lstStyle/>
          <a:p>
            <a:pPr algn="ctr"/>
            <a:r>
              <a:rPr lang="fr-FR" sz="2400" dirty="0" smtClean="0">
                <a:latin typeface="Century Gothic" panose="020B0502020202020204" pitchFamily="34" charset="0"/>
              </a:rPr>
              <a:t>Comment interpréter ?</a:t>
            </a:r>
            <a:endParaRPr lang="fr-FR" sz="2400" dirty="0">
              <a:latin typeface="Century Gothic" panose="020B0502020202020204" pitchFamily="34" charset="0"/>
            </a:endParaRPr>
          </a:p>
        </p:txBody>
      </p:sp>
      <p:sp>
        <p:nvSpPr>
          <p:cNvPr id="17" name="Rectangle 16"/>
          <p:cNvSpPr/>
          <p:nvPr/>
        </p:nvSpPr>
        <p:spPr>
          <a:xfrm>
            <a:off x="337192" y="1741714"/>
            <a:ext cx="501008" cy="3651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rot="16200000">
            <a:off x="-1564333" y="3011427"/>
            <a:ext cx="4343402"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spTree>
    <p:extLst>
      <p:ext uri="{BB962C8B-B14F-4D97-AF65-F5344CB8AC3E}">
        <p14:creationId xmlns:p14="http://schemas.microsoft.com/office/powerpoint/2010/main" val="11294897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 26"/>
          <p:cNvGraphicFramePr>
            <a:graphicFrameLocks noChangeAspect="1"/>
          </p:cNvGraphicFramePr>
          <p:nvPr>
            <p:extLst>
              <p:ext uri="{D42A27DB-BD31-4B8C-83A1-F6EECF244321}">
                <p14:modId xmlns:p14="http://schemas.microsoft.com/office/powerpoint/2010/main" val="3230810992"/>
              </p:ext>
            </p:extLst>
          </p:nvPr>
        </p:nvGraphicFramePr>
        <p:xfrm>
          <a:off x="-82686" y="511629"/>
          <a:ext cx="8168721" cy="6112508"/>
        </p:xfrm>
        <a:graphic>
          <a:graphicData uri="http://schemas.openxmlformats.org/presentationml/2006/ole">
            <mc:AlternateContent xmlns:mc="http://schemas.openxmlformats.org/markup-compatibility/2006">
              <mc:Choice xmlns:v="urn:schemas-microsoft-com:vml" Requires="v">
                <p:oleObj spid="_x0000_s8424" name="Graph" r:id="rId3" imgW="3920760" imgH="3000960" progId="Origin95.Graph">
                  <p:embed/>
                </p:oleObj>
              </mc:Choice>
              <mc:Fallback>
                <p:oleObj name="Graph" r:id="rId3" imgW="3920760" imgH="3000960" progId="Origin95.Graph">
                  <p:embed/>
                  <p:pic>
                    <p:nvPicPr>
                      <p:cNvPr id="7" name="Objet 6"/>
                      <p:cNvPicPr/>
                      <p:nvPr/>
                    </p:nvPicPr>
                    <p:blipFill>
                      <a:blip r:embed="rId4"/>
                      <a:stretch>
                        <a:fillRect/>
                      </a:stretch>
                    </p:blipFill>
                    <p:spPr>
                      <a:xfrm>
                        <a:off x="-82686" y="511629"/>
                        <a:ext cx="8168721" cy="6112508"/>
                      </a:xfrm>
                      <a:prstGeom prst="rect">
                        <a:avLst/>
                      </a:prstGeom>
                    </p:spPr>
                  </p:pic>
                </p:oleObj>
              </mc:Fallback>
            </mc:AlternateContent>
          </a:graphicData>
        </a:graphic>
      </p:graphicFrame>
      <p:grpSp>
        <p:nvGrpSpPr>
          <p:cNvPr id="16" name="Groupe 15"/>
          <p:cNvGrpSpPr/>
          <p:nvPr/>
        </p:nvGrpSpPr>
        <p:grpSpPr>
          <a:xfrm>
            <a:off x="304094" y="1121226"/>
            <a:ext cx="6743941" cy="5344887"/>
            <a:chOff x="304094" y="1121226"/>
            <a:chExt cx="6743941" cy="5344887"/>
          </a:xfrm>
        </p:grpSpPr>
        <p:grpSp>
          <p:nvGrpSpPr>
            <p:cNvPr id="15" name="Groupe 14"/>
            <p:cNvGrpSpPr/>
            <p:nvPr/>
          </p:nvGrpSpPr>
          <p:grpSpPr>
            <a:xfrm>
              <a:off x="304094" y="1121226"/>
              <a:ext cx="6743941" cy="5344887"/>
              <a:chOff x="314245" y="1132113"/>
              <a:chExt cx="6710855" cy="5335338"/>
            </a:xfrm>
          </p:grpSpPr>
          <p:pic>
            <p:nvPicPr>
              <p:cNvPr id="13" name="Image 12"/>
              <p:cNvPicPr>
                <a:picLocks noChangeAspect="1"/>
              </p:cNvPicPr>
              <p:nvPr/>
            </p:nvPicPr>
            <p:blipFill rotWithShape="1">
              <a:blip r:embed="rId5">
                <a:extLst>
                  <a:ext uri="{28A0092B-C50C-407E-A947-70E740481C1C}">
                    <a14:useLocalDpi xmlns:a14="http://schemas.microsoft.com/office/drawing/2010/main" val="0"/>
                  </a:ext>
                </a:extLst>
              </a:blip>
              <a:srcRect l="19640" t="10559" r="25128" b="2433"/>
              <a:stretch/>
            </p:blipFill>
            <p:spPr>
              <a:xfrm>
                <a:off x="314245" y="1132113"/>
                <a:ext cx="6710855" cy="5335338"/>
              </a:xfrm>
              <a:prstGeom prst="rect">
                <a:avLst/>
              </a:prstGeom>
            </p:spPr>
          </p:pic>
          <p:sp>
            <p:nvSpPr>
              <p:cNvPr id="14" name="Rectangle 13"/>
              <p:cNvSpPr/>
              <p:nvPr/>
            </p:nvSpPr>
            <p:spPr>
              <a:xfrm>
                <a:off x="314980" y="1431985"/>
                <a:ext cx="549531" cy="362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p:cNvSpPr txBox="1"/>
            <p:nvPr/>
          </p:nvSpPr>
          <p:spPr>
            <a:xfrm rot="16200000">
              <a:off x="-1567511" y="3019802"/>
              <a:ext cx="4343402"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grpSp>
      <p:sp>
        <p:nvSpPr>
          <p:cNvPr id="2" name="Espace réservé de la date 1"/>
          <p:cNvSpPr>
            <a:spLocks noGrp="1"/>
          </p:cNvSpPr>
          <p:nvPr>
            <p:ph type="dt" sz="half" idx="10"/>
          </p:nvPr>
        </p:nvSpPr>
        <p:spPr/>
        <p:txBody>
          <a:bodyPr/>
          <a:lstStyle/>
          <a:p>
            <a:fld id="{269AC831-F59B-4E35-9F49-3B27E2B871A2}"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52</a:t>
            </a:fld>
            <a:endParaRPr lang="fr-FR"/>
          </a:p>
        </p:txBody>
      </p:sp>
      <p:sp>
        <p:nvSpPr>
          <p:cNvPr id="22"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 sur différentes Zn</a:t>
            </a:r>
            <a:r>
              <a:rPr lang="fr-FR" sz="2400" b="1" baseline="-25000" dirty="0" smtClean="0">
                <a:solidFill>
                  <a:schemeClr val="bg1"/>
                </a:solidFill>
                <a:latin typeface="Century Gothic" panose="020B0502020202020204" pitchFamily="34" charset="0"/>
                <a:cs typeface="Times New Roman" panose="02020603050405020304" pitchFamily="18" charset="0"/>
              </a:rPr>
              <a:t>x</a:t>
            </a:r>
            <a:r>
              <a:rPr lang="fr-FR" sz="2400" b="1" dirty="0" smtClean="0">
                <a:solidFill>
                  <a:schemeClr val="bg1"/>
                </a:solidFill>
                <a:latin typeface="Century Gothic" panose="020B0502020202020204" pitchFamily="34" charset="0"/>
                <a:cs typeface="Times New Roman" panose="02020603050405020304" pitchFamily="18" charset="0"/>
              </a:rPr>
              <a:t>-barlowites</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6" name="Rectangle 5"/>
          <p:cNvSpPr/>
          <p:nvPr/>
        </p:nvSpPr>
        <p:spPr>
          <a:xfrm>
            <a:off x="239486" y="1371600"/>
            <a:ext cx="598714" cy="3842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ZoneTexte 52"/>
          <p:cNvSpPr txBox="1"/>
          <p:nvPr/>
        </p:nvSpPr>
        <p:spPr>
          <a:xfrm rot="16200000">
            <a:off x="-1564333" y="3011427"/>
            <a:ext cx="4343402"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spTree>
    <p:extLst>
      <p:ext uri="{BB962C8B-B14F-4D97-AF65-F5344CB8AC3E}">
        <p14:creationId xmlns:p14="http://schemas.microsoft.com/office/powerpoint/2010/main" val="303726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 26"/>
          <p:cNvGraphicFramePr>
            <a:graphicFrameLocks noChangeAspect="1"/>
          </p:cNvGraphicFramePr>
          <p:nvPr>
            <p:extLst/>
          </p:nvPr>
        </p:nvGraphicFramePr>
        <p:xfrm>
          <a:off x="-82686" y="511629"/>
          <a:ext cx="8168721" cy="6112508"/>
        </p:xfrm>
        <a:graphic>
          <a:graphicData uri="http://schemas.openxmlformats.org/presentationml/2006/ole">
            <mc:AlternateContent xmlns:mc="http://schemas.openxmlformats.org/markup-compatibility/2006">
              <mc:Choice xmlns:v="urn:schemas-microsoft-com:vml" Requires="v">
                <p:oleObj spid="_x0000_s15365" name="Graph" r:id="rId3" imgW="3920760" imgH="3000960" progId="Origin95.Graph">
                  <p:embed/>
                </p:oleObj>
              </mc:Choice>
              <mc:Fallback>
                <p:oleObj name="Graph" r:id="rId3" imgW="3920760" imgH="3000960" progId="Origin95.Graph">
                  <p:embed/>
                  <p:pic>
                    <p:nvPicPr>
                      <p:cNvPr id="27" name="Objet 26"/>
                      <p:cNvPicPr/>
                      <p:nvPr/>
                    </p:nvPicPr>
                    <p:blipFill>
                      <a:blip r:embed="rId4"/>
                      <a:stretch>
                        <a:fillRect/>
                      </a:stretch>
                    </p:blipFill>
                    <p:spPr>
                      <a:xfrm>
                        <a:off x="-82686" y="511629"/>
                        <a:ext cx="8168721" cy="6112508"/>
                      </a:xfrm>
                      <a:prstGeom prst="rect">
                        <a:avLst/>
                      </a:prstGeom>
                    </p:spPr>
                  </p:pic>
                </p:oleObj>
              </mc:Fallback>
            </mc:AlternateContent>
          </a:graphicData>
        </a:graphic>
      </p:graphicFrame>
      <p:grpSp>
        <p:nvGrpSpPr>
          <p:cNvPr id="16" name="Groupe 15"/>
          <p:cNvGrpSpPr/>
          <p:nvPr/>
        </p:nvGrpSpPr>
        <p:grpSpPr>
          <a:xfrm>
            <a:off x="304094" y="1121226"/>
            <a:ext cx="6743941" cy="5344887"/>
            <a:chOff x="304094" y="1121226"/>
            <a:chExt cx="6743941" cy="5344887"/>
          </a:xfrm>
        </p:grpSpPr>
        <p:grpSp>
          <p:nvGrpSpPr>
            <p:cNvPr id="15" name="Groupe 14"/>
            <p:cNvGrpSpPr/>
            <p:nvPr/>
          </p:nvGrpSpPr>
          <p:grpSpPr>
            <a:xfrm>
              <a:off x="304094" y="1121226"/>
              <a:ext cx="6743941" cy="5344887"/>
              <a:chOff x="314245" y="1132113"/>
              <a:chExt cx="6710855" cy="5335338"/>
            </a:xfrm>
          </p:grpSpPr>
          <p:pic>
            <p:nvPicPr>
              <p:cNvPr id="13" name="Image 12"/>
              <p:cNvPicPr>
                <a:picLocks noChangeAspect="1"/>
              </p:cNvPicPr>
              <p:nvPr/>
            </p:nvPicPr>
            <p:blipFill rotWithShape="1">
              <a:blip r:embed="rId5">
                <a:extLst>
                  <a:ext uri="{28A0092B-C50C-407E-A947-70E740481C1C}">
                    <a14:useLocalDpi xmlns:a14="http://schemas.microsoft.com/office/drawing/2010/main" val="0"/>
                  </a:ext>
                </a:extLst>
              </a:blip>
              <a:srcRect l="19640" t="10559" r="25128" b="2433"/>
              <a:stretch/>
            </p:blipFill>
            <p:spPr>
              <a:xfrm>
                <a:off x="314245" y="1132113"/>
                <a:ext cx="6710855" cy="5335338"/>
              </a:xfrm>
              <a:prstGeom prst="rect">
                <a:avLst/>
              </a:prstGeom>
            </p:spPr>
          </p:pic>
          <p:sp>
            <p:nvSpPr>
              <p:cNvPr id="14" name="Rectangle 13"/>
              <p:cNvSpPr/>
              <p:nvPr/>
            </p:nvSpPr>
            <p:spPr>
              <a:xfrm>
                <a:off x="314980" y="1431985"/>
                <a:ext cx="549531" cy="362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p:cNvSpPr txBox="1"/>
            <p:nvPr/>
          </p:nvSpPr>
          <p:spPr>
            <a:xfrm rot="16200000">
              <a:off x="-1567511" y="3019802"/>
              <a:ext cx="4343402"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grpSp>
      <p:sp>
        <p:nvSpPr>
          <p:cNvPr id="2" name="Espace réservé de la date 1"/>
          <p:cNvSpPr>
            <a:spLocks noGrp="1"/>
          </p:cNvSpPr>
          <p:nvPr>
            <p:ph type="dt" sz="half" idx="10"/>
          </p:nvPr>
        </p:nvSpPr>
        <p:spPr/>
        <p:txBody>
          <a:bodyPr/>
          <a:lstStyle/>
          <a:p>
            <a:fld id="{269AC831-F59B-4E35-9F49-3B27E2B871A2}"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53</a:t>
            </a:fld>
            <a:endParaRPr lang="fr-FR"/>
          </a:p>
        </p:txBody>
      </p:sp>
      <p:sp>
        <p:nvSpPr>
          <p:cNvPr id="22"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 sur différentes Zn</a:t>
            </a:r>
            <a:r>
              <a:rPr lang="fr-FR" sz="2400" b="1" baseline="-25000" dirty="0" smtClean="0">
                <a:solidFill>
                  <a:schemeClr val="bg1"/>
                </a:solidFill>
                <a:latin typeface="Century Gothic" panose="020B0502020202020204" pitchFamily="34" charset="0"/>
                <a:cs typeface="Times New Roman" panose="02020603050405020304" pitchFamily="18" charset="0"/>
              </a:rPr>
              <a:t>x</a:t>
            </a:r>
            <a:r>
              <a:rPr lang="fr-FR" sz="2400" b="1" dirty="0" smtClean="0">
                <a:solidFill>
                  <a:schemeClr val="bg1"/>
                </a:solidFill>
                <a:latin typeface="Century Gothic" panose="020B0502020202020204" pitchFamily="34" charset="0"/>
                <a:cs typeface="Times New Roman" panose="02020603050405020304" pitchFamily="18" charset="0"/>
              </a:rPr>
              <a:t>-barlowites</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6" name="Rectangle 5"/>
          <p:cNvSpPr/>
          <p:nvPr/>
        </p:nvSpPr>
        <p:spPr>
          <a:xfrm>
            <a:off x="239486" y="1371600"/>
            <a:ext cx="598714" cy="3842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ZoneTexte 52"/>
          <p:cNvSpPr txBox="1"/>
          <p:nvPr/>
        </p:nvSpPr>
        <p:spPr>
          <a:xfrm rot="16200000">
            <a:off x="-1564333" y="3011427"/>
            <a:ext cx="4343402"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sp>
        <p:nvSpPr>
          <p:cNvPr id="7" name="ZoneTexte 6"/>
          <p:cNvSpPr txBox="1"/>
          <p:nvPr/>
        </p:nvSpPr>
        <p:spPr>
          <a:xfrm>
            <a:off x="7547310" y="1869308"/>
            <a:ext cx="1306286" cy="707886"/>
          </a:xfrm>
          <a:prstGeom prst="rect">
            <a:avLst/>
          </a:prstGeom>
          <a:noFill/>
        </p:spPr>
        <p:txBody>
          <a:bodyPr wrap="square" rtlCol="0">
            <a:spAutoFit/>
          </a:bodyPr>
          <a:lstStyle/>
          <a:p>
            <a:r>
              <a:rPr lang="fr-FR" sz="4000" dirty="0" smtClean="0">
                <a:latin typeface="Century Gothic" panose="020B0502020202020204" pitchFamily="34" charset="0"/>
              </a:rPr>
              <a:t>M :</a:t>
            </a:r>
            <a:endParaRPr lang="fr-FR" sz="4000" dirty="0">
              <a:latin typeface="Century Gothic" panose="020B0502020202020204" pitchFamily="34" charset="0"/>
            </a:endParaRPr>
          </a:p>
        </p:txBody>
      </p:sp>
      <p:grpSp>
        <p:nvGrpSpPr>
          <p:cNvPr id="9" name="Groupe 8"/>
          <p:cNvGrpSpPr/>
          <p:nvPr/>
        </p:nvGrpSpPr>
        <p:grpSpPr>
          <a:xfrm>
            <a:off x="8408207" y="979714"/>
            <a:ext cx="3477555" cy="2675900"/>
            <a:chOff x="8408207" y="1132113"/>
            <a:chExt cx="3477555" cy="2675900"/>
          </a:xfrm>
        </p:grpSpPr>
        <p:pic>
          <p:nvPicPr>
            <p:cNvPr id="23" name="Imag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8207" y="1132113"/>
              <a:ext cx="3477555" cy="2675900"/>
            </a:xfrm>
            <a:prstGeom prst="rect">
              <a:avLst/>
            </a:prstGeom>
          </p:spPr>
        </p:pic>
        <p:cxnSp>
          <p:nvCxnSpPr>
            <p:cNvPr id="24" name="Connecteur droit 23"/>
            <p:cNvCxnSpPr/>
            <p:nvPr/>
          </p:nvCxnSpPr>
          <p:spPr>
            <a:xfrm>
              <a:off x="9721015" y="2433164"/>
              <a:ext cx="579247"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rot="3600000">
              <a:off x="10239289" y="2743164"/>
              <a:ext cx="604217"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rot="7200000">
              <a:off x="10261153" y="2151830"/>
              <a:ext cx="566453"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rot="3600000">
              <a:off x="9895916" y="2151831"/>
              <a:ext cx="566453"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rot="7200000">
              <a:off x="9903910" y="2729593"/>
              <a:ext cx="566453"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a:off x="10414680" y="2433336"/>
              <a:ext cx="579247"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10198022" y="1491342"/>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9485092" y="1872367"/>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9485092" y="2676353"/>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10234660" y="3097530"/>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10940339" y="1906548"/>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10940339" y="2666211"/>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9" name="ZoneTexte 58"/>
          <p:cNvSpPr txBox="1"/>
          <p:nvPr/>
        </p:nvSpPr>
        <p:spPr>
          <a:xfrm>
            <a:off x="7547310" y="4776004"/>
            <a:ext cx="1306286" cy="707886"/>
          </a:xfrm>
          <a:prstGeom prst="rect">
            <a:avLst/>
          </a:prstGeom>
          <a:noFill/>
        </p:spPr>
        <p:txBody>
          <a:bodyPr wrap="square" rtlCol="0">
            <a:spAutoFit/>
          </a:bodyPr>
          <a:lstStyle/>
          <a:p>
            <a:r>
              <a:rPr lang="fr-FR" sz="4000" dirty="0" smtClean="0">
                <a:latin typeface="Century Gothic" panose="020B0502020202020204" pitchFamily="34" charset="0"/>
              </a:rPr>
              <a:t>D :</a:t>
            </a:r>
            <a:endParaRPr lang="fr-FR" sz="4000" dirty="0">
              <a:latin typeface="Century Gothic" panose="020B0502020202020204" pitchFamily="34" charset="0"/>
            </a:endParaRPr>
          </a:p>
        </p:txBody>
      </p:sp>
      <p:grpSp>
        <p:nvGrpSpPr>
          <p:cNvPr id="12" name="Groupe 11"/>
          <p:cNvGrpSpPr/>
          <p:nvPr/>
        </p:nvGrpSpPr>
        <p:grpSpPr>
          <a:xfrm>
            <a:off x="8408207" y="4019080"/>
            <a:ext cx="3477555" cy="2675900"/>
            <a:chOff x="8408207" y="4019080"/>
            <a:chExt cx="3477555" cy="2675900"/>
          </a:xfrm>
        </p:grpSpPr>
        <p:pic>
          <p:nvPicPr>
            <p:cNvPr id="61" name="Imag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8207" y="4019080"/>
              <a:ext cx="3477555" cy="2675900"/>
            </a:xfrm>
            <a:prstGeom prst="rect">
              <a:avLst/>
            </a:prstGeom>
          </p:spPr>
        </p:pic>
        <p:cxnSp>
          <p:nvCxnSpPr>
            <p:cNvPr id="62" name="Connecteur droit 61"/>
            <p:cNvCxnSpPr/>
            <p:nvPr/>
          </p:nvCxnSpPr>
          <p:spPr>
            <a:xfrm>
              <a:off x="9721015" y="5320131"/>
              <a:ext cx="579247"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rot="3600000">
              <a:off x="10239289" y="5630131"/>
              <a:ext cx="604217"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rot="7200000">
              <a:off x="10261153" y="5038797"/>
              <a:ext cx="566453"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rot="3600000">
              <a:off x="9895916" y="5038798"/>
              <a:ext cx="566453"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rot="7200000">
              <a:off x="9903910" y="5616560"/>
              <a:ext cx="566453"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10414680" y="5320303"/>
              <a:ext cx="579247" cy="0"/>
            </a:xfrm>
            <a:prstGeom prst="line">
              <a:avLst/>
            </a:prstGeom>
            <a:ln w="19050">
              <a:solidFill>
                <a:srgbClr val="1010EC"/>
              </a:solidFill>
            </a:ln>
          </p:spPr>
          <p:style>
            <a:lnRef idx="1">
              <a:schemeClr val="accent1"/>
            </a:lnRef>
            <a:fillRef idx="0">
              <a:schemeClr val="accent1"/>
            </a:fillRef>
            <a:effectRef idx="0">
              <a:schemeClr val="accent1"/>
            </a:effectRef>
            <a:fontRef idx="minor">
              <a:schemeClr val="tx1"/>
            </a:fontRef>
          </p:style>
        </p:cxnSp>
        <p:sp>
          <p:nvSpPr>
            <p:cNvPr id="69" name="Ellipse 68"/>
            <p:cNvSpPr/>
            <p:nvPr/>
          </p:nvSpPr>
          <p:spPr>
            <a:xfrm>
              <a:off x="9485092" y="4759334"/>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0"/>
            <p:cNvSpPr/>
            <p:nvPr/>
          </p:nvSpPr>
          <p:spPr>
            <a:xfrm>
              <a:off x="10234660" y="5984497"/>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p:cNvSpPr/>
            <p:nvPr/>
          </p:nvSpPr>
          <p:spPr>
            <a:xfrm>
              <a:off x="10940339" y="4793515"/>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4" name="Imag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6984" y="4317072"/>
              <a:ext cx="410308" cy="382491"/>
            </a:xfrm>
            <a:prstGeom prst="rect">
              <a:avLst/>
            </a:prstGeom>
          </p:spPr>
        </p:pic>
        <p:sp>
          <p:nvSpPr>
            <p:cNvPr id="75" name="Ellipse 74"/>
            <p:cNvSpPr/>
            <p:nvPr/>
          </p:nvSpPr>
          <p:spPr>
            <a:xfrm>
              <a:off x="9486926" y="5574933"/>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10933299" y="5579880"/>
              <a:ext cx="298091" cy="2939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a:off x="10347067" y="4650945"/>
              <a:ext cx="0" cy="612000"/>
            </a:xfrm>
            <a:prstGeom prst="line">
              <a:avLst/>
            </a:prstGeom>
            <a:ln w="76200">
              <a:solidFill>
                <a:srgbClr val="8513F6"/>
              </a:solidFill>
            </a:ln>
          </p:spPr>
          <p:style>
            <a:lnRef idx="1">
              <a:schemeClr val="accent1"/>
            </a:lnRef>
            <a:fillRef idx="0">
              <a:schemeClr val="accent1"/>
            </a:fillRef>
            <a:effectRef idx="0">
              <a:schemeClr val="accent1"/>
            </a:effectRef>
            <a:fontRef idx="minor">
              <a:schemeClr val="tx1"/>
            </a:fontRef>
          </p:style>
        </p:cxnSp>
      </p:grpSp>
      <p:grpSp>
        <p:nvGrpSpPr>
          <p:cNvPr id="18" name="Groupe 17"/>
          <p:cNvGrpSpPr/>
          <p:nvPr/>
        </p:nvGrpSpPr>
        <p:grpSpPr>
          <a:xfrm>
            <a:off x="314978" y="1092527"/>
            <a:ext cx="6815067" cy="5378705"/>
            <a:chOff x="314978" y="1092527"/>
            <a:chExt cx="6815067" cy="5378705"/>
          </a:xfrm>
        </p:grpSpPr>
        <p:pic>
          <p:nvPicPr>
            <p:cNvPr id="17" name="Image 16"/>
            <p:cNvPicPr>
              <a:picLocks noChangeAspect="1"/>
            </p:cNvPicPr>
            <p:nvPr/>
          </p:nvPicPr>
          <p:blipFill rotWithShape="1">
            <a:blip r:embed="rId8">
              <a:extLst>
                <a:ext uri="{28A0092B-C50C-407E-A947-70E740481C1C}">
                  <a14:useLocalDpi xmlns:a14="http://schemas.microsoft.com/office/drawing/2010/main" val="0"/>
                </a:ext>
              </a:extLst>
            </a:blip>
            <a:srcRect l="24242" t="10211" r="24350" b="2080"/>
            <a:stretch/>
          </p:blipFill>
          <p:spPr>
            <a:xfrm>
              <a:off x="883384" y="1092527"/>
              <a:ext cx="6246661" cy="5378705"/>
            </a:xfrm>
            <a:prstGeom prst="rect">
              <a:avLst/>
            </a:prstGeom>
          </p:spPr>
        </p:pic>
        <p:sp>
          <p:nvSpPr>
            <p:cNvPr id="60" name="ZoneTexte 59"/>
            <p:cNvSpPr txBox="1"/>
            <p:nvPr/>
          </p:nvSpPr>
          <p:spPr>
            <a:xfrm rot="16200000">
              <a:off x="-1564335" y="3011428"/>
              <a:ext cx="4343402"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grpSp>
      <p:sp>
        <p:nvSpPr>
          <p:cNvPr id="19" name="Ellipse 18"/>
          <p:cNvSpPr/>
          <p:nvPr/>
        </p:nvSpPr>
        <p:spPr>
          <a:xfrm>
            <a:off x="7547310" y="888521"/>
            <a:ext cx="4555550" cy="2941607"/>
          </a:xfrm>
          <a:prstGeom prst="ellipse">
            <a:avLst/>
          </a:prstGeom>
          <a:noFill/>
          <a:ln w="38100">
            <a:solidFill>
              <a:srgbClr val="2D2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p:cNvSpPr/>
          <p:nvPr/>
        </p:nvSpPr>
        <p:spPr>
          <a:xfrm>
            <a:off x="7486924" y="3878245"/>
            <a:ext cx="4555550" cy="2941607"/>
          </a:xfrm>
          <a:prstGeom prst="ellipse">
            <a:avLst/>
          </a:prstGeom>
          <a:noFill/>
          <a:ln w="38100">
            <a:solidFill>
              <a:srgbClr val="FF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57736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2"/>
          <a:stretch>
            <a:fillRect/>
          </a:stretch>
        </p:blipFill>
        <p:spPr>
          <a:xfrm>
            <a:off x="5670" y="1366636"/>
            <a:ext cx="6072338" cy="5148120"/>
          </a:xfrm>
          <a:prstGeom prst="rect">
            <a:avLst/>
          </a:prstGeom>
        </p:spPr>
      </p:pic>
      <p:sp>
        <p:nvSpPr>
          <p:cNvPr id="2" name="Espace réservé de la date 1"/>
          <p:cNvSpPr>
            <a:spLocks noGrp="1"/>
          </p:cNvSpPr>
          <p:nvPr>
            <p:ph type="dt" sz="half" idx="10"/>
          </p:nvPr>
        </p:nvSpPr>
        <p:spPr/>
        <p:txBody>
          <a:bodyPr/>
          <a:lstStyle/>
          <a:p>
            <a:fld id="{340058D9-6B4F-44F8-86E4-624768E66319}"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54</a:t>
            </a:fld>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9438" y="777911"/>
            <a:ext cx="7510732" cy="5744056"/>
          </a:xfrm>
          <a:prstGeom prst="rect">
            <a:avLst/>
          </a:prstGeom>
        </p:spPr>
      </p:pic>
      <p:cxnSp>
        <p:nvCxnSpPr>
          <p:cNvPr id="10" name="Connecteur droit avec flèche 9"/>
          <p:cNvCxnSpPr>
            <a:stCxn id="11" idx="1"/>
          </p:cNvCxnSpPr>
          <p:nvPr/>
        </p:nvCxnSpPr>
        <p:spPr>
          <a:xfrm flipH="1" flipV="1">
            <a:off x="7721600" y="2541453"/>
            <a:ext cx="756920" cy="200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Résonance Magnétique Nucléaire </a:t>
            </a:r>
            <a:r>
              <a:rPr lang="fr-FR" sz="2400" b="1" dirty="0">
                <a:solidFill>
                  <a:schemeClr val="bg1"/>
                </a:solidFill>
                <a:latin typeface="Century Gothic" panose="020B0502020202020204" pitchFamily="34" charset="0"/>
                <a:cs typeface="Times New Roman" panose="02020603050405020304" pitchFamily="18" charset="0"/>
              </a:rPr>
              <a:t>sur la </a:t>
            </a:r>
            <a:r>
              <a:rPr lang="fr-FR" sz="2400" b="1" dirty="0" smtClean="0">
                <a:solidFill>
                  <a:schemeClr val="bg1"/>
                </a:solidFill>
                <a:latin typeface="Century Gothic" panose="020B0502020202020204" pitchFamily="34" charset="0"/>
                <a:cs typeface="Times New Roman" panose="02020603050405020304" pitchFamily="18" charset="0"/>
              </a:rPr>
              <a:t>Zn</a:t>
            </a:r>
            <a:r>
              <a:rPr lang="fr-FR" sz="2400" b="1" baseline="-25000" dirty="0" smtClean="0">
                <a:solidFill>
                  <a:schemeClr val="bg1"/>
                </a:solidFill>
                <a:latin typeface="Century Gothic" panose="020B0502020202020204" pitchFamily="34" charset="0"/>
                <a:cs typeface="Times New Roman" panose="02020603050405020304" pitchFamily="18" charset="0"/>
              </a:rPr>
              <a:t>0.75</a:t>
            </a:r>
            <a:r>
              <a:rPr lang="fr-FR" sz="2400" b="1" dirty="0" smtClean="0">
                <a:solidFill>
                  <a:schemeClr val="bg1"/>
                </a:solidFill>
                <a:latin typeface="Century Gothic" panose="020B0502020202020204" pitchFamily="34" charset="0"/>
                <a:cs typeface="Times New Roman" panose="02020603050405020304" pitchFamily="18" charset="0"/>
              </a:rPr>
              <a:t>-barlowite</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9" name="Rectangle 8"/>
          <p:cNvSpPr/>
          <p:nvPr/>
        </p:nvSpPr>
        <p:spPr>
          <a:xfrm>
            <a:off x="7511143" y="4361514"/>
            <a:ext cx="1970314"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8478520" y="2541453"/>
            <a:ext cx="3431874" cy="400110"/>
          </a:xfrm>
          <a:prstGeom prst="rect">
            <a:avLst/>
          </a:prstGeom>
          <a:noFill/>
        </p:spPr>
        <p:txBody>
          <a:bodyPr wrap="square" rtlCol="0">
            <a:spAutoFit/>
          </a:bodyPr>
          <a:lstStyle/>
          <a:p>
            <a:pPr algn="ctr"/>
            <a:r>
              <a:rPr lang="fr-FR" sz="2000" dirty="0" smtClean="0">
                <a:latin typeface="Century Gothic" panose="020B0502020202020204" pitchFamily="34" charset="0"/>
              </a:rPr>
              <a:t>Contribution totale : M+D</a:t>
            </a:r>
            <a:endParaRPr lang="fr-FR" sz="2000" dirty="0">
              <a:latin typeface="Century Gothic" panose="020B0502020202020204" pitchFamily="34" charset="0"/>
            </a:endParaRPr>
          </a:p>
        </p:txBody>
      </p:sp>
      <p:sp>
        <p:nvSpPr>
          <p:cNvPr id="12" name="ZoneTexte 11"/>
          <p:cNvSpPr txBox="1"/>
          <p:nvPr/>
        </p:nvSpPr>
        <p:spPr>
          <a:xfrm>
            <a:off x="8355528" y="4570076"/>
            <a:ext cx="2861112" cy="400110"/>
          </a:xfrm>
          <a:prstGeom prst="rect">
            <a:avLst/>
          </a:prstGeom>
          <a:noFill/>
          <a:ln w="25400">
            <a:solidFill>
              <a:srgbClr val="FF0000"/>
            </a:solidFill>
          </a:ln>
        </p:spPr>
        <p:txBody>
          <a:bodyPr wrap="square" rtlCol="0">
            <a:spAutoFit/>
          </a:bodyPr>
          <a:lstStyle/>
          <a:p>
            <a:pPr algn="ctr"/>
            <a:r>
              <a:rPr lang="fr-FR" sz="2000" dirty="0" smtClean="0">
                <a:latin typeface="Century Gothic" panose="020B0502020202020204" pitchFamily="34" charset="0"/>
              </a:rPr>
              <a:t>RMN : position de M</a:t>
            </a:r>
            <a:endParaRPr lang="fr-FR" sz="2000" dirty="0">
              <a:latin typeface="Century Gothic" panose="020B0502020202020204" pitchFamily="34" charset="0"/>
            </a:endParaRPr>
          </a:p>
        </p:txBody>
      </p:sp>
      <p:cxnSp>
        <p:nvCxnSpPr>
          <p:cNvPr id="18" name="Connecteur droit avec flèche 17"/>
          <p:cNvCxnSpPr>
            <a:stCxn id="12" idx="1"/>
          </p:cNvCxnSpPr>
          <p:nvPr/>
        </p:nvCxnSpPr>
        <p:spPr>
          <a:xfrm flipH="1" flipV="1">
            <a:off x="7596462" y="4020597"/>
            <a:ext cx="759066" cy="749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7086" y="1545771"/>
            <a:ext cx="457200" cy="4049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rot="16200000">
            <a:off x="-1719943" y="3278126"/>
            <a:ext cx="4049487" cy="584775"/>
          </a:xfrm>
          <a:prstGeom prst="rect">
            <a:avLst/>
          </a:prstGeom>
          <a:noFill/>
        </p:spPr>
        <p:txBody>
          <a:bodyPr wrap="square" rtlCol="0">
            <a:spAutoFit/>
          </a:bodyPr>
          <a:lstStyle/>
          <a:p>
            <a:pPr algn="ctr"/>
            <a:r>
              <a:rPr lang="fr-FR" sz="3200" dirty="0" smtClean="0">
                <a:latin typeface="Century Gothic" panose="020B0502020202020204" pitchFamily="34" charset="0"/>
              </a:rPr>
              <a:t>Intensité RMN </a:t>
            </a:r>
            <a:endParaRPr lang="fr-FR" sz="3200" dirty="0">
              <a:latin typeface="Century Gothic" panose="020B0502020202020204" pitchFamily="34" charset="0"/>
            </a:endParaRPr>
          </a:p>
        </p:txBody>
      </p:sp>
      <p:grpSp>
        <p:nvGrpSpPr>
          <p:cNvPr id="8" name="Groupe 7"/>
          <p:cNvGrpSpPr/>
          <p:nvPr/>
        </p:nvGrpSpPr>
        <p:grpSpPr>
          <a:xfrm>
            <a:off x="10572903" y="1568495"/>
            <a:ext cx="1469571" cy="707572"/>
            <a:chOff x="10047518" y="1606782"/>
            <a:chExt cx="1469571" cy="707572"/>
          </a:xfrm>
        </p:grpSpPr>
        <p:sp>
          <p:nvSpPr>
            <p:cNvPr id="6" name="ZoneTexte 5"/>
            <p:cNvSpPr txBox="1"/>
            <p:nvPr/>
          </p:nvSpPr>
          <p:spPr>
            <a:xfrm>
              <a:off x="10450289" y="1606782"/>
              <a:ext cx="1066800" cy="369332"/>
            </a:xfrm>
            <a:prstGeom prst="rect">
              <a:avLst/>
            </a:prstGeom>
            <a:noFill/>
          </p:spPr>
          <p:txBody>
            <a:bodyPr wrap="square" rtlCol="0">
              <a:spAutoFit/>
            </a:bodyPr>
            <a:lstStyle/>
            <a:p>
              <a:r>
                <a:rPr lang="fr-FR" dirty="0" smtClean="0">
                  <a:latin typeface="Century Gothic" panose="020B0502020202020204" pitchFamily="34" charset="0"/>
                </a:rPr>
                <a:t>B</a:t>
              </a:r>
              <a:r>
                <a:rPr lang="fr-FR" baseline="-25000" dirty="0" smtClean="0">
                  <a:latin typeface="Century Gothic" panose="020B0502020202020204" pitchFamily="34" charset="0"/>
                </a:rPr>
                <a:t>0</a:t>
              </a:r>
              <a:r>
                <a:rPr lang="fr-FR" dirty="0" smtClean="0">
                  <a:latin typeface="Century Gothic" panose="020B0502020202020204" pitchFamily="34" charset="0"/>
                </a:rPr>
                <a:t> = 3T</a:t>
              </a:r>
            </a:p>
          </p:txBody>
        </p:sp>
        <p:pic>
          <p:nvPicPr>
            <p:cNvPr id="19" name="Image 18"/>
            <p:cNvPicPr>
              <a:picLocks noChangeAspect="1"/>
            </p:cNvPicPr>
            <p:nvPr/>
          </p:nvPicPr>
          <p:blipFill rotWithShape="1">
            <a:blip r:embed="rId3">
              <a:extLst>
                <a:ext uri="{28A0092B-C50C-407E-A947-70E740481C1C}">
                  <a14:useLocalDpi xmlns:a14="http://schemas.microsoft.com/office/drawing/2010/main" val="0"/>
                </a:ext>
              </a:extLst>
            </a:blip>
            <a:srcRect l="25147" t="62198" r="69490" b="25673"/>
            <a:stretch/>
          </p:blipFill>
          <p:spPr>
            <a:xfrm>
              <a:off x="10047518" y="1612091"/>
              <a:ext cx="402771" cy="696686"/>
            </a:xfrm>
            <a:prstGeom prst="rect">
              <a:avLst/>
            </a:prstGeom>
          </p:spPr>
        </p:pic>
        <p:sp>
          <p:nvSpPr>
            <p:cNvPr id="20" name="ZoneTexte 19"/>
            <p:cNvSpPr txBox="1"/>
            <p:nvPr/>
          </p:nvSpPr>
          <p:spPr>
            <a:xfrm>
              <a:off x="10450289" y="1945022"/>
              <a:ext cx="1066800" cy="369332"/>
            </a:xfrm>
            <a:prstGeom prst="rect">
              <a:avLst/>
            </a:prstGeom>
            <a:noFill/>
          </p:spPr>
          <p:txBody>
            <a:bodyPr wrap="square" rtlCol="0">
              <a:spAutoFit/>
            </a:bodyPr>
            <a:lstStyle/>
            <a:p>
              <a:r>
                <a:rPr lang="fr-FR" dirty="0" smtClean="0">
                  <a:latin typeface="Century Gothic" panose="020B0502020202020204" pitchFamily="34" charset="0"/>
                </a:rPr>
                <a:t>B</a:t>
              </a:r>
              <a:r>
                <a:rPr lang="fr-FR" baseline="-25000" dirty="0" smtClean="0">
                  <a:latin typeface="Century Gothic" panose="020B0502020202020204" pitchFamily="34" charset="0"/>
                </a:rPr>
                <a:t>0</a:t>
              </a:r>
              <a:r>
                <a:rPr lang="fr-FR" dirty="0" smtClean="0">
                  <a:latin typeface="Century Gothic" panose="020B0502020202020204" pitchFamily="34" charset="0"/>
                </a:rPr>
                <a:t> = 7T</a:t>
              </a:r>
              <a:endParaRPr lang="fr-FR" dirty="0">
                <a:latin typeface="Century Gothic" panose="020B0502020202020204" pitchFamily="34" charset="0"/>
              </a:endParaRPr>
            </a:p>
          </p:txBody>
        </p:sp>
      </p:grpSp>
    </p:spTree>
    <p:extLst>
      <p:ext uri="{BB962C8B-B14F-4D97-AF65-F5344CB8AC3E}">
        <p14:creationId xmlns:p14="http://schemas.microsoft.com/office/powerpoint/2010/main" val="29620290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55</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Conclusion</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6" name="ZoneTexte 5"/>
          <p:cNvSpPr txBox="1"/>
          <p:nvPr/>
        </p:nvSpPr>
        <p:spPr>
          <a:xfrm>
            <a:off x="534838" y="1349406"/>
            <a:ext cx="11507636" cy="4524315"/>
          </a:xfrm>
          <a:prstGeom prst="rect">
            <a:avLst/>
          </a:prstGeom>
          <a:noFill/>
          <a:ln w="25400">
            <a:solidFill>
              <a:srgbClr val="FF0000"/>
            </a:solidFill>
          </a:ln>
        </p:spPr>
        <p:txBody>
          <a:bodyPr wrap="square" rtlCol="0">
            <a:spAutoFit/>
          </a:bodyPr>
          <a:lstStyle/>
          <a:p>
            <a:pPr marL="457200" indent="-457200">
              <a:buFont typeface="Wingdings" panose="05000000000000000000" pitchFamily="2" charset="2"/>
              <a:buChar char="ü"/>
            </a:pPr>
            <a:r>
              <a:rPr lang="fr-FR" sz="3200" dirty="0" smtClean="0"/>
              <a:t>Compréhension du spectre RMN des Zn</a:t>
            </a:r>
            <a:r>
              <a:rPr lang="fr-FR" sz="3200" baseline="-25000" dirty="0" smtClean="0"/>
              <a:t>x</a:t>
            </a:r>
            <a:r>
              <a:rPr lang="fr-FR" sz="3200" dirty="0" smtClean="0"/>
              <a:t>-barlowites</a:t>
            </a:r>
          </a:p>
          <a:p>
            <a:pPr marL="457200" indent="-457200">
              <a:buFont typeface="Wingdings" panose="05000000000000000000" pitchFamily="2" charset="2"/>
              <a:buChar char="ü"/>
            </a:pPr>
            <a:endParaRPr lang="fr-FR" sz="3200" dirty="0" smtClean="0"/>
          </a:p>
          <a:p>
            <a:pPr marL="457200" indent="-457200">
              <a:buFont typeface="Wingdings" panose="05000000000000000000" pitchFamily="2" charset="2"/>
              <a:buChar char="ü"/>
            </a:pPr>
            <a:endParaRPr lang="fr-FR" sz="3200" dirty="0" smtClean="0"/>
          </a:p>
          <a:p>
            <a:pPr marL="457200" indent="-457200">
              <a:buFont typeface="Wingdings" panose="05000000000000000000" pitchFamily="2" charset="2"/>
              <a:buChar char="ü"/>
            </a:pPr>
            <a:endParaRPr lang="fr-FR" sz="3200" dirty="0" smtClean="0"/>
          </a:p>
          <a:p>
            <a:pPr marL="457200" indent="-457200">
              <a:buFont typeface="Wingdings" panose="05000000000000000000" pitchFamily="2" charset="2"/>
              <a:buChar char="ü"/>
            </a:pPr>
            <a:r>
              <a:rPr lang="fr-FR" sz="3200" dirty="0" smtClean="0"/>
              <a:t>Méthode de </a:t>
            </a:r>
            <a:r>
              <a:rPr lang="fr-FR" sz="3200" dirty="0"/>
              <a:t>mesure par RMN fiable dans </a:t>
            </a:r>
            <a:r>
              <a:rPr lang="fr-FR" sz="3200" dirty="0" smtClean="0"/>
              <a:t>les </a:t>
            </a:r>
            <a:r>
              <a:rPr lang="fr-FR" sz="3200" dirty="0" err="1" smtClean="0"/>
              <a:t>Zn-barlowites</a:t>
            </a:r>
            <a:endParaRPr lang="fr-FR" sz="3200" dirty="0"/>
          </a:p>
          <a:p>
            <a:pPr marL="457200" indent="-457200">
              <a:buFont typeface="Wingdings" panose="05000000000000000000" pitchFamily="2" charset="2"/>
              <a:buChar char="ü"/>
            </a:pPr>
            <a:endParaRPr lang="fr-FR" sz="3200" dirty="0" smtClean="0"/>
          </a:p>
          <a:p>
            <a:pPr marL="457200" indent="-457200">
              <a:buFont typeface="Wingdings" panose="05000000000000000000" pitchFamily="2" charset="2"/>
              <a:buChar char="ü"/>
            </a:pPr>
            <a:endParaRPr lang="fr-FR" sz="3200" dirty="0" smtClean="0"/>
          </a:p>
          <a:p>
            <a:pPr marL="457200" indent="-457200">
              <a:buFont typeface="Wingdings" panose="05000000000000000000" pitchFamily="2" charset="2"/>
              <a:buChar char="ü"/>
            </a:pPr>
            <a:endParaRPr lang="fr-FR" sz="3200" dirty="0"/>
          </a:p>
          <a:p>
            <a:pPr marL="457200" indent="-457200">
              <a:buFont typeface="Wingdings" panose="05000000000000000000" pitchFamily="2" charset="2"/>
              <a:buChar char="ü"/>
            </a:pPr>
            <a:r>
              <a:rPr lang="fr-FR" sz="3200" dirty="0" smtClean="0"/>
              <a:t>Isolation de la contribution intrinsèque aux plans </a:t>
            </a:r>
            <a:r>
              <a:rPr lang="fr-FR" sz="3200" dirty="0" err="1" smtClean="0"/>
              <a:t>kagomé</a:t>
            </a:r>
            <a:endParaRPr lang="fr-FR" sz="3200" dirty="0" smtClean="0"/>
          </a:p>
        </p:txBody>
      </p:sp>
    </p:spTree>
    <p:extLst>
      <p:ext uri="{BB962C8B-B14F-4D97-AF65-F5344CB8AC3E}">
        <p14:creationId xmlns:p14="http://schemas.microsoft.com/office/powerpoint/2010/main" val="34339373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56</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Séquence pédagogique : étude du circuit RLC série</a:t>
            </a:r>
            <a:endParaRPr lang="fr-FR" sz="2400" dirty="0">
              <a:solidFill>
                <a:schemeClr val="bg1"/>
              </a:solidFill>
              <a:latin typeface="Century Gothic" panose="020B0502020202020204" pitchFamily="34" charset="0"/>
              <a:cs typeface="Times New Roman" panose="02020603050405020304" pitchFamily="18" charset="0"/>
            </a:endParaRPr>
          </a:p>
        </p:txBody>
      </p:sp>
      <p:grpSp>
        <p:nvGrpSpPr>
          <p:cNvPr id="37" name="Groupe 36"/>
          <p:cNvGrpSpPr/>
          <p:nvPr/>
        </p:nvGrpSpPr>
        <p:grpSpPr>
          <a:xfrm>
            <a:off x="161716" y="1331607"/>
            <a:ext cx="8718154" cy="4513304"/>
            <a:chOff x="143435" y="880783"/>
            <a:chExt cx="9839127" cy="5093621"/>
          </a:xfrm>
        </p:grpSpPr>
        <p:cxnSp>
          <p:nvCxnSpPr>
            <p:cNvPr id="6" name="Connecteur droit 5">
              <a:extLst>
                <a:ext uri="{FF2B5EF4-FFF2-40B4-BE49-F238E27FC236}">
                  <a16:creationId xmlns:a16="http://schemas.microsoft.com/office/drawing/2014/main" id="{72521428-D476-C6C5-97C3-52D6C0D62AB2}"/>
                </a:ext>
              </a:extLst>
            </p:cNvPr>
            <p:cNvCxnSpPr>
              <a:cxnSpLocks/>
              <a:stCxn id="19" idx="3"/>
            </p:cNvCxnSpPr>
            <p:nvPr/>
          </p:nvCxnSpPr>
          <p:spPr>
            <a:xfrm flipH="1" flipV="1">
              <a:off x="1129553" y="1308847"/>
              <a:ext cx="1380565" cy="363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507F1860-0872-76D8-025F-C18025DBCE1D}"/>
                </a:ext>
              </a:extLst>
            </p:cNvPr>
            <p:cNvCxnSpPr>
              <a:stCxn id="11" idx="0"/>
            </p:cNvCxnSpPr>
            <p:nvPr/>
          </p:nvCxnSpPr>
          <p:spPr>
            <a:xfrm flipV="1">
              <a:off x="1129553" y="1308847"/>
              <a:ext cx="0" cy="5378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e 7">
              <a:extLst>
                <a:ext uri="{FF2B5EF4-FFF2-40B4-BE49-F238E27FC236}">
                  <a16:creationId xmlns:a16="http://schemas.microsoft.com/office/drawing/2014/main" id="{90A80482-274C-5CD2-B8A1-1145E3FEC3BF}"/>
                </a:ext>
              </a:extLst>
            </p:cNvPr>
            <p:cNvGrpSpPr/>
            <p:nvPr/>
          </p:nvGrpSpPr>
          <p:grpSpPr>
            <a:xfrm rot="16200000">
              <a:off x="215156" y="2550459"/>
              <a:ext cx="1824315" cy="1062317"/>
              <a:chOff x="210672" y="2792507"/>
              <a:chExt cx="1824315" cy="1062317"/>
            </a:xfrm>
          </p:grpSpPr>
          <p:sp>
            <p:nvSpPr>
              <p:cNvPr id="9" name="Cylindre 8">
                <a:extLst>
                  <a:ext uri="{FF2B5EF4-FFF2-40B4-BE49-F238E27FC236}">
                    <a16:creationId xmlns:a16="http://schemas.microsoft.com/office/drawing/2014/main" id="{C67E2C4A-E715-C5C3-F934-9FF11F649604}"/>
                  </a:ext>
                </a:extLst>
              </p:cNvPr>
              <p:cNvSpPr/>
              <p:nvPr/>
            </p:nvSpPr>
            <p:spPr>
              <a:xfrm rot="5400000">
                <a:off x="329453" y="2673726"/>
                <a:ext cx="1062317" cy="12998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ylindre 9">
                <a:extLst>
                  <a:ext uri="{FF2B5EF4-FFF2-40B4-BE49-F238E27FC236}">
                    <a16:creationId xmlns:a16="http://schemas.microsoft.com/office/drawing/2014/main" id="{DF8054D1-2A5E-C7D3-8E3C-A5BABB39261B}"/>
                  </a:ext>
                </a:extLst>
              </p:cNvPr>
              <p:cNvSpPr/>
              <p:nvPr/>
            </p:nvSpPr>
            <p:spPr>
              <a:xfrm rot="5400000">
                <a:off x="1610345" y="2977464"/>
                <a:ext cx="154524" cy="6947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Ellipse 10">
              <a:extLst>
                <a:ext uri="{FF2B5EF4-FFF2-40B4-BE49-F238E27FC236}">
                  <a16:creationId xmlns:a16="http://schemas.microsoft.com/office/drawing/2014/main" id="{EC1D13A9-7C7D-1C87-789F-5877C0C19039}"/>
                </a:ext>
              </a:extLst>
            </p:cNvPr>
            <p:cNvSpPr/>
            <p:nvPr/>
          </p:nvSpPr>
          <p:spPr>
            <a:xfrm>
              <a:off x="291353" y="1846730"/>
              <a:ext cx="1676400" cy="64545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rme libre : forme 19">
              <a:extLst>
                <a:ext uri="{FF2B5EF4-FFF2-40B4-BE49-F238E27FC236}">
                  <a16:creationId xmlns:a16="http://schemas.microsoft.com/office/drawing/2014/main" id="{429C770B-BD2C-D500-4C38-F862E92A0842}"/>
                </a:ext>
              </a:extLst>
            </p:cNvPr>
            <p:cNvSpPr/>
            <p:nvPr/>
          </p:nvSpPr>
          <p:spPr>
            <a:xfrm>
              <a:off x="143435" y="3818965"/>
              <a:ext cx="466165" cy="188293"/>
            </a:xfrm>
            <a:custGeom>
              <a:avLst/>
              <a:gdLst>
                <a:gd name="connsiteX0" fmla="*/ 466165 w 466165"/>
                <a:gd name="connsiteY0" fmla="*/ 80682 h 188293"/>
                <a:gd name="connsiteX1" fmla="*/ 421341 w 466165"/>
                <a:gd name="connsiteY1" fmla="*/ 62753 h 188293"/>
                <a:gd name="connsiteX2" fmla="*/ 367553 w 466165"/>
                <a:gd name="connsiteY2" fmla="*/ 53788 h 188293"/>
                <a:gd name="connsiteX3" fmla="*/ 322730 w 466165"/>
                <a:gd name="connsiteY3" fmla="*/ 26894 h 188293"/>
                <a:gd name="connsiteX4" fmla="*/ 268941 w 466165"/>
                <a:gd name="connsiteY4" fmla="*/ 0 h 188293"/>
                <a:gd name="connsiteX5" fmla="*/ 179294 w 466165"/>
                <a:gd name="connsiteY5" fmla="*/ 26894 h 188293"/>
                <a:gd name="connsiteX6" fmla="*/ 143436 w 466165"/>
                <a:gd name="connsiteY6" fmla="*/ 80682 h 188293"/>
                <a:gd name="connsiteX7" fmla="*/ 62753 w 466165"/>
                <a:gd name="connsiteY7" fmla="*/ 152400 h 188293"/>
                <a:gd name="connsiteX8" fmla="*/ 35859 w 466165"/>
                <a:gd name="connsiteY8" fmla="*/ 161364 h 188293"/>
                <a:gd name="connsiteX9" fmla="*/ 0 w 466165"/>
                <a:gd name="connsiteY9" fmla="*/ 188259 h 18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6165" h="188293">
                  <a:moveTo>
                    <a:pt x="466165" y="80682"/>
                  </a:moveTo>
                  <a:cubicBezTo>
                    <a:pt x="451224" y="74706"/>
                    <a:pt x="436866" y="66987"/>
                    <a:pt x="421341" y="62753"/>
                  </a:cubicBezTo>
                  <a:cubicBezTo>
                    <a:pt x="403805" y="57970"/>
                    <a:pt x="384635" y="60000"/>
                    <a:pt x="367553" y="53788"/>
                  </a:cubicBezTo>
                  <a:cubicBezTo>
                    <a:pt x="351178" y="47833"/>
                    <a:pt x="338027" y="35238"/>
                    <a:pt x="322730" y="26894"/>
                  </a:cubicBezTo>
                  <a:cubicBezTo>
                    <a:pt x="305132" y="17295"/>
                    <a:pt x="286871" y="8965"/>
                    <a:pt x="268941" y="0"/>
                  </a:cubicBezTo>
                  <a:cubicBezTo>
                    <a:pt x="239059" y="8965"/>
                    <a:pt x="205537" y="10023"/>
                    <a:pt x="179294" y="26894"/>
                  </a:cubicBezTo>
                  <a:cubicBezTo>
                    <a:pt x="161168" y="38546"/>
                    <a:pt x="157081" y="64005"/>
                    <a:pt x="143436" y="80682"/>
                  </a:cubicBezTo>
                  <a:cubicBezTo>
                    <a:pt x="127435" y="100239"/>
                    <a:pt x="87665" y="138165"/>
                    <a:pt x="62753" y="152400"/>
                  </a:cubicBezTo>
                  <a:cubicBezTo>
                    <a:pt x="54548" y="157088"/>
                    <a:pt x="44824" y="158376"/>
                    <a:pt x="35859" y="161364"/>
                  </a:cubicBezTo>
                  <a:cubicBezTo>
                    <a:pt x="6852" y="190372"/>
                    <a:pt x="21643" y="188259"/>
                    <a:pt x="0" y="18825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rme libre : forme 20">
              <a:extLst>
                <a:ext uri="{FF2B5EF4-FFF2-40B4-BE49-F238E27FC236}">
                  <a16:creationId xmlns:a16="http://schemas.microsoft.com/office/drawing/2014/main" id="{1C20521B-D08B-8AD2-131D-2DBB6E4C38A3}"/>
                </a:ext>
              </a:extLst>
            </p:cNvPr>
            <p:cNvSpPr/>
            <p:nvPr/>
          </p:nvSpPr>
          <p:spPr>
            <a:xfrm>
              <a:off x="143435" y="3469341"/>
              <a:ext cx="448236" cy="116541"/>
            </a:xfrm>
            <a:custGeom>
              <a:avLst/>
              <a:gdLst>
                <a:gd name="connsiteX0" fmla="*/ 448236 w 448236"/>
                <a:gd name="connsiteY0" fmla="*/ 98612 h 116541"/>
                <a:gd name="connsiteX1" fmla="*/ 259977 w 448236"/>
                <a:gd name="connsiteY1" fmla="*/ 53788 h 116541"/>
                <a:gd name="connsiteX2" fmla="*/ 242047 w 448236"/>
                <a:gd name="connsiteY2" fmla="*/ 35859 h 116541"/>
                <a:gd name="connsiteX3" fmla="*/ 206189 w 448236"/>
                <a:gd name="connsiteY3" fmla="*/ 26894 h 116541"/>
                <a:gd name="connsiteX4" fmla="*/ 161365 w 448236"/>
                <a:gd name="connsiteY4" fmla="*/ 8965 h 116541"/>
                <a:gd name="connsiteX5" fmla="*/ 134471 w 448236"/>
                <a:gd name="connsiteY5" fmla="*/ 0 h 116541"/>
                <a:gd name="connsiteX6" fmla="*/ 62753 w 448236"/>
                <a:gd name="connsiteY6" fmla="*/ 17930 h 116541"/>
                <a:gd name="connsiteX7" fmla="*/ 44824 w 448236"/>
                <a:gd name="connsiteY7" fmla="*/ 44824 h 116541"/>
                <a:gd name="connsiteX8" fmla="*/ 26894 w 448236"/>
                <a:gd name="connsiteY8" fmla="*/ 80683 h 116541"/>
                <a:gd name="connsiteX9" fmla="*/ 0 w 448236"/>
                <a:gd name="connsiteY9" fmla="*/ 116541 h 11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236" h="116541">
                  <a:moveTo>
                    <a:pt x="448236" y="98612"/>
                  </a:moveTo>
                  <a:cubicBezTo>
                    <a:pt x="385483" y="83671"/>
                    <a:pt x="321689" y="72570"/>
                    <a:pt x="259977" y="53788"/>
                  </a:cubicBezTo>
                  <a:cubicBezTo>
                    <a:pt x="251891" y="51327"/>
                    <a:pt x="249607" y="39639"/>
                    <a:pt x="242047" y="35859"/>
                  </a:cubicBezTo>
                  <a:cubicBezTo>
                    <a:pt x="231027" y="30349"/>
                    <a:pt x="217877" y="30790"/>
                    <a:pt x="206189" y="26894"/>
                  </a:cubicBezTo>
                  <a:cubicBezTo>
                    <a:pt x="190923" y="21805"/>
                    <a:pt x="176433" y="14615"/>
                    <a:pt x="161365" y="8965"/>
                  </a:cubicBezTo>
                  <a:cubicBezTo>
                    <a:pt x="152517" y="5647"/>
                    <a:pt x="143436" y="2988"/>
                    <a:pt x="134471" y="0"/>
                  </a:cubicBezTo>
                  <a:cubicBezTo>
                    <a:pt x="110565" y="5977"/>
                    <a:pt x="84793" y="6910"/>
                    <a:pt x="62753" y="17930"/>
                  </a:cubicBezTo>
                  <a:cubicBezTo>
                    <a:pt x="53116" y="22748"/>
                    <a:pt x="50169" y="35469"/>
                    <a:pt x="44824" y="44824"/>
                  </a:cubicBezTo>
                  <a:cubicBezTo>
                    <a:pt x="38194" y="56427"/>
                    <a:pt x="33524" y="69080"/>
                    <a:pt x="26894" y="80683"/>
                  </a:cubicBezTo>
                  <a:cubicBezTo>
                    <a:pt x="13377" y="104338"/>
                    <a:pt x="13934" y="102608"/>
                    <a:pt x="0" y="1165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9DE41BAC-E5FC-12E3-F0C3-65E65CEE890C}"/>
                </a:ext>
              </a:extLst>
            </p:cNvPr>
            <p:cNvSpPr/>
            <p:nvPr/>
          </p:nvSpPr>
          <p:spPr>
            <a:xfrm rot="8901553">
              <a:off x="624756" y="1402671"/>
              <a:ext cx="1322193" cy="964471"/>
            </a:xfrm>
            <a:prstGeom prst="arc">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8735F132-5153-70DE-2646-762FD691DF81}"/>
                </a:ext>
              </a:extLst>
            </p:cNvPr>
            <p:cNvSpPr/>
            <p:nvPr/>
          </p:nvSpPr>
          <p:spPr>
            <a:xfrm>
              <a:off x="3442448" y="1358901"/>
              <a:ext cx="363411" cy="2686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a:extLst>
                <a:ext uri="{FF2B5EF4-FFF2-40B4-BE49-F238E27FC236}">
                  <a16:creationId xmlns:a16="http://schemas.microsoft.com/office/drawing/2014/main" id="{CE63DB5D-6E51-5ABE-8071-F9062EE04DEB}"/>
                </a:ext>
              </a:extLst>
            </p:cNvPr>
            <p:cNvSpPr/>
            <p:nvPr/>
          </p:nvSpPr>
          <p:spPr>
            <a:xfrm>
              <a:off x="3578411" y="1556124"/>
              <a:ext cx="127000" cy="2737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0532B0-9A84-74FA-844F-A1AB712029DA}"/>
                </a:ext>
              </a:extLst>
            </p:cNvPr>
            <p:cNvSpPr/>
            <p:nvPr/>
          </p:nvSpPr>
          <p:spPr>
            <a:xfrm>
              <a:off x="7687563" y="1358901"/>
              <a:ext cx="363411" cy="2686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a:extLst>
                <a:ext uri="{FF2B5EF4-FFF2-40B4-BE49-F238E27FC236}">
                  <a16:creationId xmlns:a16="http://schemas.microsoft.com/office/drawing/2014/main" id="{05F4D936-8EFF-990E-EA58-5C8272271943}"/>
                </a:ext>
              </a:extLst>
            </p:cNvPr>
            <p:cNvSpPr/>
            <p:nvPr/>
          </p:nvSpPr>
          <p:spPr>
            <a:xfrm>
              <a:off x="7823526" y="1556124"/>
              <a:ext cx="127000" cy="2737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re 18">
              <a:extLst>
                <a:ext uri="{FF2B5EF4-FFF2-40B4-BE49-F238E27FC236}">
                  <a16:creationId xmlns:a16="http://schemas.microsoft.com/office/drawing/2014/main" id="{35E79BFE-4B93-141C-CF2C-4CC5BBBA0E03}"/>
                </a:ext>
              </a:extLst>
            </p:cNvPr>
            <p:cNvSpPr/>
            <p:nvPr/>
          </p:nvSpPr>
          <p:spPr>
            <a:xfrm rot="5400000">
              <a:off x="5528982" y="-1394011"/>
              <a:ext cx="94129" cy="6131858"/>
            </a:xfrm>
            <a:prstGeom prst="can">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age 19" descr="Une image contenant texte, Appareils électroniques, machine, panneau de contrôle&#10;&#10;Description générée automatiquement">
              <a:extLst>
                <a:ext uri="{FF2B5EF4-FFF2-40B4-BE49-F238E27FC236}">
                  <a16:creationId xmlns:a16="http://schemas.microsoft.com/office/drawing/2014/main" id="{8620F9F7-B204-3BA8-307A-1C37958A61E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301389" y="4629348"/>
              <a:ext cx="2681173" cy="1345056"/>
            </a:xfrm>
            <a:prstGeom prst="rect">
              <a:avLst/>
            </a:prstGeom>
          </p:spPr>
        </p:pic>
        <p:sp>
          <p:nvSpPr>
            <p:cNvPr id="21" name="Cube 20">
              <a:extLst>
                <a:ext uri="{FF2B5EF4-FFF2-40B4-BE49-F238E27FC236}">
                  <a16:creationId xmlns:a16="http://schemas.microsoft.com/office/drawing/2014/main" id="{80501533-48DC-E8B4-5AD6-D66B130826CB}"/>
                </a:ext>
              </a:extLst>
            </p:cNvPr>
            <p:cNvSpPr/>
            <p:nvPr/>
          </p:nvSpPr>
          <p:spPr>
            <a:xfrm>
              <a:off x="4697838" y="3913111"/>
              <a:ext cx="1812943" cy="103094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Filtre Passe bande</a:t>
              </a:r>
            </a:p>
            <a:p>
              <a:pPr algn="ctr"/>
              <a:r>
                <a:rPr lang="fr-FR" b="1" dirty="0"/>
                <a:t>réglable</a:t>
              </a:r>
              <a:endParaRPr lang="en-US" b="1" dirty="0"/>
            </a:p>
          </p:txBody>
        </p:sp>
        <p:sp>
          <p:nvSpPr>
            <p:cNvPr id="22" name="Forme libre : forme 56">
              <a:extLst>
                <a:ext uri="{FF2B5EF4-FFF2-40B4-BE49-F238E27FC236}">
                  <a16:creationId xmlns:a16="http://schemas.microsoft.com/office/drawing/2014/main" id="{39C5C042-7737-2686-B6D9-92C83CD5AA36}"/>
                </a:ext>
              </a:extLst>
            </p:cNvPr>
            <p:cNvSpPr/>
            <p:nvPr/>
          </p:nvSpPr>
          <p:spPr>
            <a:xfrm>
              <a:off x="6347012" y="4554071"/>
              <a:ext cx="1004047" cy="1281953"/>
            </a:xfrm>
            <a:custGeom>
              <a:avLst/>
              <a:gdLst>
                <a:gd name="connsiteX0" fmla="*/ 0 w 1004047"/>
                <a:gd name="connsiteY0" fmla="*/ 0 h 1281953"/>
                <a:gd name="connsiteX1" fmla="*/ 62753 w 1004047"/>
                <a:gd name="connsiteY1" fmla="*/ 62753 h 1281953"/>
                <a:gd name="connsiteX2" fmla="*/ 519953 w 1004047"/>
                <a:gd name="connsiteY2" fmla="*/ 358588 h 1281953"/>
                <a:gd name="connsiteX3" fmla="*/ 600635 w 1004047"/>
                <a:gd name="connsiteY3" fmla="*/ 430305 h 1281953"/>
                <a:gd name="connsiteX4" fmla="*/ 591670 w 1004047"/>
                <a:gd name="connsiteY4" fmla="*/ 609600 h 1281953"/>
                <a:gd name="connsiteX5" fmla="*/ 573741 w 1004047"/>
                <a:gd name="connsiteY5" fmla="*/ 717176 h 1281953"/>
                <a:gd name="connsiteX6" fmla="*/ 591670 w 1004047"/>
                <a:gd name="connsiteY6" fmla="*/ 1013011 h 1281953"/>
                <a:gd name="connsiteX7" fmla="*/ 654423 w 1004047"/>
                <a:gd name="connsiteY7" fmla="*/ 1093694 h 1281953"/>
                <a:gd name="connsiteX8" fmla="*/ 806823 w 1004047"/>
                <a:gd name="connsiteY8" fmla="*/ 1120588 h 1281953"/>
                <a:gd name="connsiteX9" fmla="*/ 914400 w 1004047"/>
                <a:gd name="connsiteY9" fmla="*/ 1138517 h 1281953"/>
                <a:gd name="connsiteX10" fmla="*/ 959223 w 1004047"/>
                <a:gd name="connsiteY10" fmla="*/ 1246094 h 1281953"/>
                <a:gd name="connsiteX11" fmla="*/ 977153 w 1004047"/>
                <a:gd name="connsiteY11" fmla="*/ 1264023 h 1281953"/>
                <a:gd name="connsiteX12" fmla="*/ 1004047 w 1004047"/>
                <a:gd name="connsiteY12" fmla="*/ 1281953 h 128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4047" h="1281953">
                  <a:moveTo>
                    <a:pt x="0" y="0"/>
                  </a:moveTo>
                  <a:cubicBezTo>
                    <a:pt x="20918" y="20918"/>
                    <a:pt x="39402" y="44591"/>
                    <a:pt x="62753" y="62753"/>
                  </a:cubicBezTo>
                  <a:cubicBezTo>
                    <a:pt x="265978" y="220816"/>
                    <a:pt x="276773" y="194441"/>
                    <a:pt x="519953" y="358588"/>
                  </a:cubicBezTo>
                  <a:cubicBezTo>
                    <a:pt x="549777" y="378719"/>
                    <a:pt x="573741" y="406399"/>
                    <a:pt x="600635" y="430305"/>
                  </a:cubicBezTo>
                  <a:cubicBezTo>
                    <a:pt x="597647" y="490070"/>
                    <a:pt x="597255" y="550022"/>
                    <a:pt x="591670" y="609600"/>
                  </a:cubicBezTo>
                  <a:cubicBezTo>
                    <a:pt x="588277" y="645795"/>
                    <a:pt x="573741" y="680823"/>
                    <a:pt x="573741" y="717176"/>
                  </a:cubicBezTo>
                  <a:cubicBezTo>
                    <a:pt x="573741" y="815969"/>
                    <a:pt x="576648" y="915367"/>
                    <a:pt x="591670" y="1013011"/>
                  </a:cubicBezTo>
                  <a:cubicBezTo>
                    <a:pt x="592851" y="1020688"/>
                    <a:pt x="636832" y="1084898"/>
                    <a:pt x="654423" y="1093694"/>
                  </a:cubicBezTo>
                  <a:cubicBezTo>
                    <a:pt x="700117" y="1116541"/>
                    <a:pt x="758941" y="1114059"/>
                    <a:pt x="806823" y="1120588"/>
                  </a:cubicBezTo>
                  <a:cubicBezTo>
                    <a:pt x="842843" y="1125500"/>
                    <a:pt x="878541" y="1132541"/>
                    <a:pt x="914400" y="1138517"/>
                  </a:cubicBezTo>
                  <a:cubicBezTo>
                    <a:pt x="928119" y="1179677"/>
                    <a:pt x="933702" y="1199305"/>
                    <a:pt x="959223" y="1246094"/>
                  </a:cubicBezTo>
                  <a:cubicBezTo>
                    <a:pt x="963270" y="1253514"/>
                    <a:pt x="970553" y="1258743"/>
                    <a:pt x="977153" y="1264023"/>
                  </a:cubicBezTo>
                  <a:cubicBezTo>
                    <a:pt x="985566" y="1270754"/>
                    <a:pt x="1004047" y="1281953"/>
                    <a:pt x="1004047" y="12819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eur droit 22">
              <a:extLst>
                <a:ext uri="{FF2B5EF4-FFF2-40B4-BE49-F238E27FC236}">
                  <a16:creationId xmlns:a16="http://schemas.microsoft.com/office/drawing/2014/main" id="{62DEDBD8-2671-2DD2-B5C5-39ABA9604E0F}"/>
                </a:ext>
              </a:extLst>
            </p:cNvPr>
            <p:cNvCxnSpPr>
              <a:cxnSpLocks/>
            </p:cNvCxnSpPr>
            <p:nvPr/>
          </p:nvCxnSpPr>
          <p:spPr>
            <a:xfrm flipV="1">
              <a:off x="5145164" y="2556432"/>
              <a:ext cx="0" cy="1450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1830B751-9F01-906B-B6DC-7994872C5BE5}"/>
                </a:ext>
              </a:extLst>
            </p:cNvPr>
            <p:cNvCxnSpPr>
              <a:cxnSpLocks/>
            </p:cNvCxnSpPr>
            <p:nvPr/>
          </p:nvCxnSpPr>
          <p:spPr>
            <a:xfrm flipV="1">
              <a:off x="6064062" y="2516840"/>
              <a:ext cx="0" cy="1528567"/>
            </a:xfrm>
            <a:prstGeom prst="line">
              <a:avLst/>
            </a:prstGeom>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1516AE4A-942F-FDB3-986F-7B30A3A59537}"/>
                </a:ext>
              </a:extLst>
            </p:cNvPr>
            <p:cNvSpPr txBox="1"/>
            <p:nvPr/>
          </p:nvSpPr>
          <p:spPr>
            <a:xfrm>
              <a:off x="552453" y="4045407"/>
              <a:ext cx="1145719" cy="923330"/>
            </a:xfrm>
            <a:prstGeom prst="rect">
              <a:avLst/>
            </a:prstGeom>
            <a:noFill/>
          </p:spPr>
          <p:txBody>
            <a:bodyPr wrap="square" rtlCol="0">
              <a:spAutoFit/>
            </a:bodyPr>
            <a:lstStyle/>
            <a:p>
              <a:pPr algn="ctr"/>
              <a:r>
                <a:rPr lang="fr-FR" b="1" dirty="0"/>
                <a:t>Moteur à vitesse réglable</a:t>
              </a:r>
              <a:endParaRPr lang="en-US" b="1" dirty="0"/>
            </a:p>
          </p:txBody>
        </p:sp>
        <p:cxnSp>
          <p:nvCxnSpPr>
            <p:cNvPr id="26" name="Connecteur droit avec flèche 25">
              <a:extLst>
                <a:ext uri="{FF2B5EF4-FFF2-40B4-BE49-F238E27FC236}">
                  <a16:creationId xmlns:a16="http://schemas.microsoft.com/office/drawing/2014/main" id="{8B5D6D78-7E50-CF11-A1BC-DF39A25EE489}"/>
                </a:ext>
              </a:extLst>
            </p:cNvPr>
            <p:cNvCxnSpPr>
              <a:cxnSpLocks/>
            </p:cNvCxnSpPr>
            <p:nvPr/>
          </p:nvCxnSpPr>
          <p:spPr>
            <a:xfrm>
              <a:off x="6620102" y="1308847"/>
              <a:ext cx="629602"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38AEA22-C672-1AD7-438B-F93F91EDD433}"/>
                </a:ext>
              </a:extLst>
            </p:cNvPr>
            <p:cNvCxnSpPr>
              <a:cxnSpLocks/>
            </p:cNvCxnSpPr>
            <p:nvPr/>
          </p:nvCxnSpPr>
          <p:spPr>
            <a:xfrm flipH="1">
              <a:off x="4258889" y="1308847"/>
              <a:ext cx="670275"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Cylindre 27">
              <a:extLst>
                <a:ext uri="{FF2B5EF4-FFF2-40B4-BE49-F238E27FC236}">
                  <a16:creationId xmlns:a16="http://schemas.microsoft.com/office/drawing/2014/main" id="{889DC9F5-F883-0501-EB58-4D179FACE11D}"/>
                </a:ext>
              </a:extLst>
            </p:cNvPr>
            <p:cNvSpPr/>
            <p:nvPr/>
          </p:nvSpPr>
          <p:spPr>
            <a:xfrm rot="5400000">
              <a:off x="8985706" y="1291749"/>
              <a:ext cx="94127" cy="760342"/>
            </a:xfrm>
            <a:prstGeom prst="can">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re 28">
              <a:extLst>
                <a:ext uri="{FF2B5EF4-FFF2-40B4-BE49-F238E27FC236}">
                  <a16:creationId xmlns:a16="http://schemas.microsoft.com/office/drawing/2014/main" id="{C7D1542A-7072-501C-96AB-9AC8CAAB11B8}"/>
                </a:ext>
              </a:extLst>
            </p:cNvPr>
            <p:cNvSpPr/>
            <p:nvPr/>
          </p:nvSpPr>
          <p:spPr>
            <a:xfrm rot="5400000">
              <a:off x="5537949" y="1183909"/>
              <a:ext cx="332815" cy="959209"/>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a:extLst>
                <a:ext uri="{FF2B5EF4-FFF2-40B4-BE49-F238E27FC236}">
                  <a16:creationId xmlns:a16="http://schemas.microsoft.com/office/drawing/2014/main" id="{D1514A4A-3239-2A69-2DE0-A935F916C747}"/>
                </a:ext>
              </a:extLst>
            </p:cNvPr>
            <p:cNvSpPr/>
            <p:nvPr/>
          </p:nvSpPr>
          <p:spPr>
            <a:xfrm rot="6021794">
              <a:off x="4417191"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a:extLst>
                <a:ext uri="{FF2B5EF4-FFF2-40B4-BE49-F238E27FC236}">
                  <a16:creationId xmlns:a16="http://schemas.microsoft.com/office/drawing/2014/main" id="{E9B8049B-E331-3784-DBBF-664E5B144E17}"/>
                </a:ext>
              </a:extLst>
            </p:cNvPr>
            <p:cNvSpPr/>
            <p:nvPr/>
          </p:nvSpPr>
          <p:spPr>
            <a:xfrm rot="6021794">
              <a:off x="4641307"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a:extLst>
                <a:ext uri="{FF2B5EF4-FFF2-40B4-BE49-F238E27FC236}">
                  <a16:creationId xmlns:a16="http://schemas.microsoft.com/office/drawing/2014/main" id="{50741CAB-4DB5-D66B-84D3-4252F896857D}"/>
                </a:ext>
              </a:extLst>
            </p:cNvPr>
            <p:cNvSpPr/>
            <p:nvPr/>
          </p:nvSpPr>
          <p:spPr>
            <a:xfrm rot="6021794">
              <a:off x="4865423"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lipse 32">
              <a:extLst>
                <a:ext uri="{FF2B5EF4-FFF2-40B4-BE49-F238E27FC236}">
                  <a16:creationId xmlns:a16="http://schemas.microsoft.com/office/drawing/2014/main" id="{338FD543-DC5B-3DBB-93F4-3EECAF6E2DCC}"/>
                </a:ext>
              </a:extLst>
            </p:cNvPr>
            <p:cNvSpPr/>
            <p:nvPr/>
          </p:nvSpPr>
          <p:spPr>
            <a:xfrm rot="6021794">
              <a:off x="5089539"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e 33">
              <a:extLst>
                <a:ext uri="{FF2B5EF4-FFF2-40B4-BE49-F238E27FC236}">
                  <a16:creationId xmlns:a16="http://schemas.microsoft.com/office/drawing/2014/main" id="{540B0213-21AA-09DF-252F-27BBE1A00847}"/>
                </a:ext>
              </a:extLst>
            </p:cNvPr>
            <p:cNvSpPr/>
            <p:nvPr/>
          </p:nvSpPr>
          <p:spPr>
            <a:xfrm rot="6021794">
              <a:off x="5313655"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ylindre 34">
              <a:extLst>
                <a:ext uri="{FF2B5EF4-FFF2-40B4-BE49-F238E27FC236}">
                  <a16:creationId xmlns:a16="http://schemas.microsoft.com/office/drawing/2014/main" id="{9A251718-56B5-0961-44DD-50EE3AD64AFC}"/>
                </a:ext>
              </a:extLst>
            </p:cNvPr>
            <p:cNvSpPr/>
            <p:nvPr/>
          </p:nvSpPr>
          <p:spPr>
            <a:xfrm rot="5400000">
              <a:off x="6413922" y="1183909"/>
              <a:ext cx="332815" cy="959209"/>
            </a:xfrm>
            <a:prstGeom prst="can">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ylindre 35">
              <a:extLst>
                <a:ext uri="{FF2B5EF4-FFF2-40B4-BE49-F238E27FC236}">
                  <a16:creationId xmlns:a16="http://schemas.microsoft.com/office/drawing/2014/main" id="{0FDBF712-635F-5CFC-972D-FBC0BE5E0F61}"/>
                </a:ext>
              </a:extLst>
            </p:cNvPr>
            <p:cNvSpPr/>
            <p:nvPr/>
          </p:nvSpPr>
          <p:spPr>
            <a:xfrm rot="5400000">
              <a:off x="4648246" y="1183909"/>
              <a:ext cx="332815" cy="959209"/>
            </a:xfrm>
            <a:prstGeom prst="can">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13266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57</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Séquence pédagogique : étude du circuit RLC série</a:t>
            </a:r>
            <a:endParaRPr lang="fr-FR" sz="2400" dirty="0">
              <a:solidFill>
                <a:schemeClr val="bg1"/>
              </a:solidFill>
              <a:latin typeface="Century Gothic" panose="020B0502020202020204" pitchFamily="34" charset="0"/>
              <a:cs typeface="Times New Roman" panose="02020603050405020304" pitchFamily="18" charset="0"/>
            </a:endParaRPr>
          </a:p>
        </p:txBody>
      </p:sp>
      <p:grpSp>
        <p:nvGrpSpPr>
          <p:cNvPr id="37" name="Groupe 36"/>
          <p:cNvGrpSpPr/>
          <p:nvPr/>
        </p:nvGrpSpPr>
        <p:grpSpPr>
          <a:xfrm>
            <a:off x="161716" y="1331607"/>
            <a:ext cx="8718154" cy="4513304"/>
            <a:chOff x="143435" y="880783"/>
            <a:chExt cx="9839127" cy="5093621"/>
          </a:xfrm>
        </p:grpSpPr>
        <p:cxnSp>
          <p:nvCxnSpPr>
            <p:cNvPr id="6" name="Connecteur droit 5">
              <a:extLst>
                <a:ext uri="{FF2B5EF4-FFF2-40B4-BE49-F238E27FC236}">
                  <a16:creationId xmlns:a16="http://schemas.microsoft.com/office/drawing/2014/main" id="{72521428-D476-C6C5-97C3-52D6C0D62AB2}"/>
                </a:ext>
              </a:extLst>
            </p:cNvPr>
            <p:cNvCxnSpPr>
              <a:cxnSpLocks/>
              <a:stCxn id="19" idx="3"/>
            </p:cNvCxnSpPr>
            <p:nvPr/>
          </p:nvCxnSpPr>
          <p:spPr>
            <a:xfrm flipH="1" flipV="1">
              <a:off x="1129553" y="1308847"/>
              <a:ext cx="1380565" cy="363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507F1860-0872-76D8-025F-C18025DBCE1D}"/>
                </a:ext>
              </a:extLst>
            </p:cNvPr>
            <p:cNvCxnSpPr>
              <a:stCxn id="11" idx="0"/>
            </p:cNvCxnSpPr>
            <p:nvPr/>
          </p:nvCxnSpPr>
          <p:spPr>
            <a:xfrm flipV="1">
              <a:off x="1129553" y="1308847"/>
              <a:ext cx="0" cy="5378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e 7">
              <a:extLst>
                <a:ext uri="{FF2B5EF4-FFF2-40B4-BE49-F238E27FC236}">
                  <a16:creationId xmlns:a16="http://schemas.microsoft.com/office/drawing/2014/main" id="{90A80482-274C-5CD2-B8A1-1145E3FEC3BF}"/>
                </a:ext>
              </a:extLst>
            </p:cNvPr>
            <p:cNvGrpSpPr/>
            <p:nvPr/>
          </p:nvGrpSpPr>
          <p:grpSpPr>
            <a:xfrm rot="16200000">
              <a:off x="215156" y="2550459"/>
              <a:ext cx="1824315" cy="1062317"/>
              <a:chOff x="210672" y="2792507"/>
              <a:chExt cx="1824315" cy="1062317"/>
            </a:xfrm>
          </p:grpSpPr>
          <p:sp>
            <p:nvSpPr>
              <p:cNvPr id="9" name="Cylindre 8">
                <a:extLst>
                  <a:ext uri="{FF2B5EF4-FFF2-40B4-BE49-F238E27FC236}">
                    <a16:creationId xmlns:a16="http://schemas.microsoft.com/office/drawing/2014/main" id="{C67E2C4A-E715-C5C3-F934-9FF11F649604}"/>
                  </a:ext>
                </a:extLst>
              </p:cNvPr>
              <p:cNvSpPr/>
              <p:nvPr/>
            </p:nvSpPr>
            <p:spPr>
              <a:xfrm rot="5400000">
                <a:off x="329453" y="2673726"/>
                <a:ext cx="1062317" cy="12998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ylindre 9">
                <a:extLst>
                  <a:ext uri="{FF2B5EF4-FFF2-40B4-BE49-F238E27FC236}">
                    <a16:creationId xmlns:a16="http://schemas.microsoft.com/office/drawing/2014/main" id="{DF8054D1-2A5E-C7D3-8E3C-A5BABB39261B}"/>
                  </a:ext>
                </a:extLst>
              </p:cNvPr>
              <p:cNvSpPr/>
              <p:nvPr/>
            </p:nvSpPr>
            <p:spPr>
              <a:xfrm rot="5400000">
                <a:off x="1610345" y="2977464"/>
                <a:ext cx="154524" cy="6947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Ellipse 10">
              <a:extLst>
                <a:ext uri="{FF2B5EF4-FFF2-40B4-BE49-F238E27FC236}">
                  <a16:creationId xmlns:a16="http://schemas.microsoft.com/office/drawing/2014/main" id="{EC1D13A9-7C7D-1C87-789F-5877C0C19039}"/>
                </a:ext>
              </a:extLst>
            </p:cNvPr>
            <p:cNvSpPr/>
            <p:nvPr/>
          </p:nvSpPr>
          <p:spPr>
            <a:xfrm>
              <a:off x="291353" y="1846730"/>
              <a:ext cx="1676400" cy="64545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rme libre : forme 19">
              <a:extLst>
                <a:ext uri="{FF2B5EF4-FFF2-40B4-BE49-F238E27FC236}">
                  <a16:creationId xmlns:a16="http://schemas.microsoft.com/office/drawing/2014/main" id="{429C770B-BD2C-D500-4C38-F862E92A0842}"/>
                </a:ext>
              </a:extLst>
            </p:cNvPr>
            <p:cNvSpPr/>
            <p:nvPr/>
          </p:nvSpPr>
          <p:spPr>
            <a:xfrm>
              <a:off x="143435" y="3818965"/>
              <a:ext cx="466165" cy="188293"/>
            </a:xfrm>
            <a:custGeom>
              <a:avLst/>
              <a:gdLst>
                <a:gd name="connsiteX0" fmla="*/ 466165 w 466165"/>
                <a:gd name="connsiteY0" fmla="*/ 80682 h 188293"/>
                <a:gd name="connsiteX1" fmla="*/ 421341 w 466165"/>
                <a:gd name="connsiteY1" fmla="*/ 62753 h 188293"/>
                <a:gd name="connsiteX2" fmla="*/ 367553 w 466165"/>
                <a:gd name="connsiteY2" fmla="*/ 53788 h 188293"/>
                <a:gd name="connsiteX3" fmla="*/ 322730 w 466165"/>
                <a:gd name="connsiteY3" fmla="*/ 26894 h 188293"/>
                <a:gd name="connsiteX4" fmla="*/ 268941 w 466165"/>
                <a:gd name="connsiteY4" fmla="*/ 0 h 188293"/>
                <a:gd name="connsiteX5" fmla="*/ 179294 w 466165"/>
                <a:gd name="connsiteY5" fmla="*/ 26894 h 188293"/>
                <a:gd name="connsiteX6" fmla="*/ 143436 w 466165"/>
                <a:gd name="connsiteY6" fmla="*/ 80682 h 188293"/>
                <a:gd name="connsiteX7" fmla="*/ 62753 w 466165"/>
                <a:gd name="connsiteY7" fmla="*/ 152400 h 188293"/>
                <a:gd name="connsiteX8" fmla="*/ 35859 w 466165"/>
                <a:gd name="connsiteY8" fmla="*/ 161364 h 188293"/>
                <a:gd name="connsiteX9" fmla="*/ 0 w 466165"/>
                <a:gd name="connsiteY9" fmla="*/ 188259 h 18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6165" h="188293">
                  <a:moveTo>
                    <a:pt x="466165" y="80682"/>
                  </a:moveTo>
                  <a:cubicBezTo>
                    <a:pt x="451224" y="74706"/>
                    <a:pt x="436866" y="66987"/>
                    <a:pt x="421341" y="62753"/>
                  </a:cubicBezTo>
                  <a:cubicBezTo>
                    <a:pt x="403805" y="57970"/>
                    <a:pt x="384635" y="60000"/>
                    <a:pt x="367553" y="53788"/>
                  </a:cubicBezTo>
                  <a:cubicBezTo>
                    <a:pt x="351178" y="47833"/>
                    <a:pt x="338027" y="35238"/>
                    <a:pt x="322730" y="26894"/>
                  </a:cubicBezTo>
                  <a:cubicBezTo>
                    <a:pt x="305132" y="17295"/>
                    <a:pt x="286871" y="8965"/>
                    <a:pt x="268941" y="0"/>
                  </a:cubicBezTo>
                  <a:cubicBezTo>
                    <a:pt x="239059" y="8965"/>
                    <a:pt x="205537" y="10023"/>
                    <a:pt x="179294" y="26894"/>
                  </a:cubicBezTo>
                  <a:cubicBezTo>
                    <a:pt x="161168" y="38546"/>
                    <a:pt x="157081" y="64005"/>
                    <a:pt x="143436" y="80682"/>
                  </a:cubicBezTo>
                  <a:cubicBezTo>
                    <a:pt x="127435" y="100239"/>
                    <a:pt x="87665" y="138165"/>
                    <a:pt x="62753" y="152400"/>
                  </a:cubicBezTo>
                  <a:cubicBezTo>
                    <a:pt x="54548" y="157088"/>
                    <a:pt x="44824" y="158376"/>
                    <a:pt x="35859" y="161364"/>
                  </a:cubicBezTo>
                  <a:cubicBezTo>
                    <a:pt x="6852" y="190372"/>
                    <a:pt x="21643" y="188259"/>
                    <a:pt x="0" y="18825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rme libre : forme 20">
              <a:extLst>
                <a:ext uri="{FF2B5EF4-FFF2-40B4-BE49-F238E27FC236}">
                  <a16:creationId xmlns:a16="http://schemas.microsoft.com/office/drawing/2014/main" id="{1C20521B-D08B-8AD2-131D-2DBB6E4C38A3}"/>
                </a:ext>
              </a:extLst>
            </p:cNvPr>
            <p:cNvSpPr/>
            <p:nvPr/>
          </p:nvSpPr>
          <p:spPr>
            <a:xfrm>
              <a:off x="143435" y="3469341"/>
              <a:ext cx="448236" cy="116541"/>
            </a:xfrm>
            <a:custGeom>
              <a:avLst/>
              <a:gdLst>
                <a:gd name="connsiteX0" fmla="*/ 448236 w 448236"/>
                <a:gd name="connsiteY0" fmla="*/ 98612 h 116541"/>
                <a:gd name="connsiteX1" fmla="*/ 259977 w 448236"/>
                <a:gd name="connsiteY1" fmla="*/ 53788 h 116541"/>
                <a:gd name="connsiteX2" fmla="*/ 242047 w 448236"/>
                <a:gd name="connsiteY2" fmla="*/ 35859 h 116541"/>
                <a:gd name="connsiteX3" fmla="*/ 206189 w 448236"/>
                <a:gd name="connsiteY3" fmla="*/ 26894 h 116541"/>
                <a:gd name="connsiteX4" fmla="*/ 161365 w 448236"/>
                <a:gd name="connsiteY4" fmla="*/ 8965 h 116541"/>
                <a:gd name="connsiteX5" fmla="*/ 134471 w 448236"/>
                <a:gd name="connsiteY5" fmla="*/ 0 h 116541"/>
                <a:gd name="connsiteX6" fmla="*/ 62753 w 448236"/>
                <a:gd name="connsiteY6" fmla="*/ 17930 h 116541"/>
                <a:gd name="connsiteX7" fmla="*/ 44824 w 448236"/>
                <a:gd name="connsiteY7" fmla="*/ 44824 h 116541"/>
                <a:gd name="connsiteX8" fmla="*/ 26894 w 448236"/>
                <a:gd name="connsiteY8" fmla="*/ 80683 h 116541"/>
                <a:gd name="connsiteX9" fmla="*/ 0 w 448236"/>
                <a:gd name="connsiteY9" fmla="*/ 116541 h 11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236" h="116541">
                  <a:moveTo>
                    <a:pt x="448236" y="98612"/>
                  </a:moveTo>
                  <a:cubicBezTo>
                    <a:pt x="385483" y="83671"/>
                    <a:pt x="321689" y="72570"/>
                    <a:pt x="259977" y="53788"/>
                  </a:cubicBezTo>
                  <a:cubicBezTo>
                    <a:pt x="251891" y="51327"/>
                    <a:pt x="249607" y="39639"/>
                    <a:pt x="242047" y="35859"/>
                  </a:cubicBezTo>
                  <a:cubicBezTo>
                    <a:pt x="231027" y="30349"/>
                    <a:pt x="217877" y="30790"/>
                    <a:pt x="206189" y="26894"/>
                  </a:cubicBezTo>
                  <a:cubicBezTo>
                    <a:pt x="190923" y="21805"/>
                    <a:pt x="176433" y="14615"/>
                    <a:pt x="161365" y="8965"/>
                  </a:cubicBezTo>
                  <a:cubicBezTo>
                    <a:pt x="152517" y="5647"/>
                    <a:pt x="143436" y="2988"/>
                    <a:pt x="134471" y="0"/>
                  </a:cubicBezTo>
                  <a:cubicBezTo>
                    <a:pt x="110565" y="5977"/>
                    <a:pt x="84793" y="6910"/>
                    <a:pt x="62753" y="17930"/>
                  </a:cubicBezTo>
                  <a:cubicBezTo>
                    <a:pt x="53116" y="22748"/>
                    <a:pt x="50169" y="35469"/>
                    <a:pt x="44824" y="44824"/>
                  </a:cubicBezTo>
                  <a:cubicBezTo>
                    <a:pt x="38194" y="56427"/>
                    <a:pt x="33524" y="69080"/>
                    <a:pt x="26894" y="80683"/>
                  </a:cubicBezTo>
                  <a:cubicBezTo>
                    <a:pt x="13377" y="104338"/>
                    <a:pt x="13934" y="102608"/>
                    <a:pt x="0" y="1165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9DE41BAC-E5FC-12E3-F0C3-65E65CEE890C}"/>
                </a:ext>
              </a:extLst>
            </p:cNvPr>
            <p:cNvSpPr/>
            <p:nvPr/>
          </p:nvSpPr>
          <p:spPr>
            <a:xfrm rot="8901553">
              <a:off x="624756" y="1402671"/>
              <a:ext cx="1322193" cy="964471"/>
            </a:xfrm>
            <a:prstGeom prst="arc">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8735F132-5153-70DE-2646-762FD691DF81}"/>
                </a:ext>
              </a:extLst>
            </p:cNvPr>
            <p:cNvSpPr/>
            <p:nvPr/>
          </p:nvSpPr>
          <p:spPr>
            <a:xfrm>
              <a:off x="3442448" y="1358901"/>
              <a:ext cx="363411" cy="2686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a:extLst>
                <a:ext uri="{FF2B5EF4-FFF2-40B4-BE49-F238E27FC236}">
                  <a16:creationId xmlns:a16="http://schemas.microsoft.com/office/drawing/2014/main" id="{CE63DB5D-6E51-5ABE-8071-F9062EE04DEB}"/>
                </a:ext>
              </a:extLst>
            </p:cNvPr>
            <p:cNvSpPr/>
            <p:nvPr/>
          </p:nvSpPr>
          <p:spPr>
            <a:xfrm>
              <a:off x="3578411" y="1556124"/>
              <a:ext cx="127000" cy="2737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0532B0-9A84-74FA-844F-A1AB712029DA}"/>
                </a:ext>
              </a:extLst>
            </p:cNvPr>
            <p:cNvSpPr/>
            <p:nvPr/>
          </p:nvSpPr>
          <p:spPr>
            <a:xfrm>
              <a:off x="7687563" y="1358901"/>
              <a:ext cx="363411" cy="2686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a:extLst>
                <a:ext uri="{FF2B5EF4-FFF2-40B4-BE49-F238E27FC236}">
                  <a16:creationId xmlns:a16="http://schemas.microsoft.com/office/drawing/2014/main" id="{05F4D936-8EFF-990E-EA58-5C8272271943}"/>
                </a:ext>
              </a:extLst>
            </p:cNvPr>
            <p:cNvSpPr/>
            <p:nvPr/>
          </p:nvSpPr>
          <p:spPr>
            <a:xfrm>
              <a:off x="7823526" y="1556124"/>
              <a:ext cx="127000" cy="2737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re 18">
              <a:extLst>
                <a:ext uri="{FF2B5EF4-FFF2-40B4-BE49-F238E27FC236}">
                  <a16:creationId xmlns:a16="http://schemas.microsoft.com/office/drawing/2014/main" id="{35E79BFE-4B93-141C-CF2C-4CC5BBBA0E03}"/>
                </a:ext>
              </a:extLst>
            </p:cNvPr>
            <p:cNvSpPr/>
            <p:nvPr/>
          </p:nvSpPr>
          <p:spPr>
            <a:xfrm rot="5400000">
              <a:off x="5528982" y="-1394011"/>
              <a:ext cx="94129" cy="6131858"/>
            </a:xfrm>
            <a:prstGeom prst="can">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age 19" descr="Une image contenant texte, Appareils électroniques, machine, panneau de contrôle&#10;&#10;Description générée automatiquement">
              <a:extLst>
                <a:ext uri="{FF2B5EF4-FFF2-40B4-BE49-F238E27FC236}">
                  <a16:creationId xmlns:a16="http://schemas.microsoft.com/office/drawing/2014/main" id="{8620F9F7-B204-3BA8-307A-1C37958A61E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301389" y="4629348"/>
              <a:ext cx="2681173" cy="1345056"/>
            </a:xfrm>
            <a:prstGeom prst="rect">
              <a:avLst/>
            </a:prstGeom>
          </p:spPr>
        </p:pic>
        <p:sp>
          <p:nvSpPr>
            <p:cNvPr id="21" name="Cube 20">
              <a:extLst>
                <a:ext uri="{FF2B5EF4-FFF2-40B4-BE49-F238E27FC236}">
                  <a16:creationId xmlns:a16="http://schemas.microsoft.com/office/drawing/2014/main" id="{80501533-48DC-E8B4-5AD6-D66B130826CB}"/>
                </a:ext>
              </a:extLst>
            </p:cNvPr>
            <p:cNvSpPr/>
            <p:nvPr/>
          </p:nvSpPr>
          <p:spPr>
            <a:xfrm>
              <a:off x="4697838" y="3913111"/>
              <a:ext cx="1812943" cy="103094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Filtre Passe bande</a:t>
              </a:r>
            </a:p>
            <a:p>
              <a:pPr algn="ctr"/>
              <a:r>
                <a:rPr lang="fr-FR" b="1" dirty="0"/>
                <a:t>réglable</a:t>
              </a:r>
              <a:endParaRPr lang="en-US" b="1" dirty="0"/>
            </a:p>
          </p:txBody>
        </p:sp>
        <p:sp>
          <p:nvSpPr>
            <p:cNvPr id="22" name="Forme libre : forme 56">
              <a:extLst>
                <a:ext uri="{FF2B5EF4-FFF2-40B4-BE49-F238E27FC236}">
                  <a16:creationId xmlns:a16="http://schemas.microsoft.com/office/drawing/2014/main" id="{39C5C042-7737-2686-B6D9-92C83CD5AA36}"/>
                </a:ext>
              </a:extLst>
            </p:cNvPr>
            <p:cNvSpPr/>
            <p:nvPr/>
          </p:nvSpPr>
          <p:spPr>
            <a:xfrm>
              <a:off x="6347012" y="4554071"/>
              <a:ext cx="1004047" cy="1281953"/>
            </a:xfrm>
            <a:custGeom>
              <a:avLst/>
              <a:gdLst>
                <a:gd name="connsiteX0" fmla="*/ 0 w 1004047"/>
                <a:gd name="connsiteY0" fmla="*/ 0 h 1281953"/>
                <a:gd name="connsiteX1" fmla="*/ 62753 w 1004047"/>
                <a:gd name="connsiteY1" fmla="*/ 62753 h 1281953"/>
                <a:gd name="connsiteX2" fmla="*/ 519953 w 1004047"/>
                <a:gd name="connsiteY2" fmla="*/ 358588 h 1281953"/>
                <a:gd name="connsiteX3" fmla="*/ 600635 w 1004047"/>
                <a:gd name="connsiteY3" fmla="*/ 430305 h 1281953"/>
                <a:gd name="connsiteX4" fmla="*/ 591670 w 1004047"/>
                <a:gd name="connsiteY4" fmla="*/ 609600 h 1281953"/>
                <a:gd name="connsiteX5" fmla="*/ 573741 w 1004047"/>
                <a:gd name="connsiteY5" fmla="*/ 717176 h 1281953"/>
                <a:gd name="connsiteX6" fmla="*/ 591670 w 1004047"/>
                <a:gd name="connsiteY6" fmla="*/ 1013011 h 1281953"/>
                <a:gd name="connsiteX7" fmla="*/ 654423 w 1004047"/>
                <a:gd name="connsiteY7" fmla="*/ 1093694 h 1281953"/>
                <a:gd name="connsiteX8" fmla="*/ 806823 w 1004047"/>
                <a:gd name="connsiteY8" fmla="*/ 1120588 h 1281953"/>
                <a:gd name="connsiteX9" fmla="*/ 914400 w 1004047"/>
                <a:gd name="connsiteY9" fmla="*/ 1138517 h 1281953"/>
                <a:gd name="connsiteX10" fmla="*/ 959223 w 1004047"/>
                <a:gd name="connsiteY10" fmla="*/ 1246094 h 1281953"/>
                <a:gd name="connsiteX11" fmla="*/ 977153 w 1004047"/>
                <a:gd name="connsiteY11" fmla="*/ 1264023 h 1281953"/>
                <a:gd name="connsiteX12" fmla="*/ 1004047 w 1004047"/>
                <a:gd name="connsiteY12" fmla="*/ 1281953 h 128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4047" h="1281953">
                  <a:moveTo>
                    <a:pt x="0" y="0"/>
                  </a:moveTo>
                  <a:cubicBezTo>
                    <a:pt x="20918" y="20918"/>
                    <a:pt x="39402" y="44591"/>
                    <a:pt x="62753" y="62753"/>
                  </a:cubicBezTo>
                  <a:cubicBezTo>
                    <a:pt x="265978" y="220816"/>
                    <a:pt x="276773" y="194441"/>
                    <a:pt x="519953" y="358588"/>
                  </a:cubicBezTo>
                  <a:cubicBezTo>
                    <a:pt x="549777" y="378719"/>
                    <a:pt x="573741" y="406399"/>
                    <a:pt x="600635" y="430305"/>
                  </a:cubicBezTo>
                  <a:cubicBezTo>
                    <a:pt x="597647" y="490070"/>
                    <a:pt x="597255" y="550022"/>
                    <a:pt x="591670" y="609600"/>
                  </a:cubicBezTo>
                  <a:cubicBezTo>
                    <a:pt x="588277" y="645795"/>
                    <a:pt x="573741" y="680823"/>
                    <a:pt x="573741" y="717176"/>
                  </a:cubicBezTo>
                  <a:cubicBezTo>
                    <a:pt x="573741" y="815969"/>
                    <a:pt x="576648" y="915367"/>
                    <a:pt x="591670" y="1013011"/>
                  </a:cubicBezTo>
                  <a:cubicBezTo>
                    <a:pt x="592851" y="1020688"/>
                    <a:pt x="636832" y="1084898"/>
                    <a:pt x="654423" y="1093694"/>
                  </a:cubicBezTo>
                  <a:cubicBezTo>
                    <a:pt x="700117" y="1116541"/>
                    <a:pt x="758941" y="1114059"/>
                    <a:pt x="806823" y="1120588"/>
                  </a:cubicBezTo>
                  <a:cubicBezTo>
                    <a:pt x="842843" y="1125500"/>
                    <a:pt x="878541" y="1132541"/>
                    <a:pt x="914400" y="1138517"/>
                  </a:cubicBezTo>
                  <a:cubicBezTo>
                    <a:pt x="928119" y="1179677"/>
                    <a:pt x="933702" y="1199305"/>
                    <a:pt x="959223" y="1246094"/>
                  </a:cubicBezTo>
                  <a:cubicBezTo>
                    <a:pt x="963270" y="1253514"/>
                    <a:pt x="970553" y="1258743"/>
                    <a:pt x="977153" y="1264023"/>
                  </a:cubicBezTo>
                  <a:cubicBezTo>
                    <a:pt x="985566" y="1270754"/>
                    <a:pt x="1004047" y="1281953"/>
                    <a:pt x="1004047" y="12819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eur droit 22">
              <a:extLst>
                <a:ext uri="{FF2B5EF4-FFF2-40B4-BE49-F238E27FC236}">
                  <a16:creationId xmlns:a16="http://schemas.microsoft.com/office/drawing/2014/main" id="{62DEDBD8-2671-2DD2-B5C5-39ABA9604E0F}"/>
                </a:ext>
              </a:extLst>
            </p:cNvPr>
            <p:cNvCxnSpPr>
              <a:cxnSpLocks/>
            </p:cNvCxnSpPr>
            <p:nvPr/>
          </p:nvCxnSpPr>
          <p:spPr>
            <a:xfrm flipV="1">
              <a:off x="5145164" y="2556432"/>
              <a:ext cx="0" cy="1450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1830B751-9F01-906B-B6DC-7994872C5BE5}"/>
                </a:ext>
              </a:extLst>
            </p:cNvPr>
            <p:cNvCxnSpPr>
              <a:cxnSpLocks/>
            </p:cNvCxnSpPr>
            <p:nvPr/>
          </p:nvCxnSpPr>
          <p:spPr>
            <a:xfrm flipV="1">
              <a:off x="6064062" y="2516840"/>
              <a:ext cx="0" cy="1528567"/>
            </a:xfrm>
            <a:prstGeom prst="line">
              <a:avLst/>
            </a:prstGeom>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1516AE4A-942F-FDB3-986F-7B30A3A59537}"/>
                </a:ext>
              </a:extLst>
            </p:cNvPr>
            <p:cNvSpPr txBox="1"/>
            <p:nvPr/>
          </p:nvSpPr>
          <p:spPr>
            <a:xfrm>
              <a:off x="552453" y="4045407"/>
              <a:ext cx="1145719" cy="923330"/>
            </a:xfrm>
            <a:prstGeom prst="rect">
              <a:avLst/>
            </a:prstGeom>
            <a:noFill/>
          </p:spPr>
          <p:txBody>
            <a:bodyPr wrap="square" rtlCol="0">
              <a:spAutoFit/>
            </a:bodyPr>
            <a:lstStyle/>
            <a:p>
              <a:pPr algn="ctr"/>
              <a:r>
                <a:rPr lang="fr-FR" b="1" dirty="0"/>
                <a:t>Moteur à vitesse réglable</a:t>
              </a:r>
              <a:endParaRPr lang="en-US" b="1" dirty="0"/>
            </a:p>
          </p:txBody>
        </p:sp>
        <p:cxnSp>
          <p:nvCxnSpPr>
            <p:cNvPr id="26" name="Connecteur droit avec flèche 25">
              <a:extLst>
                <a:ext uri="{FF2B5EF4-FFF2-40B4-BE49-F238E27FC236}">
                  <a16:creationId xmlns:a16="http://schemas.microsoft.com/office/drawing/2014/main" id="{8B5D6D78-7E50-CF11-A1BC-DF39A25EE489}"/>
                </a:ext>
              </a:extLst>
            </p:cNvPr>
            <p:cNvCxnSpPr>
              <a:cxnSpLocks/>
            </p:cNvCxnSpPr>
            <p:nvPr/>
          </p:nvCxnSpPr>
          <p:spPr>
            <a:xfrm>
              <a:off x="6620102" y="1308847"/>
              <a:ext cx="629602"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38AEA22-C672-1AD7-438B-F93F91EDD433}"/>
                </a:ext>
              </a:extLst>
            </p:cNvPr>
            <p:cNvCxnSpPr>
              <a:cxnSpLocks/>
            </p:cNvCxnSpPr>
            <p:nvPr/>
          </p:nvCxnSpPr>
          <p:spPr>
            <a:xfrm flipH="1">
              <a:off x="4258889" y="1308847"/>
              <a:ext cx="670275"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Cylindre 27">
              <a:extLst>
                <a:ext uri="{FF2B5EF4-FFF2-40B4-BE49-F238E27FC236}">
                  <a16:creationId xmlns:a16="http://schemas.microsoft.com/office/drawing/2014/main" id="{889DC9F5-F883-0501-EB58-4D179FACE11D}"/>
                </a:ext>
              </a:extLst>
            </p:cNvPr>
            <p:cNvSpPr/>
            <p:nvPr/>
          </p:nvSpPr>
          <p:spPr>
            <a:xfrm rot="5400000">
              <a:off x="8985706" y="1291749"/>
              <a:ext cx="94127" cy="760342"/>
            </a:xfrm>
            <a:prstGeom prst="can">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re 28">
              <a:extLst>
                <a:ext uri="{FF2B5EF4-FFF2-40B4-BE49-F238E27FC236}">
                  <a16:creationId xmlns:a16="http://schemas.microsoft.com/office/drawing/2014/main" id="{C7D1542A-7072-501C-96AB-9AC8CAAB11B8}"/>
                </a:ext>
              </a:extLst>
            </p:cNvPr>
            <p:cNvSpPr/>
            <p:nvPr/>
          </p:nvSpPr>
          <p:spPr>
            <a:xfrm rot="5400000">
              <a:off x="5537949" y="1183909"/>
              <a:ext cx="332815" cy="959209"/>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a:extLst>
                <a:ext uri="{FF2B5EF4-FFF2-40B4-BE49-F238E27FC236}">
                  <a16:creationId xmlns:a16="http://schemas.microsoft.com/office/drawing/2014/main" id="{D1514A4A-3239-2A69-2DE0-A935F916C747}"/>
                </a:ext>
              </a:extLst>
            </p:cNvPr>
            <p:cNvSpPr/>
            <p:nvPr/>
          </p:nvSpPr>
          <p:spPr>
            <a:xfrm rot="6021794">
              <a:off x="4417191"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a:extLst>
                <a:ext uri="{FF2B5EF4-FFF2-40B4-BE49-F238E27FC236}">
                  <a16:creationId xmlns:a16="http://schemas.microsoft.com/office/drawing/2014/main" id="{E9B8049B-E331-3784-DBBF-664E5B144E17}"/>
                </a:ext>
              </a:extLst>
            </p:cNvPr>
            <p:cNvSpPr/>
            <p:nvPr/>
          </p:nvSpPr>
          <p:spPr>
            <a:xfrm rot="6021794">
              <a:off x="4641307"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a:extLst>
                <a:ext uri="{FF2B5EF4-FFF2-40B4-BE49-F238E27FC236}">
                  <a16:creationId xmlns:a16="http://schemas.microsoft.com/office/drawing/2014/main" id="{50741CAB-4DB5-D66B-84D3-4252F896857D}"/>
                </a:ext>
              </a:extLst>
            </p:cNvPr>
            <p:cNvSpPr/>
            <p:nvPr/>
          </p:nvSpPr>
          <p:spPr>
            <a:xfrm rot="6021794">
              <a:off x="4865423"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lipse 32">
              <a:extLst>
                <a:ext uri="{FF2B5EF4-FFF2-40B4-BE49-F238E27FC236}">
                  <a16:creationId xmlns:a16="http://schemas.microsoft.com/office/drawing/2014/main" id="{338FD543-DC5B-3DBB-93F4-3EECAF6E2DCC}"/>
                </a:ext>
              </a:extLst>
            </p:cNvPr>
            <p:cNvSpPr/>
            <p:nvPr/>
          </p:nvSpPr>
          <p:spPr>
            <a:xfrm rot="6021794">
              <a:off x="5089539"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e 33">
              <a:extLst>
                <a:ext uri="{FF2B5EF4-FFF2-40B4-BE49-F238E27FC236}">
                  <a16:creationId xmlns:a16="http://schemas.microsoft.com/office/drawing/2014/main" id="{540B0213-21AA-09DF-252F-27BBE1A00847}"/>
                </a:ext>
              </a:extLst>
            </p:cNvPr>
            <p:cNvSpPr/>
            <p:nvPr/>
          </p:nvSpPr>
          <p:spPr>
            <a:xfrm rot="6021794">
              <a:off x="5313655" y="1396253"/>
              <a:ext cx="1676400" cy="645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ylindre 34">
              <a:extLst>
                <a:ext uri="{FF2B5EF4-FFF2-40B4-BE49-F238E27FC236}">
                  <a16:creationId xmlns:a16="http://schemas.microsoft.com/office/drawing/2014/main" id="{9A251718-56B5-0961-44DD-50EE3AD64AFC}"/>
                </a:ext>
              </a:extLst>
            </p:cNvPr>
            <p:cNvSpPr/>
            <p:nvPr/>
          </p:nvSpPr>
          <p:spPr>
            <a:xfrm rot="5400000">
              <a:off x="6413922" y="1183909"/>
              <a:ext cx="332815" cy="959209"/>
            </a:xfrm>
            <a:prstGeom prst="can">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ylindre 35">
              <a:extLst>
                <a:ext uri="{FF2B5EF4-FFF2-40B4-BE49-F238E27FC236}">
                  <a16:creationId xmlns:a16="http://schemas.microsoft.com/office/drawing/2014/main" id="{0FDBF712-635F-5CFC-972D-FBC0BE5E0F61}"/>
                </a:ext>
              </a:extLst>
            </p:cNvPr>
            <p:cNvSpPr/>
            <p:nvPr/>
          </p:nvSpPr>
          <p:spPr>
            <a:xfrm rot="5400000">
              <a:off x="4648246" y="1183909"/>
              <a:ext cx="332815" cy="959209"/>
            </a:xfrm>
            <a:prstGeom prst="can">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p:cNvSpPr/>
          <p:nvPr/>
        </p:nvSpPr>
        <p:spPr>
          <a:xfrm>
            <a:off x="3912918" y="3747072"/>
            <a:ext cx="2079023" cy="14884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37567" y="1702177"/>
            <a:ext cx="2865294" cy="2585323"/>
          </a:xfrm>
          <a:prstGeom prst="rect">
            <a:avLst/>
          </a:prstGeom>
          <a:noFill/>
          <a:ln w="25400">
            <a:solidFill>
              <a:srgbClr val="2D2DFF"/>
            </a:solidFill>
          </a:ln>
        </p:spPr>
        <p:txBody>
          <a:bodyPr wrap="square" rtlCol="0">
            <a:spAutoFit/>
          </a:bodyPr>
          <a:lstStyle/>
          <a:p>
            <a:r>
              <a:rPr lang="fr-FR" b="1" u="sng" dirty="0" smtClean="0">
                <a:latin typeface="Century Gothic" panose="020B0502020202020204" pitchFamily="34" charset="0"/>
              </a:rPr>
              <a:t>Cahier des charges :</a:t>
            </a:r>
          </a:p>
          <a:p>
            <a:endParaRPr lang="fr-FR" dirty="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Filtre passe-bande</a:t>
            </a:r>
          </a:p>
          <a:p>
            <a:pPr marL="285750" indent="-285750">
              <a:buFont typeface="Wingdings" panose="05000000000000000000" pitchFamily="2" charset="2"/>
              <a:buChar char="ü"/>
            </a:pPr>
            <a:endParaRPr lang="fr-FR" dirty="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Fréquence propre : 10kHz</a:t>
            </a:r>
          </a:p>
          <a:p>
            <a:pPr marL="285750" indent="-285750">
              <a:buFont typeface="Wingdings" panose="05000000000000000000" pitchFamily="2" charset="2"/>
              <a:buChar char="ü"/>
            </a:pPr>
            <a:endParaRPr lang="fr-FR" dirty="0">
              <a:latin typeface="Century Gothic" panose="020B0502020202020204" pitchFamily="34" charset="0"/>
            </a:endParaRPr>
          </a:p>
          <a:p>
            <a:pPr marL="285750" indent="-285750">
              <a:buFont typeface="Wingdings" panose="05000000000000000000" pitchFamily="2" charset="2"/>
              <a:buChar char="ü"/>
            </a:pPr>
            <a:r>
              <a:rPr lang="fr-FR" dirty="0" smtClean="0">
                <a:latin typeface="Century Gothic" panose="020B0502020202020204" pitchFamily="34" charset="0"/>
              </a:rPr>
              <a:t>Bande passante :</a:t>
            </a:r>
          </a:p>
          <a:p>
            <a:r>
              <a:rPr lang="fr-FR" dirty="0" smtClean="0">
                <a:latin typeface="Century Gothic" panose="020B0502020202020204" pitchFamily="34" charset="0"/>
              </a:rPr>
              <a:t>     1kHz </a:t>
            </a:r>
            <a:endParaRPr lang="fr-FR" dirty="0">
              <a:latin typeface="Century Gothic" panose="020B0502020202020204" pitchFamily="34" charset="0"/>
            </a:endParaRPr>
          </a:p>
        </p:txBody>
      </p:sp>
    </p:spTree>
    <p:extLst>
      <p:ext uri="{BB962C8B-B14F-4D97-AF65-F5344CB8AC3E}">
        <p14:creationId xmlns:p14="http://schemas.microsoft.com/office/powerpoint/2010/main" val="34977754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p:cNvPicPr>
            <a:picLocks noChangeAspect="1"/>
          </p:cNvPicPr>
          <p:nvPr/>
        </p:nvPicPr>
        <p:blipFill rotWithShape="1">
          <a:blip r:embed="rId2">
            <a:extLst>
              <a:ext uri="{28A0092B-C50C-407E-A947-70E740481C1C}">
                <a14:useLocalDpi xmlns:a14="http://schemas.microsoft.com/office/drawing/2010/main" val="0"/>
              </a:ext>
            </a:extLst>
          </a:blip>
          <a:srcRect b="3112"/>
          <a:stretch/>
        </p:blipFill>
        <p:spPr>
          <a:xfrm>
            <a:off x="343649" y="1165226"/>
            <a:ext cx="11268913" cy="620442"/>
          </a:xfrm>
          <a:prstGeom prst="rect">
            <a:avLst/>
          </a:prstGeom>
        </p:spPr>
      </p:pic>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58</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Séquence pédagogique : illustration du filtrage en MPSI</a:t>
            </a:r>
            <a:endParaRPr lang="fr-FR" sz="2400" dirty="0">
              <a:solidFill>
                <a:schemeClr val="bg1"/>
              </a:solidFill>
              <a:latin typeface="Century Gothic" panose="020B0502020202020204" pitchFamily="34" charset="0"/>
              <a:cs typeface="Times New Roman" panose="02020603050405020304" pitchFamily="18" charset="0"/>
            </a:endParaRPr>
          </a:p>
        </p:txBody>
      </p:sp>
      <p:sp>
        <p:nvSpPr>
          <p:cNvPr id="45" name="ZoneTexte 44"/>
          <p:cNvSpPr txBox="1"/>
          <p:nvPr/>
        </p:nvSpPr>
        <p:spPr>
          <a:xfrm>
            <a:off x="3005894" y="3697735"/>
            <a:ext cx="6030686" cy="830997"/>
          </a:xfrm>
          <a:prstGeom prst="rect">
            <a:avLst/>
          </a:prstGeom>
          <a:noFill/>
          <a:ln w="25400">
            <a:solidFill>
              <a:srgbClr val="2D2DFF"/>
            </a:solidFill>
          </a:ln>
        </p:spPr>
        <p:txBody>
          <a:bodyPr wrap="square" rtlCol="0">
            <a:spAutoFit/>
          </a:bodyPr>
          <a:lstStyle/>
          <a:p>
            <a:pPr algn="ctr"/>
            <a:r>
              <a:rPr lang="fr-FR" sz="2400" dirty="0" smtClean="0">
                <a:latin typeface="Century Gothic" panose="020B0502020202020204" pitchFamily="34" charset="0"/>
              </a:rPr>
              <a:t>Séance de TP </a:t>
            </a:r>
            <a:r>
              <a:rPr lang="fr-FR" sz="2400" dirty="0">
                <a:latin typeface="Century Gothic" panose="020B0502020202020204" pitchFamily="34" charset="0"/>
              </a:rPr>
              <a:t>de 2h </a:t>
            </a:r>
            <a:r>
              <a:rPr lang="fr-FR" sz="2400" dirty="0" smtClean="0">
                <a:latin typeface="Century Gothic" panose="020B0502020202020204" pitchFamily="34" charset="0"/>
              </a:rPr>
              <a:t>avec un compte rendu par binôme</a:t>
            </a:r>
            <a:endParaRPr lang="fr-FR" sz="2400" dirty="0">
              <a:latin typeface="Century Gothic" panose="020B0502020202020204" pitchFamily="34" charset="0"/>
            </a:endParaRPr>
          </a:p>
        </p:txBody>
      </p:sp>
      <p:sp>
        <p:nvSpPr>
          <p:cNvPr id="46" name="ZoneTexte 45"/>
          <p:cNvSpPr txBox="1"/>
          <p:nvPr/>
        </p:nvSpPr>
        <p:spPr>
          <a:xfrm>
            <a:off x="9979805" y="2884811"/>
            <a:ext cx="1632757" cy="261610"/>
          </a:xfrm>
          <a:prstGeom prst="rect">
            <a:avLst/>
          </a:prstGeom>
          <a:noFill/>
        </p:spPr>
        <p:txBody>
          <a:bodyPr wrap="square" rtlCol="0">
            <a:spAutoFit/>
          </a:bodyPr>
          <a:lstStyle/>
          <a:p>
            <a:r>
              <a:rPr lang="fr-FR" sz="1100" dirty="0" smtClean="0"/>
              <a:t>Crédits : BO MPSI, MESR</a:t>
            </a:r>
            <a:endParaRPr lang="fr-FR" sz="1100" dirty="0"/>
          </a:p>
        </p:txBody>
      </p:sp>
      <p:pic>
        <p:nvPicPr>
          <p:cNvPr id="47" name="Image 46"/>
          <p:cNvPicPr>
            <a:picLocks noChangeAspect="1"/>
          </p:cNvPicPr>
          <p:nvPr/>
        </p:nvPicPr>
        <p:blipFill rotWithShape="1">
          <a:blip r:embed="rId3">
            <a:extLst>
              <a:ext uri="{28A0092B-C50C-407E-A947-70E740481C1C}">
                <a14:useLocalDpi xmlns:a14="http://schemas.microsoft.com/office/drawing/2010/main" val="0"/>
              </a:ext>
            </a:extLst>
          </a:blip>
          <a:srcRect l="1145" t="3653" r="53194" b="80891"/>
          <a:stretch/>
        </p:blipFill>
        <p:spPr>
          <a:xfrm>
            <a:off x="377713" y="2118029"/>
            <a:ext cx="5405887" cy="725999"/>
          </a:xfrm>
          <a:prstGeom prst="rect">
            <a:avLst/>
          </a:prstGeom>
        </p:spPr>
      </p:pic>
      <p:grpSp>
        <p:nvGrpSpPr>
          <p:cNvPr id="6" name="Groupe 5"/>
          <p:cNvGrpSpPr/>
          <p:nvPr/>
        </p:nvGrpSpPr>
        <p:grpSpPr>
          <a:xfrm>
            <a:off x="5924657" y="1935433"/>
            <a:ext cx="5429143" cy="908595"/>
            <a:chOff x="6096000" y="1935433"/>
            <a:chExt cx="5429143" cy="908595"/>
          </a:xfrm>
        </p:grpSpPr>
        <p:pic>
          <p:nvPicPr>
            <p:cNvPr id="11" name="Image 10"/>
            <p:cNvPicPr>
              <a:picLocks noChangeAspect="1"/>
            </p:cNvPicPr>
            <p:nvPr/>
          </p:nvPicPr>
          <p:blipFill rotWithShape="1">
            <a:blip r:embed="rId3">
              <a:extLst>
                <a:ext uri="{28A0092B-C50C-407E-A947-70E740481C1C}">
                  <a14:useLocalDpi xmlns:a14="http://schemas.microsoft.com/office/drawing/2010/main" val="0"/>
                </a:ext>
              </a:extLst>
            </a:blip>
            <a:srcRect l="47646" t="77208" r="1599" b="1866"/>
            <a:stretch/>
          </p:blipFill>
          <p:spPr>
            <a:xfrm>
              <a:off x="6219646" y="1976216"/>
              <a:ext cx="5305497" cy="867812"/>
            </a:xfrm>
            <a:prstGeom prst="rect">
              <a:avLst/>
            </a:prstGeom>
          </p:spPr>
        </p:pic>
        <p:sp>
          <p:nvSpPr>
            <p:cNvPr id="42" name="Rectangle 41"/>
            <p:cNvSpPr/>
            <p:nvPr/>
          </p:nvSpPr>
          <p:spPr>
            <a:xfrm>
              <a:off x="6096000" y="1935433"/>
              <a:ext cx="5325374" cy="9085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23392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70157D5-9FB1-4FB0-8149-63778EB89473}"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59</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Séquence pédagogique : étude du circuit RLC série</a:t>
            </a:r>
            <a:endParaRPr lang="fr-FR" sz="2400" dirty="0">
              <a:solidFill>
                <a:schemeClr val="bg1"/>
              </a:solidFill>
              <a:latin typeface="Century Gothic" panose="020B0502020202020204" pitchFamily="34" charset="0"/>
              <a:cs typeface="Times New Roman" panose="02020603050405020304" pitchFamily="18" charset="0"/>
            </a:endParaRPr>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8881"/>
            <a:ext cx="4040491" cy="2104693"/>
          </a:xfrm>
          <a:prstGeom prst="rect">
            <a:avLst/>
          </a:prstGeom>
        </p:spPr>
      </p:pic>
      <p:sp>
        <p:nvSpPr>
          <p:cNvPr id="16" name="Flèche droite 15"/>
          <p:cNvSpPr/>
          <p:nvPr/>
        </p:nvSpPr>
        <p:spPr>
          <a:xfrm>
            <a:off x="305830" y="2010276"/>
            <a:ext cx="11421645" cy="396815"/>
          </a:xfrm>
          <a:prstGeom prst="rightArrow">
            <a:avLst/>
          </a:prstGeom>
          <a:gradFill flip="none" rotWithShape="1">
            <a:gsLst>
              <a:gs pos="41000">
                <a:srgbClr val="8BA4BB"/>
              </a:gs>
              <a:gs pos="0">
                <a:schemeClr val="accent1">
                  <a:lumMod val="5000"/>
                  <a:lumOff val="95000"/>
                </a:schemeClr>
              </a:gs>
              <a:gs pos="100000">
                <a:srgbClr val="1F4E7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9859992" y="2407091"/>
            <a:ext cx="2332008" cy="646331"/>
          </a:xfrm>
          <a:prstGeom prst="rect">
            <a:avLst/>
          </a:prstGeom>
          <a:noFill/>
        </p:spPr>
        <p:txBody>
          <a:bodyPr wrap="square" rtlCol="0">
            <a:spAutoFit/>
          </a:bodyPr>
          <a:lstStyle/>
          <a:p>
            <a:pPr algn="r"/>
            <a:r>
              <a:rPr lang="fr-FR" dirty="0" smtClean="0">
                <a:latin typeface="Century Gothic" panose="020B0502020202020204" pitchFamily="34" charset="0"/>
              </a:rPr>
              <a:t>Progression de la séance</a:t>
            </a:r>
            <a:endParaRPr lang="fr-FR" dirty="0">
              <a:latin typeface="Century Gothic" panose="020B0502020202020204" pitchFamily="34" charset="0"/>
            </a:endParaRPr>
          </a:p>
        </p:txBody>
      </p:sp>
      <p:cxnSp>
        <p:nvCxnSpPr>
          <p:cNvPr id="19" name="Connecteur droit 18"/>
          <p:cNvCxnSpPr/>
          <p:nvPr/>
        </p:nvCxnSpPr>
        <p:spPr>
          <a:xfrm>
            <a:off x="1768415" y="1928485"/>
            <a:ext cx="0" cy="560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424647" y="1127742"/>
            <a:ext cx="2895496" cy="646331"/>
          </a:xfrm>
          <a:prstGeom prst="rect">
            <a:avLst/>
          </a:prstGeom>
          <a:noFill/>
        </p:spPr>
        <p:txBody>
          <a:bodyPr wrap="square" rtlCol="0">
            <a:spAutoFit/>
          </a:bodyPr>
          <a:lstStyle/>
          <a:p>
            <a:pPr algn="ctr"/>
            <a:r>
              <a:rPr lang="fr-FR" b="1" dirty="0" smtClean="0">
                <a:latin typeface="Century Gothic" panose="020B0502020202020204" pitchFamily="34" charset="0"/>
              </a:rPr>
              <a:t>Etape 1 : </a:t>
            </a:r>
            <a:r>
              <a:rPr lang="fr-FR" dirty="0" smtClean="0">
                <a:latin typeface="Century Gothic" panose="020B0502020202020204" pitchFamily="34" charset="0"/>
              </a:rPr>
              <a:t>construction du circuit RLC (~30min)</a:t>
            </a:r>
            <a:endParaRPr lang="fr-FR" dirty="0">
              <a:latin typeface="Century Gothic" panose="020B0502020202020204" pitchFamily="34" charset="0"/>
            </a:endParaRPr>
          </a:p>
        </p:txBody>
      </p:sp>
      <p:sp>
        <p:nvSpPr>
          <p:cNvPr id="7" name="ZoneTexte 6"/>
          <p:cNvSpPr txBox="1"/>
          <p:nvPr/>
        </p:nvSpPr>
        <p:spPr>
          <a:xfrm>
            <a:off x="152400" y="4950622"/>
            <a:ext cx="3886200" cy="2031325"/>
          </a:xfrm>
          <a:prstGeom prst="rect">
            <a:avLst/>
          </a:prstGeom>
          <a:noFill/>
        </p:spPr>
        <p:txBody>
          <a:bodyPr wrap="square" rtlCol="0">
            <a:spAutoFit/>
          </a:bodyPr>
          <a:lstStyle/>
          <a:p>
            <a:r>
              <a:rPr lang="fr-FR" b="1" dirty="0" smtClean="0">
                <a:latin typeface="Century Gothic" panose="020B0502020202020204" pitchFamily="34" charset="0"/>
              </a:rPr>
              <a:t>Difficultés envisagées :</a:t>
            </a:r>
          </a:p>
          <a:p>
            <a:pPr marL="742950" lvl="1" indent="-285750">
              <a:buFont typeface="Wingdings" panose="05000000000000000000" pitchFamily="2" charset="2"/>
              <a:buChar char="ü"/>
            </a:pPr>
            <a:r>
              <a:rPr lang="fr-FR" dirty="0" smtClean="0">
                <a:latin typeface="Century Gothic" panose="020B0502020202020204" pitchFamily="34" charset="0"/>
              </a:rPr>
              <a:t>Mauvais choix de (L,C)</a:t>
            </a:r>
          </a:p>
          <a:p>
            <a:pPr marL="742950" lvl="1" indent="-285750">
              <a:buFont typeface="Wingdings" panose="05000000000000000000" pitchFamily="2" charset="2"/>
              <a:buChar char="ü"/>
            </a:pPr>
            <a:endParaRPr lang="fr-FR" dirty="0">
              <a:latin typeface="Century Gothic" panose="020B0502020202020204" pitchFamily="34" charset="0"/>
            </a:endParaRPr>
          </a:p>
          <a:p>
            <a:pPr marL="742950" lvl="1" indent="-285750">
              <a:buFont typeface="Wingdings" panose="05000000000000000000" pitchFamily="2" charset="2"/>
              <a:buChar char="ü"/>
            </a:pPr>
            <a:r>
              <a:rPr lang="fr-FR" dirty="0" smtClean="0">
                <a:latin typeface="Century Gothic" panose="020B0502020202020204" pitchFamily="34" charset="0"/>
              </a:rPr>
              <a:t>Problème de masse</a:t>
            </a:r>
          </a:p>
          <a:p>
            <a:pPr marL="742950" lvl="1" indent="-285750">
              <a:buFont typeface="Wingdings" panose="05000000000000000000" pitchFamily="2" charset="2"/>
              <a:buChar char="ü"/>
            </a:pPr>
            <a:endParaRPr lang="fr-FR" dirty="0">
              <a:latin typeface="Century Gothic" panose="020B0502020202020204" pitchFamily="34" charset="0"/>
            </a:endParaRPr>
          </a:p>
          <a:p>
            <a:pPr marL="742950" lvl="1" indent="-285750">
              <a:buFont typeface="Wingdings" panose="05000000000000000000" pitchFamily="2" charset="2"/>
              <a:buChar char="ü"/>
            </a:pPr>
            <a:endParaRPr lang="fr-FR" dirty="0" smtClean="0">
              <a:latin typeface="Century Gothic" panose="020B0502020202020204" pitchFamily="34" charset="0"/>
            </a:endParaRPr>
          </a:p>
          <a:p>
            <a:pPr marL="742950" lvl="1" indent="-285750">
              <a:buFont typeface="Wingdings" panose="05000000000000000000" pitchFamily="2" charset="2"/>
              <a:buChar char="ü"/>
            </a:pPr>
            <a:endParaRPr lang="fr-FR" dirty="0">
              <a:latin typeface="Century Gothic" panose="020B0502020202020204" pitchFamily="34" charset="0"/>
            </a:endParaRPr>
          </a:p>
        </p:txBody>
      </p:sp>
    </p:spTree>
    <p:extLst>
      <p:ext uri="{BB962C8B-B14F-4D97-AF65-F5344CB8AC3E}">
        <p14:creationId xmlns:p14="http://schemas.microsoft.com/office/powerpoint/2010/main" val="2335875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6</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Question posée par le jury</a:t>
            </a:r>
            <a:endParaRPr lang="fr-FR" sz="2400" b="1" dirty="0">
              <a:solidFill>
                <a:schemeClr val="bg1"/>
              </a:solidFill>
              <a:latin typeface="Century Gothic" panose="020B0502020202020204" pitchFamily="34" charset="0"/>
              <a:cs typeface="Times New Roman" panose="02020603050405020304" pitchFamily="18" charset="0"/>
            </a:endParaRPr>
          </a:p>
        </p:txBody>
      </p:sp>
      <p:sp>
        <p:nvSpPr>
          <p:cNvPr id="6" name="ZoneTexte 5"/>
          <p:cNvSpPr txBox="1"/>
          <p:nvPr/>
        </p:nvSpPr>
        <p:spPr>
          <a:xfrm>
            <a:off x="517071" y="2503714"/>
            <a:ext cx="11157857" cy="1815882"/>
          </a:xfrm>
          <a:prstGeom prst="rect">
            <a:avLst/>
          </a:prstGeom>
          <a:noFill/>
        </p:spPr>
        <p:txBody>
          <a:bodyPr wrap="square" rtlCol="0">
            <a:spAutoFit/>
          </a:bodyPr>
          <a:lstStyle/>
          <a:p>
            <a:pPr algn="ctr"/>
            <a:r>
              <a:rPr lang="fr-FR" sz="2800" dirty="0" smtClean="0">
                <a:latin typeface="Century Gothic" panose="020B0502020202020204" pitchFamily="34" charset="0"/>
              </a:rPr>
              <a:t>Comment présenteriez-vous la notion de transition de phase (1</a:t>
            </a:r>
            <a:r>
              <a:rPr lang="fr-FR" sz="2800" baseline="30000" dirty="0" smtClean="0">
                <a:latin typeface="Century Gothic" panose="020B0502020202020204" pitchFamily="34" charset="0"/>
              </a:rPr>
              <a:t>er</a:t>
            </a:r>
            <a:r>
              <a:rPr lang="fr-FR" sz="2800" dirty="0" smtClean="0">
                <a:latin typeface="Century Gothic" panose="020B0502020202020204" pitchFamily="34" charset="0"/>
              </a:rPr>
              <a:t> et 2</a:t>
            </a:r>
            <a:r>
              <a:rPr lang="fr-FR" sz="2800" baseline="30000" dirty="0" smtClean="0">
                <a:latin typeface="Century Gothic" panose="020B0502020202020204" pitchFamily="34" charset="0"/>
              </a:rPr>
              <a:t>nd</a:t>
            </a:r>
            <a:r>
              <a:rPr lang="fr-FR" sz="2800" dirty="0" smtClean="0">
                <a:latin typeface="Century Gothic" panose="020B0502020202020204" pitchFamily="34" charset="0"/>
              </a:rPr>
              <a:t> ordre) à des étudiants de CPGE ? </a:t>
            </a:r>
          </a:p>
          <a:p>
            <a:pPr algn="ctr"/>
            <a:endParaRPr lang="fr-FR" sz="2800" dirty="0">
              <a:latin typeface="Century Gothic" panose="020B0502020202020204" pitchFamily="34" charset="0"/>
            </a:endParaRPr>
          </a:p>
          <a:p>
            <a:pPr algn="ctr"/>
            <a:r>
              <a:rPr lang="fr-FR" sz="2800" dirty="0" smtClean="0">
                <a:latin typeface="Century Gothic" panose="020B0502020202020204" pitchFamily="34" charset="0"/>
              </a:rPr>
              <a:t>Vous ferez le lien avec la supraconductivité.</a:t>
            </a:r>
            <a:endParaRPr lang="fr-FR" sz="2800" dirty="0">
              <a:latin typeface="Century Gothic" panose="020B0502020202020204" pitchFamily="34" charset="0"/>
            </a:endParaRPr>
          </a:p>
        </p:txBody>
      </p:sp>
    </p:spTree>
    <p:extLst>
      <p:ext uri="{BB962C8B-B14F-4D97-AF65-F5344CB8AC3E}">
        <p14:creationId xmlns:p14="http://schemas.microsoft.com/office/powerpoint/2010/main" val="306341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70157D5-9FB1-4FB0-8149-63778EB89473}"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60</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Séquence pédagogique : étude du circuit RLC série</a:t>
            </a:r>
            <a:endParaRPr lang="fr-FR" sz="2400" dirty="0">
              <a:solidFill>
                <a:schemeClr val="bg1"/>
              </a:solidFill>
              <a:latin typeface="Century Gothic" panose="020B0502020202020204" pitchFamily="34" charset="0"/>
              <a:cs typeface="Times New Roman" panose="02020603050405020304" pitchFamily="18" charset="0"/>
            </a:endParaRPr>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8881"/>
            <a:ext cx="4040491" cy="2104693"/>
          </a:xfrm>
          <a:prstGeom prst="rect">
            <a:avLst/>
          </a:prstGeom>
        </p:spPr>
      </p:pic>
      <p:sp>
        <p:nvSpPr>
          <p:cNvPr id="16" name="Flèche droite 15"/>
          <p:cNvSpPr/>
          <p:nvPr/>
        </p:nvSpPr>
        <p:spPr>
          <a:xfrm>
            <a:off x="305830" y="2010276"/>
            <a:ext cx="11421645" cy="396815"/>
          </a:xfrm>
          <a:prstGeom prst="rightArrow">
            <a:avLst/>
          </a:prstGeom>
          <a:gradFill flip="none" rotWithShape="1">
            <a:gsLst>
              <a:gs pos="41000">
                <a:srgbClr val="8BA4BB"/>
              </a:gs>
              <a:gs pos="0">
                <a:schemeClr val="accent1">
                  <a:lumMod val="5000"/>
                  <a:lumOff val="95000"/>
                </a:schemeClr>
              </a:gs>
              <a:gs pos="100000">
                <a:srgbClr val="1F4E7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9859992" y="2407091"/>
            <a:ext cx="2332008" cy="646331"/>
          </a:xfrm>
          <a:prstGeom prst="rect">
            <a:avLst/>
          </a:prstGeom>
          <a:noFill/>
        </p:spPr>
        <p:txBody>
          <a:bodyPr wrap="square" rtlCol="0">
            <a:spAutoFit/>
          </a:bodyPr>
          <a:lstStyle/>
          <a:p>
            <a:pPr algn="r"/>
            <a:r>
              <a:rPr lang="fr-FR" dirty="0" smtClean="0">
                <a:latin typeface="Century Gothic" panose="020B0502020202020204" pitchFamily="34" charset="0"/>
              </a:rPr>
              <a:t>Progression de la séance</a:t>
            </a:r>
            <a:endParaRPr lang="fr-FR" dirty="0">
              <a:latin typeface="Century Gothic" panose="020B0502020202020204" pitchFamily="34" charset="0"/>
            </a:endParaRPr>
          </a:p>
        </p:txBody>
      </p:sp>
      <p:cxnSp>
        <p:nvCxnSpPr>
          <p:cNvPr id="19" name="Connecteur droit 18"/>
          <p:cNvCxnSpPr/>
          <p:nvPr/>
        </p:nvCxnSpPr>
        <p:spPr>
          <a:xfrm>
            <a:off x="1768415" y="1928485"/>
            <a:ext cx="0" cy="560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424647" y="1127742"/>
            <a:ext cx="2895496" cy="646331"/>
          </a:xfrm>
          <a:prstGeom prst="rect">
            <a:avLst/>
          </a:prstGeom>
          <a:noFill/>
        </p:spPr>
        <p:txBody>
          <a:bodyPr wrap="square" rtlCol="0">
            <a:spAutoFit/>
          </a:bodyPr>
          <a:lstStyle/>
          <a:p>
            <a:pPr algn="ctr"/>
            <a:r>
              <a:rPr lang="fr-FR" b="1" dirty="0" smtClean="0">
                <a:latin typeface="Century Gothic" panose="020B0502020202020204" pitchFamily="34" charset="0"/>
              </a:rPr>
              <a:t>Etape 1 : </a:t>
            </a:r>
            <a:r>
              <a:rPr lang="fr-FR" dirty="0" smtClean="0">
                <a:latin typeface="Century Gothic" panose="020B0502020202020204" pitchFamily="34" charset="0"/>
              </a:rPr>
              <a:t>construction du circuit RLC (~30min)</a:t>
            </a:r>
            <a:endParaRPr lang="fr-FR" dirty="0">
              <a:latin typeface="Century Gothic" panose="020B0502020202020204" pitchFamily="34" charset="0"/>
            </a:endParaRPr>
          </a:p>
        </p:txBody>
      </p:sp>
      <p:sp>
        <p:nvSpPr>
          <p:cNvPr id="21" name="ZoneTexte 20"/>
          <p:cNvSpPr txBox="1"/>
          <p:nvPr/>
        </p:nvSpPr>
        <p:spPr>
          <a:xfrm>
            <a:off x="4134637" y="1127741"/>
            <a:ext cx="3112698" cy="646331"/>
          </a:xfrm>
          <a:prstGeom prst="rect">
            <a:avLst/>
          </a:prstGeom>
          <a:noFill/>
        </p:spPr>
        <p:txBody>
          <a:bodyPr wrap="square" rtlCol="0">
            <a:spAutoFit/>
          </a:bodyPr>
          <a:lstStyle/>
          <a:p>
            <a:pPr algn="ctr"/>
            <a:r>
              <a:rPr lang="fr-FR" b="1" dirty="0" smtClean="0">
                <a:latin typeface="Century Gothic" panose="020B0502020202020204" pitchFamily="34" charset="0"/>
              </a:rPr>
              <a:t>Etape 2 : </a:t>
            </a:r>
            <a:r>
              <a:rPr lang="fr-FR" dirty="0" smtClean="0">
                <a:latin typeface="Century Gothic" panose="020B0502020202020204" pitchFamily="34" charset="0"/>
              </a:rPr>
              <a:t>diagramme de </a:t>
            </a:r>
            <a:r>
              <a:rPr lang="fr-FR" dirty="0" err="1" smtClean="0">
                <a:latin typeface="Century Gothic" panose="020B0502020202020204" pitchFamily="34" charset="0"/>
              </a:rPr>
              <a:t>Bode</a:t>
            </a:r>
            <a:r>
              <a:rPr lang="fr-FR" dirty="0" smtClean="0">
                <a:latin typeface="Century Gothic" panose="020B0502020202020204" pitchFamily="34" charset="0"/>
              </a:rPr>
              <a:t> (~1h)</a:t>
            </a:r>
            <a:endParaRPr lang="fr-FR" dirty="0">
              <a:latin typeface="Century Gothic" panose="020B0502020202020204" pitchFamily="34" charset="0"/>
            </a:endParaRPr>
          </a:p>
        </p:txBody>
      </p:sp>
      <p:cxnSp>
        <p:nvCxnSpPr>
          <p:cNvPr id="22" name="Connecteur droit 21"/>
          <p:cNvCxnSpPr/>
          <p:nvPr/>
        </p:nvCxnSpPr>
        <p:spPr>
          <a:xfrm>
            <a:off x="5460864" y="1902893"/>
            <a:ext cx="0" cy="560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7605" y="2643294"/>
            <a:ext cx="3006518" cy="2307328"/>
          </a:xfrm>
          <a:prstGeom prst="rect">
            <a:avLst/>
          </a:prstGeom>
        </p:spPr>
      </p:pic>
      <p:sp>
        <p:nvSpPr>
          <p:cNvPr id="7" name="ZoneTexte 6"/>
          <p:cNvSpPr txBox="1"/>
          <p:nvPr/>
        </p:nvSpPr>
        <p:spPr>
          <a:xfrm>
            <a:off x="152400" y="4950622"/>
            <a:ext cx="3886200" cy="2031325"/>
          </a:xfrm>
          <a:prstGeom prst="rect">
            <a:avLst/>
          </a:prstGeom>
          <a:noFill/>
        </p:spPr>
        <p:txBody>
          <a:bodyPr wrap="square" rtlCol="0">
            <a:spAutoFit/>
          </a:bodyPr>
          <a:lstStyle/>
          <a:p>
            <a:r>
              <a:rPr lang="fr-FR" b="1" dirty="0" smtClean="0">
                <a:latin typeface="Century Gothic" panose="020B0502020202020204" pitchFamily="34" charset="0"/>
              </a:rPr>
              <a:t>Difficultés envisagées :</a:t>
            </a:r>
          </a:p>
          <a:p>
            <a:pPr marL="742950" lvl="1" indent="-285750">
              <a:buFont typeface="Wingdings" panose="05000000000000000000" pitchFamily="2" charset="2"/>
              <a:buChar char="ü"/>
            </a:pPr>
            <a:r>
              <a:rPr lang="fr-FR" dirty="0" smtClean="0">
                <a:latin typeface="Century Gothic" panose="020B0502020202020204" pitchFamily="34" charset="0"/>
              </a:rPr>
              <a:t>Mauvais choix de (L,C)</a:t>
            </a:r>
          </a:p>
          <a:p>
            <a:pPr marL="742950" lvl="1" indent="-285750">
              <a:buFont typeface="Wingdings" panose="05000000000000000000" pitchFamily="2" charset="2"/>
              <a:buChar char="ü"/>
            </a:pPr>
            <a:endParaRPr lang="fr-FR" dirty="0">
              <a:latin typeface="Century Gothic" panose="020B0502020202020204" pitchFamily="34" charset="0"/>
            </a:endParaRPr>
          </a:p>
          <a:p>
            <a:pPr marL="742950" lvl="1" indent="-285750">
              <a:buFont typeface="Wingdings" panose="05000000000000000000" pitchFamily="2" charset="2"/>
              <a:buChar char="ü"/>
            </a:pPr>
            <a:r>
              <a:rPr lang="fr-FR" dirty="0" smtClean="0">
                <a:latin typeface="Century Gothic" panose="020B0502020202020204" pitchFamily="34" charset="0"/>
              </a:rPr>
              <a:t>Problème de masse</a:t>
            </a:r>
          </a:p>
          <a:p>
            <a:pPr marL="742950" lvl="1" indent="-285750">
              <a:buFont typeface="Wingdings" panose="05000000000000000000" pitchFamily="2" charset="2"/>
              <a:buChar char="ü"/>
            </a:pPr>
            <a:endParaRPr lang="fr-FR" dirty="0">
              <a:latin typeface="Century Gothic" panose="020B0502020202020204" pitchFamily="34" charset="0"/>
            </a:endParaRPr>
          </a:p>
          <a:p>
            <a:pPr marL="742950" lvl="1" indent="-285750">
              <a:buFont typeface="Wingdings" panose="05000000000000000000" pitchFamily="2" charset="2"/>
              <a:buChar char="ü"/>
            </a:pPr>
            <a:endParaRPr lang="fr-FR" dirty="0" smtClean="0">
              <a:latin typeface="Century Gothic" panose="020B0502020202020204" pitchFamily="34" charset="0"/>
            </a:endParaRPr>
          </a:p>
          <a:p>
            <a:pPr marL="742950" lvl="1" indent="-285750">
              <a:buFont typeface="Wingdings" panose="05000000000000000000" pitchFamily="2" charset="2"/>
              <a:buChar char="ü"/>
            </a:pPr>
            <a:endParaRPr lang="fr-FR" dirty="0">
              <a:latin typeface="Century Gothic" panose="020B0502020202020204" pitchFamily="34" charset="0"/>
            </a:endParaRPr>
          </a:p>
        </p:txBody>
      </p:sp>
      <p:sp>
        <p:nvSpPr>
          <p:cNvPr id="18" name="ZoneTexte 17"/>
          <p:cNvSpPr txBox="1"/>
          <p:nvPr/>
        </p:nvSpPr>
        <p:spPr>
          <a:xfrm>
            <a:off x="3733800" y="4950622"/>
            <a:ext cx="4278086" cy="1477328"/>
          </a:xfrm>
          <a:prstGeom prst="rect">
            <a:avLst/>
          </a:prstGeom>
          <a:noFill/>
        </p:spPr>
        <p:txBody>
          <a:bodyPr wrap="square" rtlCol="0">
            <a:spAutoFit/>
          </a:bodyPr>
          <a:lstStyle/>
          <a:p>
            <a:r>
              <a:rPr lang="fr-FR" b="1" dirty="0" smtClean="0">
                <a:latin typeface="Century Gothic" panose="020B0502020202020204" pitchFamily="34" charset="0"/>
              </a:rPr>
              <a:t>Difficultés envisagées :</a:t>
            </a:r>
          </a:p>
          <a:p>
            <a:pPr marL="742950" lvl="1" indent="-285750">
              <a:buFont typeface="Wingdings" panose="05000000000000000000" pitchFamily="2" charset="2"/>
              <a:buChar char="ü"/>
            </a:pPr>
            <a:r>
              <a:rPr lang="fr-FR" dirty="0">
                <a:latin typeface="Century Gothic" panose="020B0502020202020204" pitchFamily="34" charset="0"/>
              </a:rPr>
              <a:t>Définition du diagramme de </a:t>
            </a:r>
            <a:r>
              <a:rPr lang="fr-FR" dirty="0" err="1" smtClean="0">
                <a:latin typeface="Century Gothic" panose="020B0502020202020204" pitchFamily="34" charset="0"/>
              </a:rPr>
              <a:t>Bode</a:t>
            </a:r>
            <a:endParaRPr lang="fr-FR" dirty="0">
              <a:latin typeface="Century Gothic" panose="020B0502020202020204" pitchFamily="34" charset="0"/>
            </a:endParaRPr>
          </a:p>
          <a:p>
            <a:pPr marL="742950" lvl="1" indent="-285750">
              <a:buFont typeface="Wingdings" panose="05000000000000000000" pitchFamily="2" charset="2"/>
              <a:buChar char="ü"/>
            </a:pPr>
            <a:endParaRPr lang="fr-FR" dirty="0" smtClean="0">
              <a:latin typeface="Century Gothic" panose="020B0502020202020204" pitchFamily="34" charset="0"/>
            </a:endParaRPr>
          </a:p>
          <a:p>
            <a:pPr marL="742950" lvl="1" indent="-285750">
              <a:buFont typeface="Wingdings" panose="05000000000000000000" pitchFamily="2" charset="2"/>
              <a:buChar char="ü"/>
            </a:pPr>
            <a:r>
              <a:rPr lang="fr-FR" dirty="0" smtClean="0">
                <a:latin typeface="Century Gothic" panose="020B0502020202020204" pitchFamily="34" charset="0"/>
              </a:rPr>
              <a:t>Représentation logarithmique</a:t>
            </a:r>
          </a:p>
        </p:txBody>
      </p:sp>
    </p:spTree>
    <p:extLst>
      <p:ext uri="{BB962C8B-B14F-4D97-AF65-F5344CB8AC3E}">
        <p14:creationId xmlns:p14="http://schemas.microsoft.com/office/powerpoint/2010/main" val="41073878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70157D5-9FB1-4FB0-8149-63778EB89473}"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61</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Séquence pédagogique : étude du circuit RLC série</a:t>
            </a:r>
            <a:endParaRPr lang="fr-FR" sz="2400" dirty="0">
              <a:solidFill>
                <a:schemeClr val="bg1"/>
              </a:solidFill>
              <a:latin typeface="Century Gothic" panose="020B0502020202020204" pitchFamily="34" charset="0"/>
              <a:cs typeface="Times New Roman" panose="02020603050405020304" pitchFamily="18" charset="0"/>
            </a:endParaRPr>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8881"/>
            <a:ext cx="4040491" cy="2104693"/>
          </a:xfrm>
          <a:prstGeom prst="rect">
            <a:avLst/>
          </a:prstGeom>
        </p:spPr>
      </p:pic>
      <p:sp>
        <p:nvSpPr>
          <p:cNvPr id="16" name="Flèche droite 15"/>
          <p:cNvSpPr/>
          <p:nvPr/>
        </p:nvSpPr>
        <p:spPr>
          <a:xfrm>
            <a:off x="305830" y="2010276"/>
            <a:ext cx="11421645" cy="396815"/>
          </a:xfrm>
          <a:prstGeom prst="rightArrow">
            <a:avLst/>
          </a:prstGeom>
          <a:gradFill flip="none" rotWithShape="1">
            <a:gsLst>
              <a:gs pos="41000">
                <a:srgbClr val="8BA4BB"/>
              </a:gs>
              <a:gs pos="0">
                <a:schemeClr val="accent1">
                  <a:lumMod val="5000"/>
                  <a:lumOff val="95000"/>
                </a:schemeClr>
              </a:gs>
              <a:gs pos="100000">
                <a:srgbClr val="1F4E7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9859992" y="2407091"/>
            <a:ext cx="2332008" cy="646331"/>
          </a:xfrm>
          <a:prstGeom prst="rect">
            <a:avLst/>
          </a:prstGeom>
          <a:noFill/>
        </p:spPr>
        <p:txBody>
          <a:bodyPr wrap="square" rtlCol="0">
            <a:spAutoFit/>
          </a:bodyPr>
          <a:lstStyle/>
          <a:p>
            <a:pPr algn="r"/>
            <a:r>
              <a:rPr lang="fr-FR" dirty="0" smtClean="0">
                <a:latin typeface="Century Gothic" panose="020B0502020202020204" pitchFamily="34" charset="0"/>
              </a:rPr>
              <a:t>Progression de la séance</a:t>
            </a:r>
            <a:endParaRPr lang="fr-FR" dirty="0">
              <a:latin typeface="Century Gothic" panose="020B0502020202020204" pitchFamily="34" charset="0"/>
            </a:endParaRPr>
          </a:p>
        </p:txBody>
      </p:sp>
      <p:cxnSp>
        <p:nvCxnSpPr>
          <p:cNvPr id="19" name="Connecteur droit 18"/>
          <p:cNvCxnSpPr/>
          <p:nvPr/>
        </p:nvCxnSpPr>
        <p:spPr>
          <a:xfrm>
            <a:off x="1768415" y="1928485"/>
            <a:ext cx="0" cy="560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424647" y="1127742"/>
            <a:ext cx="2895496" cy="646331"/>
          </a:xfrm>
          <a:prstGeom prst="rect">
            <a:avLst/>
          </a:prstGeom>
          <a:noFill/>
        </p:spPr>
        <p:txBody>
          <a:bodyPr wrap="square" rtlCol="0">
            <a:spAutoFit/>
          </a:bodyPr>
          <a:lstStyle/>
          <a:p>
            <a:pPr algn="ctr"/>
            <a:r>
              <a:rPr lang="fr-FR" b="1" dirty="0" smtClean="0">
                <a:latin typeface="Century Gothic" panose="020B0502020202020204" pitchFamily="34" charset="0"/>
              </a:rPr>
              <a:t>Etape 1 : </a:t>
            </a:r>
            <a:r>
              <a:rPr lang="fr-FR" dirty="0" smtClean="0">
                <a:latin typeface="Century Gothic" panose="020B0502020202020204" pitchFamily="34" charset="0"/>
              </a:rPr>
              <a:t>construction du circuit RLC (~30min)</a:t>
            </a:r>
            <a:endParaRPr lang="fr-FR" dirty="0">
              <a:latin typeface="Century Gothic" panose="020B0502020202020204" pitchFamily="34" charset="0"/>
            </a:endParaRPr>
          </a:p>
        </p:txBody>
      </p:sp>
      <p:sp>
        <p:nvSpPr>
          <p:cNvPr id="21" name="ZoneTexte 20"/>
          <p:cNvSpPr txBox="1"/>
          <p:nvPr/>
        </p:nvSpPr>
        <p:spPr>
          <a:xfrm>
            <a:off x="4134637" y="1127741"/>
            <a:ext cx="3112698" cy="646331"/>
          </a:xfrm>
          <a:prstGeom prst="rect">
            <a:avLst/>
          </a:prstGeom>
          <a:noFill/>
        </p:spPr>
        <p:txBody>
          <a:bodyPr wrap="square" rtlCol="0">
            <a:spAutoFit/>
          </a:bodyPr>
          <a:lstStyle/>
          <a:p>
            <a:pPr algn="ctr"/>
            <a:r>
              <a:rPr lang="fr-FR" b="1" dirty="0" smtClean="0">
                <a:latin typeface="Century Gothic" panose="020B0502020202020204" pitchFamily="34" charset="0"/>
              </a:rPr>
              <a:t>Etape 2 : </a:t>
            </a:r>
            <a:r>
              <a:rPr lang="fr-FR" dirty="0" smtClean="0">
                <a:latin typeface="Century Gothic" panose="020B0502020202020204" pitchFamily="34" charset="0"/>
              </a:rPr>
              <a:t>diagramme de </a:t>
            </a:r>
            <a:r>
              <a:rPr lang="fr-FR" dirty="0" err="1" smtClean="0">
                <a:latin typeface="Century Gothic" panose="020B0502020202020204" pitchFamily="34" charset="0"/>
              </a:rPr>
              <a:t>Bode</a:t>
            </a:r>
            <a:r>
              <a:rPr lang="fr-FR" dirty="0" smtClean="0">
                <a:latin typeface="Century Gothic" panose="020B0502020202020204" pitchFamily="34" charset="0"/>
              </a:rPr>
              <a:t> (~1h)</a:t>
            </a:r>
            <a:endParaRPr lang="fr-FR" dirty="0">
              <a:latin typeface="Century Gothic" panose="020B0502020202020204" pitchFamily="34" charset="0"/>
            </a:endParaRPr>
          </a:p>
        </p:txBody>
      </p:sp>
      <p:cxnSp>
        <p:nvCxnSpPr>
          <p:cNvPr id="22" name="Connecteur droit 21"/>
          <p:cNvCxnSpPr/>
          <p:nvPr/>
        </p:nvCxnSpPr>
        <p:spPr>
          <a:xfrm>
            <a:off x="5460864" y="1902893"/>
            <a:ext cx="0" cy="560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9618178" y="1926570"/>
            <a:ext cx="0" cy="560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8061829" y="984645"/>
            <a:ext cx="3112698" cy="923330"/>
          </a:xfrm>
          <a:prstGeom prst="rect">
            <a:avLst/>
          </a:prstGeom>
          <a:noFill/>
        </p:spPr>
        <p:txBody>
          <a:bodyPr wrap="square" rtlCol="0">
            <a:spAutoFit/>
          </a:bodyPr>
          <a:lstStyle/>
          <a:p>
            <a:pPr algn="ctr"/>
            <a:r>
              <a:rPr lang="fr-FR" b="1" dirty="0" smtClean="0">
                <a:latin typeface="Century Gothic" panose="020B0502020202020204" pitchFamily="34" charset="0"/>
              </a:rPr>
              <a:t>Etape 3 : </a:t>
            </a:r>
            <a:r>
              <a:rPr lang="fr-FR" dirty="0" smtClean="0">
                <a:latin typeface="Century Gothic" panose="020B0502020202020204" pitchFamily="34" charset="0"/>
              </a:rPr>
              <a:t>Réponse au cahier des charges (~30min)</a:t>
            </a:r>
            <a:endParaRPr lang="fr-FR" dirty="0">
              <a:latin typeface="Century Gothic" panose="020B0502020202020204" pitchFamily="34" charset="0"/>
            </a:endParaRPr>
          </a:p>
        </p:txBody>
      </p:sp>
      <p:pic>
        <p:nvPicPr>
          <p:cNvPr id="28" name="Imag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7605" y="2643294"/>
            <a:ext cx="3006518" cy="2307328"/>
          </a:xfrm>
          <a:prstGeom prst="rect">
            <a:avLst/>
          </a:prstGeom>
        </p:spPr>
      </p:pic>
      <p:sp>
        <p:nvSpPr>
          <p:cNvPr id="7" name="ZoneTexte 6"/>
          <p:cNvSpPr txBox="1"/>
          <p:nvPr/>
        </p:nvSpPr>
        <p:spPr>
          <a:xfrm>
            <a:off x="152400" y="4950622"/>
            <a:ext cx="3886200" cy="2031325"/>
          </a:xfrm>
          <a:prstGeom prst="rect">
            <a:avLst/>
          </a:prstGeom>
          <a:noFill/>
        </p:spPr>
        <p:txBody>
          <a:bodyPr wrap="square" rtlCol="0">
            <a:spAutoFit/>
          </a:bodyPr>
          <a:lstStyle/>
          <a:p>
            <a:r>
              <a:rPr lang="fr-FR" b="1" dirty="0" smtClean="0">
                <a:latin typeface="Century Gothic" panose="020B0502020202020204" pitchFamily="34" charset="0"/>
              </a:rPr>
              <a:t>Difficultés envisagées :</a:t>
            </a:r>
          </a:p>
          <a:p>
            <a:pPr marL="742950" lvl="1" indent="-285750">
              <a:buFont typeface="Wingdings" panose="05000000000000000000" pitchFamily="2" charset="2"/>
              <a:buChar char="ü"/>
            </a:pPr>
            <a:r>
              <a:rPr lang="fr-FR" dirty="0" smtClean="0">
                <a:latin typeface="Century Gothic" panose="020B0502020202020204" pitchFamily="34" charset="0"/>
              </a:rPr>
              <a:t>Mauvais choix de (L,C)</a:t>
            </a:r>
          </a:p>
          <a:p>
            <a:pPr marL="742950" lvl="1" indent="-285750">
              <a:buFont typeface="Wingdings" panose="05000000000000000000" pitchFamily="2" charset="2"/>
              <a:buChar char="ü"/>
            </a:pPr>
            <a:endParaRPr lang="fr-FR" dirty="0">
              <a:latin typeface="Century Gothic" panose="020B0502020202020204" pitchFamily="34" charset="0"/>
            </a:endParaRPr>
          </a:p>
          <a:p>
            <a:pPr marL="742950" lvl="1" indent="-285750">
              <a:buFont typeface="Wingdings" panose="05000000000000000000" pitchFamily="2" charset="2"/>
              <a:buChar char="ü"/>
            </a:pPr>
            <a:r>
              <a:rPr lang="fr-FR" dirty="0" smtClean="0">
                <a:latin typeface="Century Gothic" panose="020B0502020202020204" pitchFamily="34" charset="0"/>
              </a:rPr>
              <a:t>Problème de masse</a:t>
            </a:r>
          </a:p>
          <a:p>
            <a:pPr marL="742950" lvl="1" indent="-285750">
              <a:buFont typeface="Wingdings" panose="05000000000000000000" pitchFamily="2" charset="2"/>
              <a:buChar char="ü"/>
            </a:pPr>
            <a:endParaRPr lang="fr-FR" dirty="0">
              <a:latin typeface="Century Gothic" panose="020B0502020202020204" pitchFamily="34" charset="0"/>
            </a:endParaRPr>
          </a:p>
          <a:p>
            <a:pPr marL="742950" lvl="1" indent="-285750">
              <a:buFont typeface="Wingdings" panose="05000000000000000000" pitchFamily="2" charset="2"/>
              <a:buChar char="ü"/>
            </a:pPr>
            <a:endParaRPr lang="fr-FR" dirty="0" smtClean="0">
              <a:latin typeface="Century Gothic" panose="020B0502020202020204" pitchFamily="34" charset="0"/>
            </a:endParaRPr>
          </a:p>
          <a:p>
            <a:pPr marL="742950" lvl="1" indent="-285750">
              <a:buFont typeface="Wingdings" panose="05000000000000000000" pitchFamily="2" charset="2"/>
              <a:buChar char="ü"/>
            </a:pPr>
            <a:endParaRPr lang="fr-FR" dirty="0">
              <a:latin typeface="Century Gothic" panose="020B0502020202020204" pitchFamily="34" charset="0"/>
            </a:endParaRPr>
          </a:p>
        </p:txBody>
      </p:sp>
      <p:sp>
        <p:nvSpPr>
          <p:cNvPr id="18" name="ZoneTexte 17"/>
          <p:cNvSpPr txBox="1"/>
          <p:nvPr/>
        </p:nvSpPr>
        <p:spPr>
          <a:xfrm>
            <a:off x="3733800" y="4950622"/>
            <a:ext cx="4278086" cy="1477328"/>
          </a:xfrm>
          <a:prstGeom prst="rect">
            <a:avLst/>
          </a:prstGeom>
          <a:noFill/>
        </p:spPr>
        <p:txBody>
          <a:bodyPr wrap="square" rtlCol="0">
            <a:spAutoFit/>
          </a:bodyPr>
          <a:lstStyle/>
          <a:p>
            <a:r>
              <a:rPr lang="fr-FR" b="1" dirty="0" smtClean="0">
                <a:latin typeface="Century Gothic" panose="020B0502020202020204" pitchFamily="34" charset="0"/>
              </a:rPr>
              <a:t>Difficultés envisagées :</a:t>
            </a:r>
          </a:p>
          <a:p>
            <a:pPr marL="742950" lvl="1" indent="-285750">
              <a:buFont typeface="Wingdings" panose="05000000000000000000" pitchFamily="2" charset="2"/>
              <a:buChar char="ü"/>
            </a:pPr>
            <a:r>
              <a:rPr lang="fr-FR" dirty="0">
                <a:latin typeface="Century Gothic" panose="020B0502020202020204" pitchFamily="34" charset="0"/>
              </a:rPr>
              <a:t>Définition du diagramme de </a:t>
            </a:r>
            <a:r>
              <a:rPr lang="fr-FR" dirty="0" err="1" smtClean="0">
                <a:latin typeface="Century Gothic" panose="020B0502020202020204" pitchFamily="34" charset="0"/>
              </a:rPr>
              <a:t>Bode</a:t>
            </a:r>
            <a:endParaRPr lang="fr-FR" dirty="0">
              <a:latin typeface="Century Gothic" panose="020B0502020202020204" pitchFamily="34" charset="0"/>
            </a:endParaRPr>
          </a:p>
          <a:p>
            <a:pPr marL="742950" lvl="1" indent="-285750">
              <a:buFont typeface="Wingdings" panose="05000000000000000000" pitchFamily="2" charset="2"/>
              <a:buChar char="ü"/>
            </a:pPr>
            <a:endParaRPr lang="fr-FR" dirty="0" smtClean="0">
              <a:latin typeface="Century Gothic" panose="020B0502020202020204" pitchFamily="34" charset="0"/>
            </a:endParaRPr>
          </a:p>
          <a:p>
            <a:pPr marL="742950" lvl="1" indent="-285750">
              <a:buFont typeface="Wingdings" panose="05000000000000000000" pitchFamily="2" charset="2"/>
              <a:buChar char="ü"/>
            </a:pPr>
            <a:r>
              <a:rPr lang="fr-FR" dirty="0" smtClean="0">
                <a:latin typeface="Century Gothic" panose="020B0502020202020204" pitchFamily="34" charset="0"/>
              </a:rPr>
              <a:t>Représentation logarithmique</a:t>
            </a:r>
          </a:p>
        </p:txBody>
      </p:sp>
      <p:sp>
        <p:nvSpPr>
          <p:cNvPr id="23" name="ZoneTexte 22"/>
          <p:cNvSpPr txBox="1"/>
          <p:nvPr/>
        </p:nvSpPr>
        <p:spPr>
          <a:xfrm>
            <a:off x="7892143" y="4960812"/>
            <a:ext cx="4150331" cy="1477328"/>
          </a:xfrm>
          <a:prstGeom prst="rect">
            <a:avLst/>
          </a:prstGeom>
          <a:noFill/>
        </p:spPr>
        <p:txBody>
          <a:bodyPr wrap="square" rtlCol="0">
            <a:spAutoFit/>
          </a:bodyPr>
          <a:lstStyle/>
          <a:p>
            <a:r>
              <a:rPr lang="fr-FR" b="1" dirty="0" smtClean="0">
                <a:latin typeface="Century Gothic" panose="020B0502020202020204" pitchFamily="34" charset="0"/>
              </a:rPr>
              <a:t>Difficultés envisagées :</a:t>
            </a:r>
          </a:p>
          <a:p>
            <a:pPr marL="742950" lvl="1" indent="-285750">
              <a:buFont typeface="Wingdings" panose="05000000000000000000" pitchFamily="2" charset="2"/>
              <a:buChar char="ü"/>
            </a:pPr>
            <a:r>
              <a:rPr lang="fr-FR" dirty="0" smtClean="0">
                <a:latin typeface="Century Gothic" panose="020B0502020202020204" pitchFamily="34" charset="0"/>
              </a:rPr>
              <a:t>Identification du problème</a:t>
            </a:r>
          </a:p>
          <a:p>
            <a:pPr marL="742950" lvl="1" indent="-285750">
              <a:buFont typeface="Wingdings" panose="05000000000000000000" pitchFamily="2" charset="2"/>
              <a:buChar char="ü"/>
            </a:pPr>
            <a:endParaRPr lang="fr-FR" dirty="0" smtClean="0">
              <a:latin typeface="Century Gothic" panose="020B0502020202020204" pitchFamily="34" charset="0"/>
            </a:endParaRPr>
          </a:p>
          <a:p>
            <a:pPr marL="742950" lvl="1" indent="-285750">
              <a:buFont typeface="Wingdings" panose="05000000000000000000" pitchFamily="2" charset="2"/>
              <a:buChar char="ü"/>
            </a:pPr>
            <a:r>
              <a:rPr lang="fr-FR" dirty="0" smtClean="0">
                <a:latin typeface="Century Gothic" panose="020B0502020202020204" pitchFamily="34" charset="0"/>
              </a:rPr>
              <a:t>Relier bande passante et facteur de qualité</a:t>
            </a: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7011" y="3107030"/>
            <a:ext cx="1570447" cy="1570447"/>
          </a:xfrm>
          <a:prstGeom prst="rect">
            <a:avLst/>
          </a:prstGeom>
        </p:spPr>
      </p:pic>
    </p:spTree>
    <p:extLst>
      <p:ext uri="{BB962C8B-B14F-4D97-AF65-F5344CB8AC3E}">
        <p14:creationId xmlns:p14="http://schemas.microsoft.com/office/powerpoint/2010/main" val="937407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idx="1"/>
          </p:nvPr>
        </p:nvSpPr>
        <p:spPr>
          <a:xfrm>
            <a:off x="284085" y="2889145"/>
            <a:ext cx="3062964" cy="3623888"/>
          </a:xfrm>
        </p:spPr>
        <p:txBody>
          <a:bodyPr>
            <a:noAutofit/>
          </a:bodyPr>
          <a:lstStyle/>
          <a:p>
            <a:pPr marL="0" indent="0" algn="ctr">
              <a:buNone/>
            </a:pPr>
            <a:r>
              <a:rPr lang="fr-FR" sz="2000" b="1" dirty="0">
                <a:latin typeface="Century Gothic" panose="020B0502020202020204" pitchFamily="34" charset="0"/>
                <a:cs typeface="Times New Roman" panose="02020603050405020304" pitchFamily="18" charset="0"/>
              </a:rPr>
              <a:t>Brevet d’Aptitude aux Fonctions d’Animateur </a:t>
            </a:r>
            <a:r>
              <a:rPr lang="fr-FR" sz="2000" b="1" dirty="0" smtClean="0">
                <a:latin typeface="Century Gothic" panose="020B0502020202020204" pitchFamily="34" charset="0"/>
                <a:cs typeface="Times New Roman" panose="02020603050405020304" pitchFamily="18" charset="0"/>
              </a:rPr>
              <a:t>(BAFA)</a:t>
            </a:r>
          </a:p>
          <a:p>
            <a:pPr marL="0" indent="0" algn="ctr">
              <a:buNone/>
            </a:pPr>
            <a:r>
              <a:rPr lang="fr-FR" sz="1600" i="1" dirty="0">
                <a:latin typeface="Century Gothic" panose="020B0502020202020204" pitchFamily="34" charset="0"/>
                <a:cs typeface="Times New Roman" panose="02020603050405020304" pitchFamily="18" charset="0"/>
              </a:rPr>
              <a:t>D</a:t>
            </a:r>
            <a:r>
              <a:rPr lang="fr-FR" sz="1600" i="1" dirty="0" smtClean="0">
                <a:latin typeface="Century Gothic" panose="020B0502020202020204" pitchFamily="34" charset="0"/>
                <a:cs typeface="Times New Roman" panose="02020603050405020304" pitchFamily="18" charset="0"/>
              </a:rPr>
              <a:t>epuis 2013</a:t>
            </a:r>
          </a:p>
          <a:p>
            <a:pPr algn="ctr"/>
            <a:endParaRPr lang="fr-FR" sz="2000" dirty="0">
              <a:latin typeface="Century Gothic" panose="020B0502020202020204" pitchFamily="34" charset="0"/>
              <a:cs typeface="Times New Roman" panose="02020603050405020304" pitchFamily="18" charset="0"/>
            </a:endParaRPr>
          </a:p>
          <a:p>
            <a:pPr marL="0" indent="0" algn="ctr">
              <a:buNone/>
            </a:pPr>
            <a:r>
              <a:rPr lang="fr-FR" sz="2000" b="1" smtClean="0">
                <a:latin typeface="Century Gothic" panose="020B0502020202020204" pitchFamily="34" charset="0"/>
                <a:cs typeface="Times New Roman" panose="02020603050405020304" pitchFamily="18" charset="0"/>
              </a:rPr>
              <a:t>Représentant </a:t>
            </a:r>
            <a:r>
              <a:rPr lang="fr-FR" sz="2000" b="1" dirty="0">
                <a:latin typeface="Century Gothic" panose="020B0502020202020204" pitchFamily="34" charset="0"/>
                <a:cs typeface="Times New Roman" panose="02020603050405020304" pitchFamily="18" charset="0"/>
              </a:rPr>
              <a:t>des </a:t>
            </a:r>
            <a:r>
              <a:rPr lang="fr-FR" sz="2000" b="1" dirty="0" smtClean="0">
                <a:latin typeface="Century Gothic" panose="020B0502020202020204" pitchFamily="34" charset="0"/>
                <a:cs typeface="Times New Roman" panose="02020603050405020304" pitchFamily="18" charset="0"/>
              </a:rPr>
              <a:t>personnels non-permanents </a:t>
            </a:r>
            <a:r>
              <a:rPr lang="fr-FR" sz="2000" b="1" dirty="0">
                <a:latin typeface="Century Gothic" panose="020B0502020202020204" pitchFamily="34" charset="0"/>
                <a:cs typeface="Times New Roman" panose="02020603050405020304" pitchFamily="18" charset="0"/>
              </a:rPr>
              <a:t>du LPS </a:t>
            </a:r>
            <a:endParaRPr lang="fr-FR" sz="2000" b="1" dirty="0" smtClean="0">
              <a:latin typeface="Century Gothic" panose="020B0502020202020204" pitchFamily="34" charset="0"/>
              <a:cs typeface="Times New Roman" panose="02020603050405020304" pitchFamily="18" charset="0"/>
            </a:endParaRPr>
          </a:p>
          <a:p>
            <a:pPr marL="0" indent="0" algn="ctr">
              <a:buNone/>
            </a:pPr>
            <a:r>
              <a:rPr lang="fr-FR" sz="1600" i="1" dirty="0">
                <a:latin typeface="Century Gothic" panose="020B0502020202020204" pitchFamily="34" charset="0"/>
                <a:cs typeface="Times New Roman" panose="02020603050405020304" pitchFamily="18" charset="0"/>
              </a:rPr>
              <a:t>2018-2021</a:t>
            </a:r>
          </a:p>
          <a:p>
            <a:pPr marL="0" indent="0">
              <a:buNone/>
            </a:pPr>
            <a:endParaRPr lang="fr-FR" sz="2000" dirty="0">
              <a:latin typeface="Times New Roman" panose="02020603050405020304" pitchFamily="18" charset="0"/>
              <a:cs typeface="Times New Roman" panose="02020603050405020304" pitchFamily="18" charset="0"/>
            </a:endParaRPr>
          </a:p>
          <a:p>
            <a:endParaRPr lang="fr-FR" sz="2000" dirty="0">
              <a:latin typeface="Times New Roman" panose="02020603050405020304" pitchFamily="18" charset="0"/>
              <a:cs typeface="Times New Roman" panose="02020603050405020304" pitchFamily="18" charset="0"/>
            </a:endParaRPr>
          </a:p>
          <a:p>
            <a:pPr marL="0" indent="0" algn="ctr">
              <a:buNone/>
            </a:pPr>
            <a:r>
              <a:rPr lang="fr-FR" sz="2000" dirty="0" smtClean="0">
                <a:latin typeface="Century Gothic" panose="020B0502020202020204" pitchFamily="34" charset="0"/>
                <a:cs typeface="Times New Roman" panose="02020603050405020304" pitchFamily="18" charset="0"/>
              </a:rPr>
              <a:t> </a:t>
            </a:r>
            <a:endParaRPr lang="fr-FR" sz="2000" dirty="0">
              <a:latin typeface="Century Gothic" panose="020B0502020202020204" pitchFamily="34" charset="0"/>
              <a:cs typeface="Times New Roman" panose="02020603050405020304" pitchFamily="18" charset="0"/>
            </a:endParaRPr>
          </a:p>
          <a:p>
            <a:pPr marL="0" indent="0" algn="ctr">
              <a:buNone/>
            </a:pPr>
            <a:endParaRPr lang="fr-FR" sz="2000" dirty="0">
              <a:latin typeface="Century Gothic" panose="020B0502020202020204" pitchFamily="34" charset="0"/>
              <a:cs typeface="Times New Roman" panose="02020603050405020304" pitchFamily="18" charset="0"/>
            </a:endParaRPr>
          </a:p>
        </p:txBody>
      </p:sp>
      <p:sp>
        <p:nvSpPr>
          <p:cNvPr id="2" name="Espace réservé de la date 1"/>
          <p:cNvSpPr>
            <a:spLocks noGrp="1"/>
          </p:cNvSpPr>
          <p:nvPr>
            <p:ph type="dt" sz="half" idx="10"/>
          </p:nvPr>
        </p:nvSpPr>
        <p:spPr/>
        <p:txBody>
          <a:bodyPr/>
          <a:lstStyle/>
          <a:p>
            <a:fld id="{5068B107-BC9F-4340-9A03-2FEA7710CFF5}" type="datetime1">
              <a:rPr lang="fr-FR" smtClean="0"/>
              <a:t>12/06/2023</a:t>
            </a:fld>
            <a:endParaRPr lang="fr-FR" dirty="0"/>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62</a:t>
            </a:fld>
            <a:endParaRPr lang="fr-FR" dirty="0"/>
          </a:p>
        </p:txBody>
      </p:sp>
      <p:sp>
        <p:nvSpPr>
          <p:cNvPr id="9" name="Titre 5"/>
          <p:cNvSpPr txBox="1">
            <a:spLocks/>
          </p:cNvSpPr>
          <p:nvPr/>
        </p:nvSpPr>
        <p:spPr>
          <a:xfrm>
            <a:off x="-2" y="-1"/>
            <a:ext cx="12192001" cy="828137"/>
          </a:xfrm>
          <a:prstGeom prst="rect">
            <a:avLst/>
          </a:prstGeom>
        </p:spPr>
        <p:txBody>
          <a:bodyPr vert="horz" lIns="91440" tIns="45720" rIns="91440" bIns="45720" rtlCol="0" anchor="ctr">
            <a:noAutofit/>
          </a:bodyPr>
          <a:lstStyle>
            <a:defPPr>
              <a:defRPr lang="fr-FR"/>
            </a:defPPr>
            <a:lvl1pPr algn="ctr">
              <a:lnSpc>
                <a:spcPct val="90000"/>
              </a:lnSpc>
              <a:spcBef>
                <a:spcPct val="0"/>
              </a:spcBef>
              <a:buNone/>
              <a:defRPr sz="2400" b="1">
                <a:solidFill>
                  <a:schemeClr val="bg1"/>
                </a:solidFill>
                <a:latin typeface="Century Gothic" panose="020B0502020202020204" pitchFamily="34" charset="0"/>
                <a:ea typeface="+mj-ea"/>
                <a:cs typeface="Times New Roman" panose="02020603050405020304" pitchFamily="18" charset="0"/>
              </a:defRPr>
            </a:lvl1pPr>
          </a:lstStyle>
          <a:p>
            <a:r>
              <a:rPr lang="fr-FR" dirty="0"/>
              <a:t>Parcours de formation à et par l’enseignement</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005" y="1355560"/>
            <a:ext cx="1170766" cy="1170766"/>
          </a:xfrm>
          <a:prstGeom prst="rect">
            <a:avLst/>
          </a:prstGeom>
          <a:solidFill>
            <a:srgbClr val="1F4E79"/>
          </a:solidFill>
        </p:spPr>
      </p:pic>
      <p:sp>
        <p:nvSpPr>
          <p:cNvPr id="14" name="Espace réservé du contenu 6"/>
          <p:cNvSpPr txBox="1">
            <a:spLocks/>
          </p:cNvSpPr>
          <p:nvPr/>
        </p:nvSpPr>
        <p:spPr>
          <a:xfrm>
            <a:off x="3065013" y="2967487"/>
            <a:ext cx="3065013" cy="3545546"/>
          </a:xfrm>
          <a:prstGeom prst="rect">
            <a:avLst/>
          </a:prstGeom>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2000">
                <a:latin typeface="Century Gothic" panose="020B0502020202020204" pitchFamily="34"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smtClean="0"/>
          </a:p>
        </p:txBody>
      </p:sp>
      <p:sp>
        <p:nvSpPr>
          <p:cNvPr id="15" name="Espace réservé du contenu 6"/>
          <p:cNvSpPr txBox="1">
            <a:spLocks/>
          </p:cNvSpPr>
          <p:nvPr/>
        </p:nvSpPr>
        <p:spPr>
          <a:xfrm>
            <a:off x="3485072" y="2889146"/>
            <a:ext cx="4968815" cy="3545546"/>
          </a:xfrm>
          <a:prstGeom prst="rect">
            <a:avLst/>
          </a:prstGeom>
        </p:spPr>
        <p:txBody>
          <a:bodyPr vert="horz" lIns="91440" tIns="45720" rIns="91440" bIns="45720" rtlCol="0">
            <a:noAutofit/>
          </a:bodyPr>
          <a:lstStyle>
            <a:defPPr>
              <a:defRPr lang="fr-FR"/>
            </a:defPPr>
            <a:lvl1pPr indent="0" algn="ctr">
              <a:lnSpc>
                <a:spcPct val="90000"/>
              </a:lnSpc>
              <a:spcBef>
                <a:spcPts val="1000"/>
              </a:spcBef>
              <a:buFont typeface="Arial" panose="020B0604020202020204" pitchFamily="34" charset="0"/>
              <a:buNone/>
              <a:defRPr sz="2000">
                <a:latin typeface="Century Gothic" panose="020B0502020202020204" pitchFamily="34"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b="1" dirty="0" smtClean="0">
                <a:solidFill>
                  <a:srgbClr val="FF0000"/>
                </a:solidFill>
              </a:rPr>
              <a:t>Tutorat d’élèves de L1 en </a:t>
            </a:r>
            <a:r>
              <a:rPr lang="fr-FR" b="1" dirty="0">
                <a:solidFill>
                  <a:srgbClr val="FF0000"/>
                </a:solidFill>
              </a:rPr>
              <a:t>difficulté </a:t>
            </a:r>
            <a:r>
              <a:rPr lang="fr-FR" b="1" dirty="0" smtClean="0">
                <a:solidFill>
                  <a:srgbClr val="FF0000"/>
                </a:solidFill>
              </a:rPr>
              <a:t>scolaire </a:t>
            </a:r>
          </a:p>
          <a:p>
            <a:r>
              <a:rPr lang="fr-FR" sz="1600" i="1" dirty="0" smtClean="0"/>
              <a:t>2015-2016</a:t>
            </a:r>
          </a:p>
          <a:p>
            <a:pPr>
              <a:spcBef>
                <a:spcPts val="600"/>
              </a:spcBef>
            </a:pPr>
            <a:endParaRPr lang="fr-FR" dirty="0">
              <a:latin typeface="Times New Roman" panose="02020603050405020304" pitchFamily="18" charset="0"/>
            </a:endParaRPr>
          </a:p>
          <a:p>
            <a:r>
              <a:rPr lang="fr-FR" b="1" dirty="0">
                <a:solidFill>
                  <a:srgbClr val="FF0000"/>
                </a:solidFill>
              </a:rPr>
              <a:t>Monitorat de physique à l’université Paris-Saclay </a:t>
            </a:r>
            <a:endParaRPr lang="fr-FR" b="1" dirty="0" smtClean="0">
              <a:solidFill>
                <a:srgbClr val="FF0000"/>
              </a:solidFill>
            </a:endParaRPr>
          </a:p>
          <a:p>
            <a:r>
              <a:rPr lang="fr-FR" sz="1400" dirty="0" smtClean="0">
                <a:latin typeface="Century Gothic" panose="020B0502020202020204" pitchFamily="34" charset="0"/>
                <a:cs typeface="Times New Roman" panose="02020603050405020304" pitchFamily="18" charset="0"/>
              </a:rPr>
              <a:t>TD </a:t>
            </a:r>
            <a:r>
              <a:rPr lang="fr-FR" sz="1400" dirty="0">
                <a:latin typeface="Century Gothic" panose="020B0502020202020204" pitchFamily="34" charset="0"/>
                <a:cs typeface="Times New Roman" panose="02020603050405020304" pitchFamily="18" charset="0"/>
              </a:rPr>
              <a:t>de mathématiques pour la physique en L3/magistère </a:t>
            </a:r>
            <a:r>
              <a:rPr lang="fr-FR" sz="1400" dirty="0" smtClean="0">
                <a:latin typeface="Century Gothic" panose="020B0502020202020204" pitchFamily="34" charset="0"/>
                <a:cs typeface="Times New Roman" panose="02020603050405020304" pitchFamily="18" charset="0"/>
              </a:rPr>
              <a:t>d’Orsay</a:t>
            </a:r>
          </a:p>
          <a:p>
            <a:r>
              <a:rPr lang="fr-FR" sz="1400" dirty="0" smtClean="0">
                <a:latin typeface="Century Gothic" panose="020B0502020202020204" pitchFamily="34" charset="0"/>
                <a:cs typeface="Times New Roman" panose="02020603050405020304" pitchFamily="18" charset="0"/>
              </a:rPr>
              <a:t>TD </a:t>
            </a:r>
            <a:r>
              <a:rPr lang="fr-FR" sz="1400" dirty="0">
                <a:latin typeface="Century Gothic" panose="020B0502020202020204" pitchFamily="34" charset="0"/>
                <a:cs typeface="Times New Roman" panose="02020603050405020304" pitchFamily="18" charset="0"/>
              </a:rPr>
              <a:t>et TP d’optique géométrique en L1 </a:t>
            </a:r>
            <a:r>
              <a:rPr lang="fr-FR" sz="1400" dirty="0" smtClean="0">
                <a:latin typeface="Century Gothic" panose="020B0502020202020204" pitchFamily="34" charset="0"/>
                <a:cs typeface="Times New Roman" panose="02020603050405020304" pitchFamily="18" charset="0"/>
              </a:rPr>
              <a:t>BCST</a:t>
            </a:r>
          </a:p>
          <a:p>
            <a:r>
              <a:rPr lang="fr-FR" sz="1400" dirty="0" smtClean="0">
                <a:latin typeface="Century Gothic" panose="020B0502020202020204" pitchFamily="34" charset="0"/>
                <a:cs typeface="Times New Roman" panose="02020603050405020304" pitchFamily="18" charset="0"/>
              </a:rPr>
              <a:t>TD </a:t>
            </a:r>
            <a:r>
              <a:rPr lang="fr-FR" sz="1400" dirty="0">
                <a:latin typeface="Century Gothic" panose="020B0502020202020204" pitchFamily="34" charset="0"/>
                <a:cs typeface="Times New Roman" panose="02020603050405020304" pitchFamily="18" charset="0"/>
              </a:rPr>
              <a:t>de mécanique du point en L1 </a:t>
            </a:r>
            <a:r>
              <a:rPr lang="fr-FR" sz="1400" dirty="0" smtClean="0">
                <a:latin typeface="Century Gothic" panose="020B0502020202020204" pitchFamily="34" charset="0"/>
                <a:cs typeface="Times New Roman" panose="02020603050405020304" pitchFamily="18" charset="0"/>
              </a:rPr>
              <a:t>BCST</a:t>
            </a:r>
          </a:p>
          <a:p>
            <a:r>
              <a:rPr lang="fr-FR" sz="1600" i="1" dirty="0" smtClean="0"/>
              <a:t>2018-2021</a:t>
            </a:r>
            <a:endParaRPr lang="fr-FR" sz="1600" dirty="0">
              <a:latin typeface="Century Gothic" panose="020B0502020202020204" pitchFamily="34" charset="0"/>
              <a:cs typeface="Times New Roman" panose="02020603050405020304" pitchFamily="18" charset="0"/>
            </a:endParaRPr>
          </a:p>
          <a:p>
            <a:endParaRPr lang="fr-FR" dirty="0"/>
          </a:p>
          <a:p>
            <a:endParaRPr lang="fr-FR" dirty="0" smtClean="0"/>
          </a:p>
        </p:txBody>
      </p:sp>
      <p:sp>
        <p:nvSpPr>
          <p:cNvPr id="20" name="Rectangle 19"/>
          <p:cNvSpPr/>
          <p:nvPr/>
        </p:nvSpPr>
        <p:spPr>
          <a:xfrm>
            <a:off x="8610599" y="2889145"/>
            <a:ext cx="3205579" cy="3832329"/>
          </a:xfrm>
          <a:prstGeom prst="rect">
            <a:avLst/>
          </a:prstGeom>
        </p:spPr>
        <p:txBody>
          <a:bodyPr vert="horz" lIns="91440" tIns="45720" rIns="91440" bIns="45720" rtlCol="0">
            <a:noAutofit/>
          </a:bodyPr>
          <a:lstStyle/>
          <a:p>
            <a:pPr algn="ctr"/>
            <a:r>
              <a:rPr lang="fr-FR" sz="2000" b="1" dirty="0">
                <a:latin typeface="Century Gothic" panose="020B0502020202020204" pitchFamily="34" charset="0"/>
                <a:cs typeface="Times New Roman" panose="02020603050405020304" pitchFamily="18" charset="0"/>
              </a:rPr>
              <a:t>Préparation à l’agrégation de physique au </a:t>
            </a:r>
            <a:r>
              <a:rPr lang="fr-FR" sz="2000" b="1" dirty="0" smtClean="0">
                <a:latin typeface="Century Gothic" panose="020B0502020202020204" pitchFamily="34" charset="0"/>
                <a:cs typeface="Times New Roman" panose="02020603050405020304" pitchFamily="18" charset="0"/>
              </a:rPr>
              <a:t>centre de Montrouge</a:t>
            </a:r>
          </a:p>
          <a:p>
            <a:pPr algn="ctr"/>
            <a:r>
              <a:rPr lang="fr-FR" sz="2000" dirty="0" smtClean="0">
                <a:latin typeface="Century Gothic" panose="020B0502020202020204" pitchFamily="34" charset="0"/>
                <a:cs typeface="Times New Roman" panose="02020603050405020304" pitchFamily="18" charset="0"/>
              </a:rPr>
              <a:t> </a:t>
            </a:r>
          </a:p>
          <a:p>
            <a:pPr algn="ctr"/>
            <a:r>
              <a:rPr lang="fr-FR" sz="1600" i="1" dirty="0" smtClean="0">
                <a:latin typeface="Century Gothic" panose="020B0502020202020204" pitchFamily="34" charset="0"/>
                <a:cs typeface="Times New Roman" panose="02020603050405020304" pitchFamily="18" charset="0"/>
              </a:rPr>
              <a:t>2022-2023</a:t>
            </a:r>
          </a:p>
          <a:p>
            <a:pPr algn="ctr"/>
            <a:endParaRPr lang="fr-FR" sz="2000" dirty="0">
              <a:latin typeface="Century Gothic" panose="020B0502020202020204" pitchFamily="34" charset="0"/>
              <a:cs typeface="Times New Roman" panose="02020603050405020304" pitchFamily="18" charset="0"/>
            </a:endParaRPr>
          </a:p>
          <a:p>
            <a:pPr algn="ctr"/>
            <a:r>
              <a:rPr lang="fr-FR" sz="2000" b="1" dirty="0" smtClean="0">
                <a:solidFill>
                  <a:srgbClr val="FF0000"/>
                </a:solidFill>
                <a:latin typeface="Century Gothic" panose="020B0502020202020204" pitchFamily="34" charset="0"/>
                <a:cs typeface="Times New Roman" panose="02020603050405020304" pitchFamily="18" charset="0"/>
              </a:rPr>
              <a:t>Stage facultatif de 3 jours </a:t>
            </a:r>
            <a:r>
              <a:rPr lang="fr-FR" sz="2000" b="1" dirty="0">
                <a:solidFill>
                  <a:srgbClr val="FF0000"/>
                </a:solidFill>
                <a:latin typeface="Century Gothic" panose="020B0502020202020204" pitchFamily="34" charset="0"/>
                <a:cs typeface="Times New Roman" panose="02020603050405020304" pitchFamily="18" charset="0"/>
              </a:rPr>
              <a:t>au lycée Condorcet à Montreuil</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442" y="1355560"/>
            <a:ext cx="1428073" cy="1069676"/>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883" y="1355560"/>
            <a:ext cx="964721" cy="964721"/>
          </a:xfrm>
          <a:prstGeom prst="rect">
            <a:avLst/>
          </a:prstGeom>
        </p:spPr>
      </p:pic>
    </p:spTree>
    <p:extLst>
      <p:ext uri="{BB962C8B-B14F-4D97-AF65-F5344CB8AC3E}">
        <p14:creationId xmlns:p14="http://schemas.microsoft.com/office/powerpoint/2010/main" val="42318661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96CB49E-FD0D-4C80-8F1A-B010BB25CE9E}"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63</a:t>
            </a:fld>
            <a:endParaRPr lang="fr-FR"/>
          </a:p>
        </p:txBody>
      </p:sp>
      <p:sp>
        <p:nvSpPr>
          <p:cNvPr id="5"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smtClean="0">
                <a:latin typeface="Times New Roman" panose="02020603050405020304" pitchFamily="18" charset="0"/>
                <a:cs typeface="Times New Roman" panose="02020603050405020304" pitchFamily="18" charset="0"/>
              </a:rPr>
              <a:t>Perpectives</a:t>
            </a:r>
            <a:endParaRPr lang="fr-FR" dirty="0">
              <a:latin typeface="Times New Roman" panose="02020603050405020304" pitchFamily="18" charset="0"/>
              <a:cs typeface="Times New Roman" panose="02020603050405020304" pitchFamily="18" charset="0"/>
            </a:endParaRPr>
          </a:p>
        </p:txBody>
      </p:sp>
      <p:graphicFrame>
        <p:nvGraphicFramePr>
          <p:cNvPr id="7" name="Objet 6"/>
          <p:cNvGraphicFramePr>
            <a:graphicFrameLocks noChangeAspect="1"/>
          </p:cNvGraphicFramePr>
          <p:nvPr>
            <p:extLst>
              <p:ext uri="{D42A27DB-BD31-4B8C-83A1-F6EECF244321}">
                <p14:modId xmlns:p14="http://schemas.microsoft.com/office/powerpoint/2010/main" val="3278856189"/>
              </p:ext>
            </p:extLst>
          </p:nvPr>
        </p:nvGraphicFramePr>
        <p:xfrm>
          <a:off x="4950077" y="636643"/>
          <a:ext cx="7803736" cy="5971280"/>
        </p:xfrm>
        <a:graphic>
          <a:graphicData uri="http://schemas.openxmlformats.org/presentationml/2006/ole">
            <mc:AlternateContent xmlns:mc="http://schemas.openxmlformats.org/markup-compatibility/2006">
              <mc:Choice xmlns:v="urn:schemas-microsoft-com:vml" Requires="v">
                <p:oleObj spid="_x0000_s9432" name="Graph" r:id="rId3" imgW="3920760" imgH="3000960" progId="Origin95.Graph">
                  <p:embed/>
                </p:oleObj>
              </mc:Choice>
              <mc:Fallback>
                <p:oleObj name="Graph" r:id="rId3" imgW="3920760" imgH="3000960" progId="Origin95.Graph">
                  <p:embed/>
                  <p:pic>
                    <p:nvPicPr>
                      <p:cNvPr id="6" name="Objet 5"/>
                      <p:cNvPicPr/>
                      <p:nvPr/>
                    </p:nvPicPr>
                    <p:blipFill>
                      <a:blip r:embed="rId4"/>
                      <a:stretch>
                        <a:fillRect/>
                      </a:stretch>
                    </p:blipFill>
                    <p:spPr>
                      <a:xfrm>
                        <a:off x="4950077" y="636643"/>
                        <a:ext cx="7803736" cy="5971280"/>
                      </a:xfrm>
                      <a:prstGeom prst="rect">
                        <a:avLst/>
                      </a:prstGeom>
                    </p:spPr>
                  </p:pic>
                </p:oleObj>
              </mc:Fallback>
            </mc:AlternateContent>
          </a:graphicData>
        </a:graphic>
      </p:graphicFrame>
      <p:sp>
        <p:nvSpPr>
          <p:cNvPr id="47" name="ZoneTexte 46"/>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8" name="ZoneTexte 47"/>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49" name="ZoneTexte 48"/>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0" name="ZoneTexte 49"/>
          <p:cNvSpPr txBox="1"/>
          <p:nvPr/>
        </p:nvSpPr>
        <p:spPr>
          <a:xfrm>
            <a:off x="232913" y="1480299"/>
            <a:ext cx="4701396" cy="4832092"/>
          </a:xfrm>
          <a:prstGeom prst="rect">
            <a:avLst/>
          </a:prstGeom>
          <a:noFill/>
        </p:spPr>
        <p:txBody>
          <a:bodyPr wrap="square" rtlCol="0">
            <a:spAutoFit/>
          </a:bodyPr>
          <a:lstStyle/>
          <a:p>
            <a:pPr marL="285750" indent="-285750">
              <a:buFont typeface="Arial" panose="020B0604020202020204" pitchFamily="34" charset="0"/>
              <a:buChar char="•"/>
            </a:pPr>
            <a:r>
              <a:rPr lang="fr-FR" sz="2800" dirty="0" smtClean="0"/>
              <a:t>RMN de l’</a:t>
            </a:r>
            <a:r>
              <a:rPr lang="fr-FR" sz="2800" baseline="30000" dirty="0" smtClean="0"/>
              <a:t>17</a:t>
            </a:r>
            <a:r>
              <a:rPr lang="fr-FR" sz="2800" dirty="0" smtClean="0"/>
              <a:t>O</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smtClean="0"/>
              <a:t>Vers une compréhension de la physique des défauts</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smtClean="0"/>
              <a:t>Vers une caractérisation progressive du LSQ dans la Zn-</a:t>
            </a:r>
            <a:r>
              <a:rPr lang="fr-FR" sz="2800" dirty="0" err="1" smtClean="0"/>
              <a:t>barlowite</a:t>
            </a:r>
            <a:endParaRPr lang="fr-FR" sz="2800" dirty="0" smtClean="0"/>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smtClean="0"/>
              <a:t>Dopage de la Zn-</a:t>
            </a:r>
            <a:r>
              <a:rPr lang="fr-FR" sz="2800" dirty="0" err="1" smtClean="0"/>
              <a:t>barlowite</a:t>
            </a:r>
            <a:r>
              <a:rPr lang="fr-FR" sz="2800" dirty="0" smtClean="0"/>
              <a:t> pour obtenir de la SC ?</a:t>
            </a:r>
            <a:endParaRPr lang="fr-FR" sz="2800" dirty="0"/>
          </a:p>
        </p:txBody>
      </p:sp>
      <p:pic>
        <p:nvPicPr>
          <p:cNvPr id="51" name="Imag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9147" y="1877777"/>
            <a:ext cx="1735855" cy="1850012"/>
          </a:xfrm>
          <a:prstGeom prst="rect">
            <a:avLst/>
          </a:prstGeom>
        </p:spPr>
      </p:pic>
      <p:sp>
        <p:nvSpPr>
          <p:cNvPr id="52" name="Forme libre 51"/>
          <p:cNvSpPr/>
          <p:nvPr/>
        </p:nvSpPr>
        <p:spPr>
          <a:xfrm>
            <a:off x="7739522" y="1748825"/>
            <a:ext cx="1330960" cy="426761"/>
          </a:xfrm>
          <a:custGeom>
            <a:avLst/>
            <a:gdLst>
              <a:gd name="connsiteX0" fmla="*/ 0 w 1330960"/>
              <a:gd name="connsiteY0" fmla="*/ 406441 h 426761"/>
              <a:gd name="connsiteX1" fmla="*/ 335280 w 1330960"/>
              <a:gd name="connsiteY1" fmla="*/ 41 h 426761"/>
              <a:gd name="connsiteX2" fmla="*/ 1330960 w 1330960"/>
              <a:gd name="connsiteY2" fmla="*/ 426761 h 426761"/>
            </a:gdLst>
            <a:ahLst/>
            <a:cxnLst>
              <a:cxn ang="0">
                <a:pos x="connsiteX0" y="connsiteY0"/>
              </a:cxn>
              <a:cxn ang="0">
                <a:pos x="connsiteX1" y="connsiteY1"/>
              </a:cxn>
              <a:cxn ang="0">
                <a:pos x="connsiteX2" y="connsiteY2"/>
              </a:cxn>
            </a:cxnLst>
            <a:rect l="l" t="t" r="r" b="b"/>
            <a:pathLst>
              <a:path w="1330960" h="426761">
                <a:moveTo>
                  <a:pt x="0" y="406441"/>
                </a:moveTo>
                <a:cubicBezTo>
                  <a:pt x="56726" y="201547"/>
                  <a:pt x="113453" y="-3346"/>
                  <a:pt x="335280" y="41"/>
                </a:cubicBezTo>
                <a:cubicBezTo>
                  <a:pt x="557107" y="3428"/>
                  <a:pt x="944033" y="215094"/>
                  <a:pt x="1330960" y="426761"/>
                </a:cubicBezTo>
              </a:path>
            </a:pathLst>
          </a:custGeom>
          <a:noFill/>
          <a:ln w="25400">
            <a:solidFill>
              <a:srgbClr val="FF0000"/>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Tree>
    <p:extLst>
      <p:ext uri="{BB962C8B-B14F-4D97-AF65-F5344CB8AC3E}">
        <p14:creationId xmlns:p14="http://schemas.microsoft.com/office/powerpoint/2010/main" val="4147504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B0650B9-2B6B-4CA8-9046-82C36FB71A2D}"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64</a:t>
            </a:fld>
            <a:endParaRPr lang="fr-FR"/>
          </a:p>
        </p:txBody>
      </p:sp>
      <p:sp>
        <p:nvSpPr>
          <p:cNvPr id="10" name="ZoneTexte 9"/>
          <p:cNvSpPr txBox="1"/>
          <p:nvPr/>
        </p:nvSpPr>
        <p:spPr>
          <a:xfrm>
            <a:off x="213504" y="1402931"/>
            <a:ext cx="7093070" cy="4832092"/>
          </a:xfrm>
          <a:prstGeom prst="rect">
            <a:avLst/>
          </a:prstGeom>
          <a:noFill/>
        </p:spPr>
        <p:txBody>
          <a:bodyPr wrap="square" rtlCol="0">
            <a:spAutoFit/>
          </a:bodyPr>
          <a:lstStyle/>
          <a:p>
            <a:pPr marL="285750" indent="-285750">
              <a:buFont typeface="Arial" panose="020B0604020202020204" pitchFamily="34" charset="0"/>
              <a:buChar char="•"/>
            </a:pPr>
            <a:r>
              <a:rPr lang="fr-FR" sz="2800" dirty="0" smtClean="0"/>
              <a:t>Encadrement de TD/TP</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smtClean="0"/>
              <a:t>Définition et encadrement de projets complexes</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smtClean="0"/>
              <a:t>Aspect expérimental important en physique-chimie</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smtClean="0"/>
              <a:t>Animation d’activité et de vie de groupe</a:t>
            </a:r>
          </a:p>
          <a:p>
            <a:pPr marL="285750" indent="-285750">
              <a:buFont typeface="Arial" panose="020B0604020202020204" pitchFamily="34" charset="0"/>
              <a:buChar char="•"/>
            </a:pPr>
            <a:endParaRPr lang="fr-FR" sz="2800" dirty="0"/>
          </a:p>
          <a:p>
            <a:pPr marL="285750" indent="-285750">
              <a:buFont typeface="Arial" panose="020B0604020202020204" pitchFamily="34" charset="0"/>
              <a:buChar char="•"/>
            </a:pPr>
            <a:endParaRPr lang="fr-FR" sz="2800" dirty="0" smtClean="0"/>
          </a:p>
        </p:txBody>
      </p:sp>
      <p:pic>
        <p:nvPicPr>
          <p:cNvPr id="11" name="Image 10"/>
          <p:cNvPicPr>
            <a:picLocks noChangeAspect="1"/>
          </p:cNvPicPr>
          <p:nvPr/>
        </p:nvPicPr>
        <p:blipFill rotWithShape="1">
          <a:blip r:embed="rId2">
            <a:extLst>
              <a:ext uri="{28A0092B-C50C-407E-A947-70E740481C1C}">
                <a14:useLocalDpi xmlns:a14="http://schemas.microsoft.com/office/drawing/2010/main" val="0"/>
              </a:ext>
            </a:extLst>
          </a:blip>
          <a:srcRect l="17727" r="18439"/>
          <a:stretch/>
        </p:blipFill>
        <p:spPr>
          <a:xfrm>
            <a:off x="7393028" y="1124744"/>
            <a:ext cx="4798972" cy="4228785"/>
          </a:xfrm>
          <a:prstGeom prst="rect">
            <a:avLst/>
          </a:prstGeom>
        </p:spPr>
      </p:pic>
    </p:spTree>
    <p:extLst>
      <p:ext uri="{BB962C8B-B14F-4D97-AF65-F5344CB8AC3E}">
        <p14:creationId xmlns:p14="http://schemas.microsoft.com/office/powerpoint/2010/main" val="1367136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59F893A-0CB5-4043-AE54-3CB379BC0609}"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65</a:t>
            </a:fld>
            <a:endParaRPr lang="fr-FR"/>
          </a:p>
        </p:txBody>
      </p:sp>
      <p:pic>
        <p:nvPicPr>
          <p:cNvPr id="6" name="Picture 4"/>
          <p:cNvPicPr>
            <a:picLocks noChangeAspect="1" noChangeArrowheads="1"/>
          </p:cNvPicPr>
          <p:nvPr/>
        </p:nvPicPr>
        <p:blipFill>
          <a:blip r:embed="rId2" cstate="print"/>
          <a:srcRect/>
          <a:stretch>
            <a:fillRect/>
          </a:stretch>
        </p:blipFill>
        <p:spPr bwMode="auto">
          <a:xfrm>
            <a:off x="635958" y="1402931"/>
            <a:ext cx="2006600" cy="2399755"/>
          </a:xfrm>
          <a:prstGeom prst="rect">
            <a:avLst/>
          </a:prstGeom>
          <a:noFill/>
          <a:ln w="19050">
            <a:noFill/>
            <a:miter lim="800000"/>
            <a:headEnd/>
            <a:tailEnd/>
          </a:ln>
          <a:effectLst/>
        </p:spPr>
      </p:pic>
      <p:sp>
        <p:nvSpPr>
          <p:cNvPr id="7" name="Flèche droite 6"/>
          <p:cNvSpPr/>
          <p:nvPr/>
        </p:nvSpPr>
        <p:spPr>
          <a:xfrm>
            <a:off x="590909" y="4727276"/>
            <a:ext cx="10860656" cy="400973"/>
          </a:xfrm>
          <a:prstGeom prst="rightArrow">
            <a:avLst/>
          </a:prstGeom>
          <a:gradFill flip="none" rotWithShape="1">
            <a:gsLst>
              <a:gs pos="0">
                <a:srgbClr val="0070C0"/>
              </a:gs>
              <a:gs pos="100000">
                <a:schemeClr val="accent1">
                  <a:lumMod val="20000"/>
                  <a:lumOff val="80000"/>
                </a:schemeClr>
              </a:gs>
            </a:gsLst>
            <a:lin ang="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p:nvPr/>
        </p:nvCxnSpPr>
        <p:spPr>
          <a:xfrm>
            <a:off x="1440611" y="4636542"/>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96815" y="5322498"/>
            <a:ext cx="2245743" cy="1015663"/>
          </a:xfrm>
          <a:prstGeom prst="rect">
            <a:avLst/>
          </a:prstGeom>
          <a:noFill/>
        </p:spPr>
        <p:txBody>
          <a:bodyPr wrap="square" rtlCol="0">
            <a:spAutoFit/>
          </a:bodyPr>
          <a:lstStyle/>
          <a:p>
            <a:pPr algn="ctr"/>
            <a:r>
              <a:rPr lang="fr-FR" sz="2000" dirty="0" smtClean="0">
                <a:latin typeface="Times New Roman" panose="02020603050405020304" pitchFamily="18" charset="0"/>
                <a:cs typeface="Times New Roman" panose="02020603050405020304" pitchFamily="18" charset="0"/>
              </a:rPr>
              <a:t>Invention des liquides de spins quantiques (LSQ)</a:t>
            </a:r>
            <a:endParaRPr lang="fr-FR" sz="2000" dirty="0">
              <a:latin typeface="Times New Roman" panose="02020603050405020304" pitchFamily="18" charset="0"/>
              <a:cs typeface="Times New Roman" panose="02020603050405020304" pitchFamily="18" charset="0"/>
            </a:endParaRPr>
          </a:p>
        </p:txBody>
      </p:sp>
      <p:sp>
        <p:nvSpPr>
          <p:cNvPr id="12" name="ZoneTexte 11"/>
          <p:cNvSpPr txBox="1"/>
          <p:nvPr/>
        </p:nvSpPr>
        <p:spPr>
          <a:xfrm>
            <a:off x="1070394" y="4155089"/>
            <a:ext cx="740434" cy="369332"/>
          </a:xfrm>
          <a:prstGeom prst="rect">
            <a:avLst/>
          </a:prstGeom>
          <a:noFill/>
        </p:spPr>
        <p:txBody>
          <a:bodyPr wrap="square" rtlCol="0">
            <a:spAutoFit/>
          </a:bodyPr>
          <a:lstStyle/>
          <a:p>
            <a:r>
              <a:rPr lang="fr-FR" dirty="0" smtClean="0"/>
              <a:t>1973</a:t>
            </a:r>
            <a:endParaRPr lang="fr-FR" dirty="0"/>
          </a:p>
        </p:txBody>
      </p:sp>
      <p:cxnSp>
        <p:nvCxnSpPr>
          <p:cNvPr id="14" name="Connecteur droit 13"/>
          <p:cNvCxnSpPr/>
          <p:nvPr/>
        </p:nvCxnSpPr>
        <p:spPr>
          <a:xfrm>
            <a:off x="4136365" y="4632073"/>
            <a:ext cx="8626"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3766148" y="4143598"/>
            <a:ext cx="740434" cy="369332"/>
          </a:xfrm>
          <a:prstGeom prst="rect">
            <a:avLst/>
          </a:prstGeom>
          <a:noFill/>
        </p:spPr>
        <p:txBody>
          <a:bodyPr wrap="square" rtlCol="0">
            <a:spAutoFit/>
          </a:bodyPr>
          <a:lstStyle/>
          <a:p>
            <a:r>
              <a:rPr lang="fr-FR" dirty="0" smtClean="0"/>
              <a:t>1986</a:t>
            </a:r>
            <a:endParaRPr lang="fr-FR" dirty="0"/>
          </a:p>
        </p:txBody>
      </p:sp>
      <p:sp>
        <p:nvSpPr>
          <p:cNvPr id="17" name="ZoneTexte 16"/>
          <p:cNvSpPr txBox="1"/>
          <p:nvPr/>
        </p:nvSpPr>
        <p:spPr>
          <a:xfrm>
            <a:off x="2932980" y="5322477"/>
            <a:ext cx="2363637" cy="1323439"/>
          </a:xfrm>
          <a:prstGeom prst="rect">
            <a:avLst/>
          </a:prstGeom>
          <a:noFill/>
        </p:spPr>
        <p:txBody>
          <a:bodyPr wrap="square" rtlCol="0">
            <a:spAutoFit/>
          </a:bodyPr>
          <a:lstStyle/>
          <a:p>
            <a:pPr algn="ctr"/>
            <a:r>
              <a:rPr lang="fr-FR" sz="2000" dirty="0" smtClean="0">
                <a:latin typeface="Times New Roman" panose="02020603050405020304" pitchFamily="18" charset="0"/>
                <a:cs typeface="Times New Roman" panose="02020603050405020304" pitchFamily="18" charset="0"/>
              </a:rPr>
              <a:t>Découverte des </a:t>
            </a:r>
            <a:r>
              <a:rPr lang="fr-FR" sz="2000" dirty="0" err="1" smtClean="0">
                <a:latin typeface="Times New Roman" panose="02020603050405020304" pitchFamily="18" charset="0"/>
                <a:cs typeface="Times New Roman" panose="02020603050405020304" pitchFamily="18" charset="0"/>
              </a:rPr>
              <a:t>cuprates</a:t>
            </a:r>
            <a:r>
              <a:rPr lang="fr-FR" sz="2000" dirty="0" smtClean="0">
                <a:latin typeface="Times New Roman" panose="02020603050405020304" pitchFamily="18" charset="0"/>
                <a:cs typeface="Times New Roman" panose="02020603050405020304" pitchFamily="18" charset="0"/>
              </a:rPr>
              <a:t> supraconducteurs (SC)</a:t>
            </a:r>
            <a:endParaRPr lang="fr-FR" sz="2000" dirty="0">
              <a:latin typeface="Times New Roman" panose="02020603050405020304" pitchFamily="18" charset="0"/>
              <a:cs typeface="Times New Roman" panose="02020603050405020304" pitchFamily="18" charset="0"/>
            </a:endParaRPr>
          </a:p>
        </p:txBody>
      </p:sp>
      <p:cxnSp>
        <p:nvCxnSpPr>
          <p:cNvPr id="18" name="Connecteur droit 17"/>
          <p:cNvCxnSpPr/>
          <p:nvPr/>
        </p:nvCxnSpPr>
        <p:spPr>
          <a:xfrm>
            <a:off x="6133379" y="4640701"/>
            <a:ext cx="8626"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5763162" y="4142597"/>
            <a:ext cx="740434" cy="369332"/>
          </a:xfrm>
          <a:prstGeom prst="rect">
            <a:avLst/>
          </a:prstGeom>
          <a:noFill/>
        </p:spPr>
        <p:txBody>
          <a:bodyPr wrap="square" rtlCol="0">
            <a:spAutoFit/>
          </a:bodyPr>
          <a:lstStyle/>
          <a:p>
            <a:r>
              <a:rPr lang="fr-FR" dirty="0" smtClean="0"/>
              <a:t>1987</a:t>
            </a:r>
            <a:endParaRPr lang="fr-FR" dirty="0"/>
          </a:p>
        </p:txBody>
      </p:sp>
      <p:sp>
        <p:nvSpPr>
          <p:cNvPr id="20" name="ZoneTexte 19"/>
          <p:cNvSpPr txBox="1"/>
          <p:nvPr/>
        </p:nvSpPr>
        <p:spPr>
          <a:xfrm>
            <a:off x="5093179" y="5278432"/>
            <a:ext cx="2579298" cy="400110"/>
          </a:xfrm>
          <a:prstGeom prst="rect">
            <a:avLst/>
          </a:prstGeom>
          <a:noFill/>
        </p:spPr>
        <p:txBody>
          <a:bodyPr wrap="square" rtlCol="0">
            <a:spAutoFit/>
          </a:bodyPr>
          <a:lstStyle/>
          <a:p>
            <a:pPr algn="ctr"/>
            <a:r>
              <a:rPr lang="fr-FR" sz="2000" dirty="0" smtClean="0">
                <a:latin typeface="Times New Roman" panose="02020603050405020304" pitchFamily="18" charset="0"/>
                <a:cs typeface="Times New Roman" panose="02020603050405020304" pitchFamily="18" charset="0"/>
              </a:rPr>
              <a:t>SC = LSQ + dopage ? </a:t>
            </a:r>
            <a:endParaRPr lang="fr-FR" sz="2000" dirty="0">
              <a:latin typeface="Times New Roman" panose="02020603050405020304" pitchFamily="18" charset="0"/>
              <a:cs typeface="Times New Roman" panose="02020603050405020304" pitchFamily="18" charset="0"/>
            </a:endParaRPr>
          </a:p>
        </p:txBody>
      </p:sp>
      <p:pic>
        <p:nvPicPr>
          <p:cNvPr id="21" name="Picture 4"/>
          <p:cNvPicPr>
            <a:picLocks noChangeAspect="1" noChangeArrowheads="1"/>
          </p:cNvPicPr>
          <p:nvPr/>
        </p:nvPicPr>
        <p:blipFill>
          <a:blip r:embed="rId2" cstate="print"/>
          <a:srcRect/>
          <a:stretch>
            <a:fillRect/>
          </a:stretch>
        </p:blipFill>
        <p:spPr bwMode="auto">
          <a:xfrm>
            <a:off x="5296617" y="1402930"/>
            <a:ext cx="2006600" cy="2399755"/>
          </a:xfrm>
          <a:prstGeom prst="rect">
            <a:avLst/>
          </a:prstGeom>
          <a:noFill/>
          <a:ln w="19050">
            <a:noFill/>
            <a:miter lim="800000"/>
            <a:headEnd/>
            <a:tailEnd/>
          </a:ln>
          <a:effectLst/>
        </p:spPr>
      </p:pic>
      <p:grpSp>
        <p:nvGrpSpPr>
          <p:cNvPr id="23" name="Groupe 22"/>
          <p:cNvGrpSpPr/>
          <p:nvPr/>
        </p:nvGrpSpPr>
        <p:grpSpPr>
          <a:xfrm>
            <a:off x="8582815" y="1558498"/>
            <a:ext cx="1785884" cy="2229337"/>
            <a:chOff x="465485" y="1839012"/>
            <a:chExt cx="3221314" cy="4021201"/>
          </a:xfrm>
        </p:grpSpPr>
        <p:sp>
          <p:nvSpPr>
            <p:cNvPr id="32" name="Triangle isocèle 31"/>
            <p:cNvSpPr/>
            <p:nvPr/>
          </p:nvSpPr>
          <p:spPr>
            <a:xfrm>
              <a:off x="1543786" y="1839012"/>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isocèle 32"/>
            <p:cNvSpPr/>
            <p:nvPr/>
          </p:nvSpPr>
          <p:spPr>
            <a:xfrm rot="10800000">
              <a:off x="2619213" y="2836800"/>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isocèle 33"/>
            <p:cNvSpPr/>
            <p:nvPr/>
          </p:nvSpPr>
          <p:spPr>
            <a:xfrm>
              <a:off x="2619213" y="3863344"/>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riangle isocèle 34"/>
            <p:cNvSpPr/>
            <p:nvPr/>
          </p:nvSpPr>
          <p:spPr>
            <a:xfrm rot="10800000">
              <a:off x="1538036" y="4861133"/>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riangle isocèle 35"/>
            <p:cNvSpPr/>
            <p:nvPr/>
          </p:nvSpPr>
          <p:spPr>
            <a:xfrm>
              <a:off x="465486" y="3866220"/>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riangle isocèle 36"/>
            <p:cNvSpPr/>
            <p:nvPr/>
          </p:nvSpPr>
          <p:spPr>
            <a:xfrm rot="10800000">
              <a:off x="465485" y="2848303"/>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8" name="Connecteur droit 37"/>
          <p:cNvCxnSpPr/>
          <p:nvPr/>
        </p:nvCxnSpPr>
        <p:spPr>
          <a:xfrm>
            <a:off x="9473366" y="4636233"/>
            <a:ext cx="8626"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8031911" y="5295863"/>
            <a:ext cx="2579298" cy="707886"/>
          </a:xfrm>
          <a:prstGeom prst="rect">
            <a:avLst/>
          </a:prstGeom>
          <a:noFill/>
        </p:spPr>
        <p:txBody>
          <a:bodyPr wrap="square" rtlCol="0">
            <a:spAutoFit/>
          </a:bodyPr>
          <a:lstStyle/>
          <a:p>
            <a:pPr algn="ctr"/>
            <a:r>
              <a:rPr lang="fr-FR" sz="2000" dirty="0" smtClean="0">
                <a:latin typeface="Times New Roman" panose="02020603050405020304" pitchFamily="18" charset="0"/>
                <a:cs typeface="Times New Roman" panose="02020603050405020304" pitchFamily="18" charset="0"/>
              </a:rPr>
              <a:t>Etat LSQ sur le réseau </a:t>
            </a:r>
            <a:r>
              <a:rPr lang="fr-FR" sz="2000" dirty="0" err="1" smtClean="0">
                <a:latin typeface="Times New Roman" panose="02020603050405020304" pitchFamily="18" charset="0"/>
                <a:cs typeface="Times New Roman" panose="02020603050405020304" pitchFamily="18" charset="0"/>
              </a:rPr>
              <a:t>kagome</a:t>
            </a:r>
            <a:r>
              <a:rPr lang="fr-FR" sz="2000" dirty="0" smtClean="0">
                <a:latin typeface="Times New Roman" panose="02020603050405020304" pitchFamily="18" charset="0"/>
                <a:cs typeface="Times New Roman" panose="02020603050405020304" pitchFamily="18" charset="0"/>
              </a:rPr>
              <a:t> </a:t>
            </a:r>
            <a:endParaRPr lang="fr-FR" sz="2000" dirty="0">
              <a:latin typeface="Times New Roman" panose="02020603050405020304" pitchFamily="18" charset="0"/>
              <a:cs typeface="Times New Roman" panose="02020603050405020304" pitchFamily="18" charset="0"/>
            </a:endParaRPr>
          </a:p>
        </p:txBody>
      </p:sp>
      <p:sp>
        <p:nvSpPr>
          <p:cNvPr id="40" name="ZoneTexte 39"/>
          <p:cNvSpPr txBox="1"/>
          <p:nvPr/>
        </p:nvSpPr>
        <p:spPr>
          <a:xfrm>
            <a:off x="9111775" y="4155089"/>
            <a:ext cx="740434" cy="369332"/>
          </a:xfrm>
          <a:prstGeom prst="rect">
            <a:avLst/>
          </a:prstGeom>
          <a:noFill/>
        </p:spPr>
        <p:txBody>
          <a:bodyPr wrap="square" rtlCol="0">
            <a:spAutoFit/>
          </a:bodyPr>
          <a:lstStyle/>
          <a:p>
            <a:r>
              <a:rPr lang="fr-FR" dirty="0" smtClean="0"/>
              <a:t>1997</a:t>
            </a:r>
            <a:endParaRPr lang="fr-FR" dirty="0"/>
          </a:p>
        </p:txBody>
      </p:sp>
      <p:sp>
        <p:nvSpPr>
          <p:cNvPr id="41" name="ZoneTexte 40"/>
          <p:cNvSpPr txBox="1"/>
          <p:nvPr/>
        </p:nvSpPr>
        <p:spPr>
          <a:xfrm>
            <a:off x="1519686" y="3804981"/>
            <a:ext cx="1296126" cy="261610"/>
          </a:xfrm>
          <a:prstGeom prst="rect">
            <a:avLst/>
          </a:prstGeom>
          <a:noFill/>
        </p:spPr>
        <p:txBody>
          <a:bodyPr wrap="square" rtlCol="0">
            <a:spAutoFit/>
          </a:bodyPr>
          <a:lstStyle/>
          <a:p>
            <a:r>
              <a:rPr lang="fr-FR" sz="1100" dirty="0" err="1" smtClean="0"/>
              <a:t>Credits</a:t>
            </a:r>
            <a:r>
              <a:rPr lang="fr-FR" sz="1100" dirty="0" smtClean="0"/>
              <a:t> : </a:t>
            </a:r>
            <a:r>
              <a:rPr lang="fr-FR" sz="1100" dirty="0" err="1" smtClean="0"/>
              <a:t>wikipédia</a:t>
            </a:r>
            <a:endParaRPr lang="fr-FR" sz="1100" dirty="0"/>
          </a:p>
        </p:txBody>
      </p:sp>
      <p:sp>
        <p:nvSpPr>
          <p:cNvPr id="42" name="ZoneTexte 41"/>
          <p:cNvSpPr txBox="1"/>
          <p:nvPr/>
        </p:nvSpPr>
        <p:spPr>
          <a:xfrm>
            <a:off x="6153746" y="3755687"/>
            <a:ext cx="1296126" cy="261610"/>
          </a:xfrm>
          <a:prstGeom prst="rect">
            <a:avLst/>
          </a:prstGeom>
          <a:noFill/>
        </p:spPr>
        <p:txBody>
          <a:bodyPr wrap="square" rtlCol="0">
            <a:spAutoFit/>
          </a:bodyPr>
          <a:lstStyle/>
          <a:p>
            <a:r>
              <a:rPr lang="fr-FR" sz="1100" dirty="0" err="1" smtClean="0"/>
              <a:t>Credits</a:t>
            </a:r>
            <a:r>
              <a:rPr lang="fr-FR" sz="1100" dirty="0" smtClean="0"/>
              <a:t> : </a:t>
            </a:r>
            <a:r>
              <a:rPr lang="fr-FR" sz="1100" dirty="0" err="1" smtClean="0"/>
              <a:t>wikipédia</a:t>
            </a:r>
            <a:endParaRPr lang="fr-FR" sz="1100" dirty="0"/>
          </a:p>
        </p:txBody>
      </p:sp>
      <p:sp>
        <p:nvSpPr>
          <p:cNvPr id="43"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Vers un LSQ sur le réseau </a:t>
            </a:r>
            <a:r>
              <a:rPr lang="fr-FR" sz="2400" b="1" dirty="0" err="1" smtClean="0">
                <a:solidFill>
                  <a:schemeClr val="bg1"/>
                </a:solidFill>
                <a:latin typeface="Century Gothic" panose="020B0502020202020204" pitchFamily="34" charset="0"/>
                <a:cs typeface="Times New Roman" panose="02020603050405020304" pitchFamily="18" charset="0"/>
              </a:rPr>
              <a:t>kagomé</a:t>
            </a:r>
            <a:endParaRPr lang="fr-FR" sz="2400" dirty="0">
              <a:solidFill>
                <a:schemeClr val="bg1"/>
              </a:solidFill>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39554954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AA668E5-04AC-4D4E-A934-6EF9FACC59A7}"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66</a:t>
            </a:fld>
            <a:endParaRPr lang="fr-FR"/>
          </a:p>
        </p:txBody>
      </p:sp>
      <p:sp>
        <p:nvSpPr>
          <p:cNvPr id="7" name="Arc 6"/>
          <p:cNvSpPr/>
          <p:nvPr/>
        </p:nvSpPr>
        <p:spPr>
          <a:xfrm rot="5400000">
            <a:off x="51643" y="3473617"/>
            <a:ext cx="2069510" cy="1914003"/>
          </a:xfrm>
          <a:prstGeom prst="arc">
            <a:avLst>
              <a:gd name="adj1" fmla="val 16484569"/>
              <a:gd name="adj2" fmla="val 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FFFF00"/>
              </a:solidFill>
            </a:endParaRPr>
          </a:p>
        </p:txBody>
      </p:sp>
      <p:sp>
        <p:nvSpPr>
          <p:cNvPr id="8" name="ZoneTexte 7"/>
          <p:cNvSpPr txBox="1"/>
          <p:nvPr/>
        </p:nvSpPr>
        <p:spPr>
          <a:xfrm>
            <a:off x="10575677" y="5514984"/>
            <a:ext cx="759371" cy="401995"/>
          </a:xfrm>
          <a:prstGeom prst="rect">
            <a:avLst/>
          </a:prstGeom>
          <a:noFill/>
        </p:spPr>
        <p:txBody>
          <a:bodyPr wrap="square" rtlCol="0">
            <a:spAutoFit/>
          </a:bodyPr>
          <a:lstStyle/>
          <a:p>
            <a:r>
              <a:rPr lang="fr-FR" sz="2400" dirty="0" smtClean="0"/>
              <a:t>T</a:t>
            </a:r>
            <a:endParaRPr lang="fr-FR" sz="2400" dirty="0"/>
          </a:p>
        </p:txBody>
      </p:sp>
      <p:sp>
        <p:nvSpPr>
          <p:cNvPr id="9" name="Arc 8"/>
          <p:cNvSpPr/>
          <p:nvPr/>
        </p:nvSpPr>
        <p:spPr>
          <a:xfrm rot="10517157">
            <a:off x="9118587" y="2992462"/>
            <a:ext cx="2552327" cy="2680589"/>
          </a:xfrm>
          <a:prstGeom prst="arc">
            <a:avLst>
              <a:gd name="adj1" fmla="val 16200000"/>
              <a:gd name="adj2" fmla="val 1957172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FFFF00"/>
              </a:solidFill>
            </a:endParaRPr>
          </a:p>
        </p:txBody>
      </p:sp>
      <p:sp>
        <p:nvSpPr>
          <p:cNvPr id="10" name="ZoneTexte 9"/>
          <p:cNvSpPr txBox="1"/>
          <p:nvPr/>
        </p:nvSpPr>
        <p:spPr>
          <a:xfrm>
            <a:off x="9094990" y="2318954"/>
            <a:ext cx="894706" cy="401995"/>
          </a:xfrm>
          <a:prstGeom prst="rect">
            <a:avLst/>
          </a:prstGeom>
          <a:noFill/>
        </p:spPr>
        <p:txBody>
          <a:bodyPr wrap="square" rtlCol="0">
            <a:spAutoFit/>
          </a:bodyPr>
          <a:lstStyle/>
          <a:p>
            <a:r>
              <a:rPr lang="fr-FR" sz="2400" dirty="0" smtClean="0"/>
              <a:t>T=??</a:t>
            </a:r>
            <a:endParaRPr lang="fr-FR" sz="2400" baseline="-25000" dirty="0"/>
          </a:p>
        </p:txBody>
      </p:sp>
      <p:sp>
        <p:nvSpPr>
          <p:cNvPr id="11" name="ZoneTexte 10"/>
          <p:cNvSpPr txBox="1"/>
          <p:nvPr/>
        </p:nvSpPr>
        <p:spPr>
          <a:xfrm>
            <a:off x="478686" y="1489341"/>
            <a:ext cx="1653078" cy="584775"/>
          </a:xfrm>
          <a:prstGeom prst="rect">
            <a:avLst/>
          </a:prstGeom>
          <a:noFill/>
        </p:spPr>
        <p:txBody>
          <a:bodyPr wrap="square" rtlCol="0">
            <a:spAutoFit/>
          </a:bodyPr>
          <a:lstStyle/>
          <a:p>
            <a:pPr algn="ctr"/>
            <a:r>
              <a:rPr lang="fr-FR" sz="1600" b="1" dirty="0" err="1" smtClean="0"/>
              <a:t>ParaMagnétique</a:t>
            </a:r>
            <a:r>
              <a:rPr lang="fr-FR" sz="1600" b="1" dirty="0" smtClean="0"/>
              <a:t> (PM)</a:t>
            </a:r>
            <a:endParaRPr lang="fr-FR" sz="1600" b="1" dirty="0"/>
          </a:p>
        </p:txBody>
      </p:sp>
      <p:cxnSp>
        <p:nvCxnSpPr>
          <p:cNvPr id="12" name="Connecteur droit 11"/>
          <p:cNvCxnSpPr/>
          <p:nvPr/>
        </p:nvCxnSpPr>
        <p:spPr>
          <a:xfrm>
            <a:off x="11199577" y="1077630"/>
            <a:ext cx="0" cy="53603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585132" y="1061068"/>
            <a:ext cx="0" cy="53603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rot="60000">
            <a:off x="4075559" y="1072520"/>
            <a:ext cx="61928" cy="53603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rot="60000">
            <a:off x="7571603" y="1072391"/>
            <a:ext cx="61928" cy="53603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85132" y="1072296"/>
            <a:ext cx="3535486" cy="400110"/>
          </a:xfrm>
          <a:prstGeom prst="rect">
            <a:avLst/>
          </a:prstGeom>
          <a:noFill/>
          <a:ln w="25400">
            <a:solidFill>
              <a:schemeClr val="tx1"/>
            </a:solidFill>
          </a:ln>
        </p:spPr>
        <p:txBody>
          <a:bodyPr wrap="square" rtlCol="0">
            <a:spAutoFit/>
          </a:bodyPr>
          <a:lstStyle/>
          <a:p>
            <a:pPr algn="ctr"/>
            <a:r>
              <a:rPr lang="fr-FR" dirty="0" smtClean="0">
                <a:latin typeface="Times New Roman" panose="02020603050405020304" pitchFamily="18" charset="0"/>
                <a:cs typeface="Times New Roman" panose="02020603050405020304" pitchFamily="18" charset="0"/>
              </a:rPr>
              <a:t>Antiferromagnétisme </a:t>
            </a:r>
            <a:r>
              <a:rPr lang="fr-FR" sz="2000" dirty="0" smtClean="0">
                <a:latin typeface="Times New Roman" panose="02020603050405020304" pitchFamily="18" charset="0"/>
                <a:cs typeface="Times New Roman" panose="02020603050405020304" pitchFamily="18" charset="0"/>
              </a:rPr>
              <a:t>« classique »</a:t>
            </a:r>
            <a:endParaRPr lang="fr-FR" sz="2000" dirty="0">
              <a:latin typeface="Times New Roman" panose="02020603050405020304" pitchFamily="18" charset="0"/>
              <a:cs typeface="Times New Roman" panose="02020603050405020304" pitchFamily="18" charset="0"/>
            </a:endParaRPr>
          </a:p>
        </p:txBody>
      </p:sp>
      <p:sp>
        <p:nvSpPr>
          <p:cNvPr id="17" name="ZoneTexte 16"/>
          <p:cNvSpPr txBox="1"/>
          <p:nvPr/>
        </p:nvSpPr>
        <p:spPr>
          <a:xfrm>
            <a:off x="4120618" y="1072469"/>
            <a:ext cx="3496633" cy="369332"/>
          </a:xfrm>
          <a:prstGeom prst="rect">
            <a:avLst/>
          </a:prstGeom>
          <a:noFill/>
          <a:ln w="25400">
            <a:solidFill>
              <a:schemeClr val="tx1"/>
            </a:solidFill>
          </a:ln>
        </p:spPr>
        <p:txBody>
          <a:bodyPr wrap="square" rtlCol="0">
            <a:spAutoFit/>
          </a:bodyPr>
          <a:lstStyle/>
          <a:p>
            <a:pPr algn="ctr"/>
            <a:r>
              <a:rPr lang="fr-FR" dirty="0" smtClean="0">
                <a:latin typeface="Times New Roman" panose="02020603050405020304" pitchFamily="18" charset="0"/>
                <a:cs typeface="Times New Roman" panose="02020603050405020304" pitchFamily="18" charset="0"/>
              </a:rPr>
              <a:t>Antiferromagnétisme « frustré »</a:t>
            </a:r>
            <a:endParaRPr lang="fr-FR" dirty="0">
              <a:latin typeface="Times New Roman" panose="02020603050405020304" pitchFamily="18" charset="0"/>
              <a:cs typeface="Times New Roman" panose="02020603050405020304" pitchFamily="18" charset="0"/>
            </a:endParaRPr>
          </a:p>
        </p:txBody>
      </p:sp>
      <p:sp>
        <p:nvSpPr>
          <p:cNvPr id="18" name="ZoneTexte 17"/>
          <p:cNvSpPr txBox="1"/>
          <p:nvPr/>
        </p:nvSpPr>
        <p:spPr>
          <a:xfrm>
            <a:off x="7624597" y="1072470"/>
            <a:ext cx="3573561" cy="369332"/>
          </a:xfrm>
          <a:prstGeom prst="rect">
            <a:avLst/>
          </a:prstGeom>
          <a:noFill/>
          <a:ln w="25400">
            <a:solidFill>
              <a:srgbClr val="FF0000"/>
            </a:solidFill>
          </a:ln>
        </p:spPr>
        <p:txBody>
          <a:bodyPr wrap="square" rtlCol="0">
            <a:spAutoFit/>
          </a:bodyPr>
          <a:lstStyle/>
          <a:p>
            <a:pPr algn="ctr"/>
            <a:r>
              <a:rPr lang="fr-FR" dirty="0" smtClean="0">
                <a:latin typeface="Times New Roman" panose="02020603050405020304" pitchFamily="18" charset="0"/>
                <a:cs typeface="Times New Roman" panose="02020603050405020304" pitchFamily="18" charset="0"/>
              </a:rPr>
              <a:t>Antiferromagnétisme</a:t>
            </a:r>
            <a:r>
              <a:rPr lang="fr-FR" sz="1600" dirty="0" smtClean="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 quantique »</a:t>
            </a:r>
            <a:endParaRPr lang="fr-FR" dirty="0">
              <a:latin typeface="Times New Roman" panose="02020603050405020304" pitchFamily="18" charset="0"/>
              <a:cs typeface="Times New Roman" panose="02020603050405020304" pitchFamily="18" charset="0"/>
            </a:endParaRPr>
          </a:p>
        </p:txBody>
      </p:sp>
      <p:sp>
        <p:nvSpPr>
          <p:cNvPr id="19" name="Rectangle 18"/>
          <p:cNvSpPr/>
          <p:nvPr/>
        </p:nvSpPr>
        <p:spPr>
          <a:xfrm>
            <a:off x="933705" y="2418682"/>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788392" y="2261947"/>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1423514" y="2261947"/>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1423514" y="2888887"/>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788392" y="2888887"/>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p:cNvCxnSpPr/>
          <p:nvPr/>
        </p:nvCxnSpPr>
        <p:spPr>
          <a:xfrm flipV="1">
            <a:off x="655907" y="2205696"/>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rot="13800000" flipV="1">
            <a:off x="700147" y="2800473"/>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rot="9000000" flipV="1">
            <a:off x="1321046" y="2809005"/>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rot="16800000" flipV="1">
            <a:off x="1340682" y="220696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2042702" y="2761319"/>
            <a:ext cx="6269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101687" y="2418682"/>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p:cNvSpPr/>
          <p:nvPr/>
        </p:nvSpPr>
        <p:spPr>
          <a:xfrm>
            <a:off x="2956375" y="2261947"/>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3591496" y="2261947"/>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3591496" y="2888887"/>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p:cNvSpPr/>
          <p:nvPr/>
        </p:nvSpPr>
        <p:spPr>
          <a:xfrm>
            <a:off x="2956375" y="2888887"/>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p:cNvSpPr txBox="1"/>
          <p:nvPr/>
        </p:nvSpPr>
        <p:spPr>
          <a:xfrm>
            <a:off x="1970458" y="2273906"/>
            <a:ext cx="894706" cy="401995"/>
          </a:xfrm>
          <a:prstGeom prst="rect">
            <a:avLst/>
          </a:prstGeom>
          <a:noFill/>
        </p:spPr>
        <p:txBody>
          <a:bodyPr wrap="square" rtlCol="0">
            <a:spAutoFit/>
          </a:bodyPr>
          <a:lstStyle/>
          <a:p>
            <a:r>
              <a:rPr lang="fr-FR" sz="2400" dirty="0" smtClean="0"/>
              <a:t>T=T</a:t>
            </a:r>
            <a:r>
              <a:rPr lang="fr-FR" sz="2400" baseline="-25000" dirty="0" smtClean="0"/>
              <a:t>N</a:t>
            </a:r>
            <a:endParaRPr lang="fr-FR" sz="2400" baseline="-25000" dirty="0"/>
          </a:p>
        </p:txBody>
      </p:sp>
      <p:cxnSp>
        <p:nvCxnSpPr>
          <p:cNvPr id="35" name="Connecteur droit avec flèche 34"/>
          <p:cNvCxnSpPr/>
          <p:nvPr/>
        </p:nvCxnSpPr>
        <p:spPr>
          <a:xfrm rot="8100000" flipV="1">
            <a:off x="3486954" y="2166814"/>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rot="8100000" flipV="1">
            <a:off x="2859275" y="2846126"/>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rot="18900000" flipV="1">
            <a:off x="3494963" y="2898713"/>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V="1">
            <a:off x="1039169" y="4042540"/>
            <a:ext cx="0" cy="1630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1039169" y="5670363"/>
            <a:ext cx="2483110" cy="88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2060288" y="5679210"/>
            <a:ext cx="0" cy="1327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ZoneTexte 40"/>
              <p:cNvSpPr txBox="1"/>
              <p:nvPr/>
            </p:nvSpPr>
            <p:spPr>
              <a:xfrm>
                <a:off x="635296" y="3538365"/>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dirty="0" smtClean="0">
                          <a:solidFill>
                            <a:srgbClr val="FF0000"/>
                          </a:solidFill>
                          <a:latin typeface="Cambria Math" panose="02040503050406030204" pitchFamily="18" charset="0"/>
                        </a:rPr>
                        <m:t>χ</m:t>
                      </m:r>
                      <m:r>
                        <a:rPr lang="fr-FR" sz="2400" b="0" i="1" dirty="0" smtClean="0">
                          <a:solidFill>
                            <a:srgbClr val="FF0000"/>
                          </a:solidFill>
                          <a:latin typeface="Cambria Math" panose="02040503050406030204" pitchFamily="18" charset="0"/>
                        </a:rPr>
                        <m:t>(</m:t>
                      </m:r>
                      <m:r>
                        <a:rPr lang="fr-FR" sz="2400" b="0" i="1" dirty="0" smtClean="0">
                          <a:solidFill>
                            <a:srgbClr val="FF0000"/>
                          </a:solidFill>
                          <a:latin typeface="Cambria Math" panose="02040503050406030204" pitchFamily="18" charset="0"/>
                        </a:rPr>
                        <m:t>𝑇</m:t>
                      </m:r>
                      <m:r>
                        <a:rPr lang="fr-FR" sz="2400" b="0" i="1" dirty="0" smtClean="0">
                          <a:solidFill>
                            <a:srgbClr val="FF0000"/>
                          </a:solidFill>
                          <a:latin typeface="Cambria Math" panose="02040503050406030204" pitchFamily="18" charset="0"/>
                        </a:rPr>
                        <m:t>)</m:t>
                      </m:r>
                    </m:oMath>
                  </m:oMathPara>
                </a14:m>
                <a:endParaRPr lang="fr-FR" sz="2400" dirty="0">
                  <a:solidFill>
                    <a:srgbClr val="FF0000"/>
                  </a:solidFill>
                </a:endParaRPr>
              </a:p>
            </p:txBody>
          </p:sp>
        </mc:Choice>
        <mc:Fallback xmlns="">
          <p:sp>
            <p:nvSpPr>
              <p:cNvPr id="41" name="ZoneTexte 40"/>
              <p:cNvSpPr txBox="1">
                <a:spLocks noRot="1" noChangeAspect="1" noMove="1" noResize="1" noEditPoints="1" noAdjustHandles="1" noChangeArrowheads="1" noChangeShapeType="1" noTextEdit="1"/>
              </p:cNvSpPr>
              <p:nvPr/>
            </p:nvSpPr>
            <p:spPr>
              <a:xfrm>
                <a:off x="635296" y="3538365"/>
                <a:ext cx="759371" cy="401995"/>
              </a:xfrm>
              <a:prstGeom prst="rect">
                <a:avLst/>
              </a:prstGeom>
              <a:blipFill>
                <a:blip r:embed="rId2"/>
                <a:stretch>
                  <a:fillRect l="-1600" r="-8800" b="-34848"/>
                </a:stretch>
              </a:blipFill>
            </p:spPr>
            <p:txBody>
              <a:bodyPr/>
              <a:lstStyle/>
              <a:p>
                <a:r>
                  <a:rPr lang="fr-FR">
                    <a:noFill/>
                  </a:rPr>
                  <a:t> </a:t>
                </a:r>
              </a:p>
            </p:txBody>
          </p:sp>
        </mc:Fallback>
      </mc:AlternateContent>
      <p:sp>
        <p:nvSpPr>
          <p:cNvPr id="42" name="ZoneTexte 41"/>
          <p:cNvSpPr txBox="1"/>
          <p:nvPr/>
        </p:nvSpPr>
        <p:spPr>
          <a:xfrm>
            <a:off x="3517940" y="5519599"/>
            <a:ext cx="759371" cy="401995"/>
          </a:xfrm>
          <a:prstGeom prst="rect">
            <a:avLst/>
          </a:prstGeom>
          <a:noFill/>
        </p:spPr>
        <p:txBody>
          <a:bodyPr wrap="square" rtlCol="0">
            <a:spAutoFit/>
          </a:bodyPr>
          <a:lstStyle/>
          <a:p>
            <a:r>
              <a:rPr lang="fr-FR" sz="2400" dirty="0" smtClean="0"/>
              <a:t>T</a:t>
            </a:r>
            <a:endParaRPr lang="fr-FR" sz="2400" dirty="0"/>
          </a:p>
        </p:txBody>
      </p:sp>
      <p:sp>
        <p:nvSpPr>
          <p:cNvPr id="43" name="ZoneTexte 42"/>
          <p:cNvSpPr txBox="1"/>
          <p:nvPr/>
        </p:nvSpPr>
        <p:spPr>
          <a:xfrm>
            <a:off x="3910901" y="1485576"/>
            <a:ext cx="1827477" cy="294796"/>
          </a:xfrm>
          <a:prstGeom prst="rect">
            <a:avLst/>
          </a:prstGeom>
          <a:noFill/>
        </p:spPr>
        <p:txBody>
          <a:bodyPr wrap="square" rtlCol="0">
            <a:spAutoFit/>
          </a:bodyPr>
          <a:lstStyle/>
          <a:p>
            <a:pPr algn="ctr"/>
            <a:r>
              <a:rPr lang="fr-FR" sz="1600" b="1" dirty="0" smtClean="0"/>
              <a:t>PM</a:t>
            </a:r>
            <a:endParaRPr lang="fr-FR" sz="1600" b="1" dirty="0"/>
          </a:p>
        </p:txBody>
      </p:sp>
      <p:cxnSp>
        <p:nvCxnSpPr>
          <p:cNvPr id="44" name="Connecteur droit 43"/>
          <p:cNvCxnSpPr/>
          <p:nvPr/>
        </p:nvCxnSpPr>
        <p:spPr>
          <a:xfrm>
            <a:off x="2060288" y="4511830"/>
            <a:ext cx="1" cy="1138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08509" y="5568562"/>
            <a:ext cx="759371" cy="401995"/>
          </a:xfrm>
          <a:prstGeom prst="rect">
            <a:avLst/>
          </a:prstGeom>
          <a:noFill/>
        </p:spPr>
        <p:txBody>
          <a:bodyPr wrap="square" rtlCol="0">
            <a:spAutoFit/>
          </a:bodyPr>
          <a:lstStyle/>
          <a:p>
            <a:r>
              <a:rPr lang="fr-FR" sz="2400" dirty="0"/>
              <a:t>0</a:t>
            </a:r>
          </a:p>
        </p:txBody>
      </p:sp>
      <p:sp>
        <p:nvSpPr>
          <p:cNvPr id="46" name="Rectangle 45"/>
          <p:cNvSpPr/>
          <p:nvPr/>
        </p:nvSpPr>
        <p:spPr>
          <a:xfrm>
            <a:off x="1662359" y="5872490"/>
            <a:ext cx="872664" cy="401995"/>
          </a:xfrm>
          <a:prstGeom prst="rect">
            <a:avLst/>
          </a:prstGeom>
        </p:spPr>
        <p:txBody>
          <a:bodyPr wrap="none">
            <a:spAutoFit/>
          </a:bodyPr>
          <a:lstStyle/>
          <a:p>
            <a:r>
              <a:rPr lang="fr-FR" sz="2400" dirty="0" smtClean="0"/>
              <a:t>T</a:t>
            </a:r>
            <a:r>
              <a:rPr lang="fr-FR" sz="2400" baseline="-25000" dirty="0" smtClean="0"/>
              <a:t>N</a:t>
            </a:r>
            <a:r>
              <a:rPr lang="fr-FR" sz="2400" dirty="0" smtClean="0"/>
              <a:t>≈|J|</a:t>
            </a:r>
            <a:endParaRPr lang="fr-FR" sz="2400" dirty="0"/>
          </a:p>
        </p:txBody>
      </p:sp>
      <p:cxnSp>
        <p:nvCxnSpPr>
          <p:cNvPr id="47" name="Connecteur droit avec flèche 46"/>
          <p:cNvCxnSpPr/>
          <p:nvPr/>
        </p:nvCxnSpPr>
        <p:spPr>
          <a:xfrm rot="18900000" flipV="1">
            <a:off x="2868303" y="2145548"/>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e 47"/>
          <p:cNvGrpSpPr/>
          <p:nvPr/>
        </p:nvGrpSpPr>
        <p:grpSpPr>
          <a:xfrm>
            <a:off x="4192310" y="1893308"/>
            <a:ext cx="1263836" cy="1274107"/>
            <a:chOff x="4263964" y="933721"/>
            <a:chExt cx="1545603" cy="1558163"/>
          </a:xfrm>
        </p:grpSpPr>
        <p:cxnSp>
          <p:nvCxnSpPr>
            <p:cNvPr id="166" name="Connecteur droit avec flèche 165"/>
            <p:cNvCxnSpPr/>
            <p:nvPr/>
          </p:nvCxnSpPr>
          <p:spPr>
            <a:xfrm rot="7620000" flipV="1">
              <a:off x="4772521" y="93372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7" name="Triangle isocèle 166"/>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Ellipse 167"/>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Ellipse 168"/>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Ellipse 169"/>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1" name="Connecteur droit avec flèche 170"/>
            <p:cNvCxnSpPr/>
            <p:nvPr/>
          </p:nvCxnSpPr>
          <p:spPr>
            <a:xfrm rot="3360000" flipV="1">
              <a:off x="4263964" y="195188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necteur droit avec flèche 171"/>
            <p:cNvCxnSpPr/>
            <p:nvPr/>
          </p:nvCxnSpPr>
          <p:spPr>
            <a:xfrm rot="19740000" flipV="1">
              <a:off x="5269567" y="194085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ZoneTexte 49"/>
          <p:cNvSpPr txBox="1"/>
          <p:nvPr/>
        </p:nvSpPr>
        <p:spPr>
          <a:xfrm>
            <a:off x="3790945" y="4724602"/>
            <a:ext cx="1602315" cy="348396"/>
          </a:xfrm>
          <a:prstGeom prst="rect">
            <a:avLst/>
          </a:prstGeom>
          <a:noFill/>
        </p:spPr>
        <p:txBody>
          <a:bodyPr wrap="square" rtlCol="0">
            <a:spAutoFit/>
          </a:bodyPr>
          <a:lstStyle/>
          <a:p>
            <a:pPr algn="ctr"/>
            <a:r>
              <a:rPr lang="fr-FR" sz="2000" b="1" dirty="0" smtClean="0"/>
              <a:t>AFM</a:t>
            </a:r>
            <a:endParaRPr lang="fr-FR" sz="2000" b="1" dirty="0"/>
          </a:p>
        </p:txBody>
      </p:sp>
      <p:cxnSp>
        <p:nvCxnSpPr>
          <p:cNvPr id="51" name="Connecteur droit avec flèche 50"/>
          <p:cNvCxnSpPr/>
          <p:nvPr/>
        </p:nvCxnSpPr>
        <p:spPr>
          <a:xfrm flipV="1">
            <a:off x="4611553" y="4035283"/>
            <a:ext cx="0" cy="1630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V="1">
            <a:off x="4611553" y="5663101"/>
            <a:ext cx="24831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a:off x="4957333" y="5671948"/>
            <a:ext cx="0" cy="1327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ZoneTexte 53"/>
              <p:cNvSpPr txBox="1"/>
              <p:nvPr/>
            </p:nvSpPr>
            <p:spPr>
              <a:xfrm>
                <a:off x="4207680" y="3471014"/>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dirty="0" smtClean="0">
                          <a:solidFill>
                            <a:srgbClr val="FF0000"/>
                          </a:solidFill>
                          <a:latin typeface="Cambria Math" panose="02040503050406030204" pitchFamily="18" charset="0"/>
                        </a:rPr>
                        <m:t>χ</m:t>
                      </m:r>
                      <m:r>
                        <a:rPr lang="fr-FR" sz="2400" b="0" i="1" dirty="0" smtClean="0">
                          <a:solidFill>
                            <a:srgbClr val="FF0000"/>
                          </a:solidFill>
                          <a:latin typeface="Cambria Math" panose="02040503050406030204" pitchFamily="18" charset="0"/>
                        </a:rPr>
                        <m:t>(</m:t>
                      </m:r>
                      <m:r>
                        <a:rPr lang="fr-FR" sz="2400" b="0" i="1" dirty="0" smtClean="0">
                          <a:solidFill>
                            <a:srgbClr val="FF0000"/>
                          </a:solidFill>
                          <a:latin typeface="Cambria Math" panose="02040503050406030204" pitchFamily="18" charset="0"/>
                        </a:rPr>
                        <m:t>𝑇</m:t>
                      </m:r>
                      <m:r>
                        <a:rPr lang="fr-FR" sz="2400" b="0" i="1" dirty="0" smtClean="0">
                          <a:solidFill>
                            <a:srgbClr val="FF0000"/>
                          </a:solidFill>
                          <a:latin typeface="Cambria Math" panose="02040503050406030204" pitchFamily="18" charset="0"/>
                        </a:rPr>
                        <m:t>)</m:t>
                      </m:r>
                    </m:oMath>
                  </m:oMathPara>
                </a14:m>
                <a:endParaRPr lang="fr-FR" sz="2400" dirty="0">
                  <a:solidFill>
                    <a:srgbClr val="FF0000"/>
                  </a:solidFill>
                </a:endParaRPr>
              </a:p>
            </p:txBody>
          </p:sp>
        </mc:Choice>
        <mc:Fallback xmlns="">
          <p:sp>
            <p:nvSpPr>
              <p:cNvPr id="54" name="ZoneTexte 53"/>
              <p:cNvSpPr txBox="1">
                <a:spLocks noRot="1" noChangeAspect="1" noMove="1" noResize="1" noEditPoints="1" noAdjustHandles="1" noChangeArrowheads="1" noChangeShapeType="1" noTextEdit="1"/>
              </p:cNvSpPr>
              <p:nvPr/>
            </p:nvSpPr>
            <p:spPr>
              <a:xfrm>
                <a:off x="4207680" y="3471014"/>
                <a:ext cx="759371" cy="401995"/>
              </a:xfrm>
              <a:prstGeom prst="rect">
                <a:avLst/>
              </a:prstGeom>
              <a:blipFill>
                <a:blip r:embed="rId3"/>
                <a:stretch>
                  <a:fillRect l="-1600" r="-8800" b="-34848"/>
                </a:stretch>
              </a:blipFill>
            </p:spPr>
            <p:txBody>
              <a:bodyPr/>
              <a:lstStyle/>
              <a:p>
                <a:r>
                  <a:rPr lang="fr-FR">
                    <a:noFill/>
                  </a:rPr>
                  <a:t> </a:t>
                </a:r>
              </a:p>
            </p:txBody>
          </p:sp>
        </mc:Fallback>
      </mc:AlternateContent>
      <p:cxnSp>
        <p:nvCxnSpPr>
          <p:cNvPr id="55" name="Connecteur droit 54"/>
          <p:cNvCxnSpPr/>
          <p:nvPr/>
        </p:nvCxnSpPr>
        <p:spPr>
          <a:xfrm>
            <a:off x="4958915" y="4503627"/>
            <a:ext cx="1" cy="1138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4280893" y="5561300"/>
            <a:ext cx="416658" cy="401995"/>
          </a:xfrm>
          <a:prstGeom prst="rect">
            <a:avLst/>
          </a:prstGeom>
          <a:noFill/>
        </p:spPr>
        <p:txBody>
          <a:bodyPr wrap="square" rtlCol="0">
            <a:spAutoFit/>
          </a:bodyPr>
          <a:lstStyle/>
          <a:p>
            <a:r>
              <a:rPr lang="fr-FR" sz="2400" dirty="0"/>
              <a:t>0</a:t>
            </a:r>
          </a:p>
        </p:txBody>
      </p:sp>
      <p:sp>
        <p:nvSpPr>
          <p:cNvPr id="57" name="Rectangle 56"/>
          <p:cNvSpPr/>
          <p:nvPr/>
        </p:nvSpPr>
        <p:spPr>
          <a:xfrm>
            <a:off x="4373313" y="5876908"/>
            <a:ext cx="1006663" cy="401995"/>
          </a:xfrm>
          <a:prstGeom prst="rect">
            <a:avLst/>
          </a:prstGeom>
        </p:spPr>
        <p:txBody>
          <a:bodyPr wrap="none">
            <a:spAutoFit/>
          </a:bodyPr>
          <a:lstStyle/>
          <a:p>
            <a:r>
              <a:rPr lang="fr-FR" sz="2400" dirty="0" smtClean="0"/>
              <a:t>T</a:t>
            </a:r>
            <a:r>
              <a:rPr lang="fr-FR" sz="2400" baseline="-25000" dirty="0" smtClean="0"/>
              <a:t>N</a:t>
            </a:r>
            <a:r>
              <a:rPr lang="fr-FR" sz="2400" dirty="0" smtClean="0"/>
              <a:t>&lt;&lt;|J|</a:t>
            </a:r>
            <a:endParaRPr lang="fr-FR" sz="2400" dirty="0"/>
          </a:p>
        </p:txBody>
      </p:sp>
      <p:sp>
        <p:nvSpPr>
          <p:cNvPr id="58" name="Arc 57"/>
          <p:cNvSpPr/>
          <p:nvPr/>
        </p:nvSpPr>
        <p:spPr>
          <a:xfrm rot="5400000">
            <a:off x="3648876" y="4238457"/>
            <a:ext cx="2034697" cy="524925"/>
          </a:xfrm>
          <a:prstGeom prst="arc">
            <a:avLst>
              <a:gd name="adj1" fmla="val 16200000"/>
              <a:gd name="adj2" fmla="val 63141"/>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FFFF00"/>
              </a:solidFill>
            </a:endParaRPr>
          </a:p>
        </p:txBody>
      </p:sp>
      <p:sp>
        <p:nvSpPr>
          <p:cNvPr id="59" name="ZoneTexte 58"/>
          <p:cNvSpPr txBox="1"/>
          <p:nvPr/>
        </p:nvSpPr>
        <p:spPr>
          <a:xfrm>
            <a:off x="550339" y="4911990"/>
            <a:ext cx="1759577" cy="348396"/>
          </a:xfrm>
          <a:prstGeom prst="rect">
            <a:avLst/>
          </a:prstGeom>
          <a:noFill/>
        </p:spPr>
        <p:txBody>
          <a:bodyPr wrap="square" rtlCol="0">
            <a:spAutoFit/>
          </a:bodyPr>
          <a:lstStyle/>
          <a:p>
            <a:pPr algn="ctr"/>
            <a:r>
              <a:rPr lang="fr-FR" sz="2000" b="1" dirty="0" smtClean="0"/>
              <a:t>AFM</a:t>
            </a:r>
            <a:endParaRPr lang="fr-FR" sz="2000" b="1" dirty="0"/>
          </a:p>
        </p:txBody>
      </p:sp>
      <p:sp>
        <p:nvSpPr>
          <p:cNvPr id="60" name="ZoneTexte 59"/>
          <p:cNvSpPr txBox="1"/>
          <p:nvPr/>
        </p:nvSpPr>
        <p:spPr>
          <a:xfrm>
            <a:off x="5739626" y="4984983"/>
            <a:ext cx="551742" cy="400110"/>
          </a:xfrm>
          <a:prstGeom prst="rect">
            <a:avLst/>
          </a:prstGeom>
          <a:noFill/>
        </p:spPr>
        <p:txBody>
          <a:bodyPr wrap="square" rtlCol="0">
            <a:spAutoFit/>
          </a:bodyPr>
          <a:lstStyle/>
          <a:p>
            <a:r>
              <a:rPr lang="fr-FR" sz="2000" b="1" dirty="0" smtClean="0"/>
              <a:t>PM</a:t>
            </a:r>
            <a:endParaRPr lang="fr-FR" sz="2000" b="1" dirty="0"/>
          </a:p>
        </p:txBody>
      </p:sp>
      <p:cxnSp>
        <p:nvCxnSpPr>
          <p:cNvPr id="61" name="Connecteur droit avec flèche 60"/>
          <p:cNvCxnSpPr/>
          <p:nvPr/>
        </p:nvCxnSpPr>
        <p:spPr>
          <a:xfrm flipV="1">
            <a:off x="8092566" y="4035039"/>
            <a:ext cx="0" cy="1630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p:cNvCxnSpPr/>
          <p:nvPr/>
        </p:nvCxnSpPr>
        <p:spPr>
          <a:xfrm flipV="1">
            <a:off x="8092566" y="5670370"/>
            <a:ext cx="2483110" cy="88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ZoneTexte 62"/>
              <p:cNvSpPr txBox="1"/>
              <p:nvPr/>
            </p:nvSpPr>
            <p:spPr>
              <a:xfrm>
                <a:off x="7687635" y="3471013"/>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dirty="0" smtClean="0">
                          <a:solidFill>
                            <a:srgbClr val="FF0000"/>
                          </a:solidFill>
                          <a:latin typeface="Cambria Math" panose="02040503050406030204" pitchFamily="18" charset="0"/>
                        </a:rPr>
                        <m:t>χ</m:t>
                      </m:r>
                      <m:r>
                        <a:rPr lang="fr-FR" sz="2400" b="0" i="1" dirty="0" smtClean="0">
                          <a:solidFill>
                            <a:srgbClr val="FF0000"/>
                          </a:solidFill>
                          <a:latin typeface="Cambria Math" panose="02040503050406030204" pitchFamily="18" charset="0"/>
                        </a:rPr>
                        <m:t>(</m:t>
                      </m:r>
                      <m:r>
                        <a:rPr lang="fr-FR" sz="2400" b="0" i="1" dirty="0" smtClean="0">
                          <a:solidFill>
                            <a:srgbClr val="FF0000"/>
                          </a:solidFill>
                          <a:latin typeface="Cambria Math" panose="02040503050406030204" pitchFamily="18" charset="0"/>
                        </a:rPr>
                        <m:t>𝑇</m:t>
                      </m:r>
                      <m:r>
                        <a:rPr lang="fr-FR" sz="2400" b="0" i="1" dirty="0" smtClean="0">
                          <a:solidFill>
                            <a:srgbClr val="FF0000"/>
                          </a:solidFill>
                          <a:latin typeface="Cambria Math" panose="02040503050406030204" pitchFamily="18" charset="0"/>
                        </a:rPr>
                        <m:t>)</m:t>
                      </m:r>
                    </m:oMath>
                  </m:oMathPara>
                </a14:m>
                <a:endParaRPr lang="fr-FR" sz="2400" dirty="0">
                  <a:solidFill>
                    <a:srgbClr val="FF0000"/>
                  </a:solidFill>
                </a:endParaRPr>
              </a:p>
            </p:txBody>
          </p:sp>
        </mc:Choice>
        <mc:Fallback xmlns="">
          <p:sp>
            <p:nvSpPr>
              <p:cNvPr id="63" name="ZoneTexte 62"/>
              <p:cNvSpPr txBox="1">
                <a:spLocks noRot="1" noChangeAspect="1" noMove="1" noResize="1" noEditPoints="1" noAdjustHandles="1" noChangeArrowheads="1" noChangeShapeType="1" noTextEdit="1"/>
              </p:cNvSpPr>
              <p:nvPr/>
            </p:nvSpPr>
            <p:spPr>
              <a:xfrm>
                <a:off x="7687635" y="3471013"/>
                <a:ext cx="759371" cy="401995"/>
              </a:xfrm>
              <a:prstGeom prst="rect">
                <a:avLst/>
              </a:prstGeom>
              <a:blipFill>
                <a:blip r:embed="rId4"/>
                <a:stretch>
                  <a:fillRect l="-1600" r="-8800" b="-34848"/>
                </a:stretch>
              </a:blipFill>
            </p:spPr>
            <p:txBody>
              <a:bodyPr/>
              <a:lstStyle/>
              <a:p>
                <a:r>
                  <a:rPr lang="fr-FR">
                    <a:noFill/>
                  </a:rPr>
                  <a:t> </a:t>
                </a:r>
              </a:p>
            </p:txBody>
          </p:sp>
        </mc:Fallback>
      </mc:AlternateContent>
      <p:sp>
        <p:nvSpPr>
          <p:cNvPr id="64" name="ZoneTexte 63"/>
          <p:cNvSpPr txBox="1"/>
          <p:nvPr/>
        </p:nvSpPr>
        <p:spPr>
          <a:xfrm>
            <a:off x="7761906" y="5568569"/>
            <a:ext cx="759371" cy="401995"/>
          </a:xfrm>
          <a:prstGeom prst="rect">
            <a:avLst/>
          </a:prstGeom>
          <a:noFill/>
        </p:spPr>
        <p:txBody>
          <a:bodyPr wrap="square" rtlCol="0">
            <a:spAutoFit/>
          </a:bodyPr>
          <a:lstStyle/>
          <a:p>
            <a:r>
              <a:rPr lang="fr-FR" sz="2400" dirty="0"/>
              <a:t>0</a:t>
            </a:r>
          </a:p>
        </p:txBody>
      </p:sp>
      <p:sp>
        <p:nvSpPr>
          <p:cNvPr id="65" name="ZoneTexte 64"/>
          <p:cNvSpPr txBox="1"/>
          <p:nvPr/>
        </p:nvSpPr>
        <p:spPr>
          <a:xfrm>
            <a:off x="7066287" y="5484402"/>
            <a:ext cx="759371" cy="401995"/>
          </a:xfrm>
          <a:prstGeom prst="rect">
            <a:avLst/>
          </a:prstGeom>
          <a:noFill/>
        </p:spPr>
        <p:txBody>
          <a:bodyPr wrap="square" rtlCol="0">
            <a:spAutoFit/>
          </a:bodyPr>
          <a:lstStyle/>
          <a:p>
            <a:r>
              <a:rPr lang="fr-FR" sz="2400" dirty="0" smtClean="0"/>
              <a:t>T</a:t>
            </a:r>
            <a:endParaRPr lang="fr-FR" sz="2400" dirty="0"/>
          </a:p>
        </p:txBody>
      </p:sp>
      <p:sp>
        <p:nvSpPr>
          <p:cNvPr id="66" name="Forme libre 65"/>
          <p:cNvSpPr/>
          <p:nvPr/>
        </p:nvSpPr>
        <p:spPr>
          <a:xfrm>
            <a:off x="8084362" y="5055984"/>
            <a:ext cx="1268389" cy="595868"/>
          </a:xfrm>
          <a:custGeom>
            <a:avLst/>
            <a:gdLst>
              <a:gd name="connsiteX0" fmla="*/ 1456661 w 1456661"/>
              <a:gd name="connsiteY0" fmla="*/ 67626 h 684315"/>
              <a:gd name="connsiteX1" fmla="*/ 595423 w 1456661"/>
              <a:gd name="connsiteY1" fmla="*/ 56994 h 684315"/>
              <a:gd name="connsiteX2" fmla="*/ 0 w 1456661"/>
              <a:gd name="connsiteY2" fmla="*/ 684315 h 684315"/>
            </a:gdLst>
            <a:ahLst/>
            <a:cxnLst>
              <a:cxn ang="0">
                <a:pos x="connsiteX0" y="connsiteY0"/>
              </a:cxn>
              <a:cxn ang="0">
                <a:pos x="connsiteX1" y="connsiteY1"/>
              </a:cxn>
              <a:cxn ang="0">
                <a:pos x="connsiteX2" y="connsiteY2"/>
              </a:cxn>
            </a:cxnLst>
            <a:rect l="l" t="t" r="r" b="b"/>
            <a:pathLst>
              <a:path w="1456661" h="684315">
                <a:moveTo>
                  <a:pt x="1456661" y="67626"/>
                </a:moveTo>
                <a:cubicBezTo>
                  <a:pt x="1147430" y="10919"/>
                  <a:pt x="838200" y="-45788"/>
                  <a:pt x="595423" y="56994"/>
                </a:cubicBezTo>
                <a:cubicBezTo>
                  <a:pt x="352646" y="159776"/>
                  <a:pt x="176323" y="422045"/>
                  <a:pt x="0" y="684315"/>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0C0"/>
              </a:solidFill>
            </a:endParaRPr>
          </a:p>
        </p:txBody>
      </p:sp>
      <p:cxnSp>
        <p:nvCxnSpPr>
          <p:cNvPr id="67" name="Connecteur droit 66"/>
          <p:cNvCxnSpPr/>
          <p:nvPr/>
        </p:nvCxnSpPr>
        <p:spPr>
          <a:xfrm>
            <a:off x="9369638" y="5105219"/>
            <a:ext cx="10888" cy="53090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ZoneTexte 67"/>
          <p:cNvSpPr txBox="1"/>
          <p:nvPr/>
        </p:nvSpPr>
        <p:spPr>
          <a:xfrm>
            <a:off x="9770932" y="5085418"/>
            <a:ext cx="790252" cy="400110"/>
          </a:xfrm>
          <a:prstGeom prst="rect">
            <a:avLst/>
          </a:prstGeom>
          <a:noFill/>
        </p:spPr>
        <p:txBody>
          <a:bodyPr wrap="square" rtlCol="0">
            <a:spAutoFit/>
          </a:bodyPr>
          <a:lstStyle/>
          <a:p>
            <a:r>
              <a:rPr lang="fr-FR" sz="2000" b="1" dirty="0" smtClean="0"/>
              <a:t>PM</a:t>
            </a:r>
            <a:endParaRPr lang="fr-FR" sz="2000" b="1" dirty="0"/>
          </a:p>
        </p:txBody>
      </p:sp>
      <p:sp>
        <p:nvSpPr>
          <p:cNvPr id="69" name="ZoneTexte 68"/>
          <p:cNvSpPr txBox="1"/>
          <p:nvPr/>
        </p:nvSpPr>
        <p:spPr>
          <a:xfrm>
            <a:off x="8382201" y="4543546"/>
            <a:ext cx="705142" cy="348396"/>
          </a:xfrm>
          <a:prstGeom prst="rect">
            <a:avLst/>
          </a:prstGeom>
          <a:noFill/>
        </p:spPr>
        <p:txBody>
          <a:bodyPr wrap="square" rtlCol="0">
            <a:spAutoFit/>
          </a:bodyPr>
          <a:lstStyle/>
          <a:p>
            <a:r>
              <a:rPr lang="fr-FR" sz="2000" b="1" dirty="0" smtClean="0"/>
              <a:t>LSQ</a:t>
            </a:r>
            <a:endParaRPr lang="fr-FR" sz="2000" b="1" dirty="0"/>
          </a:p>
        </p:txBody>
      </p:sp>
      <p:sp>
        <p:nvSpPr>
          <p:cNvPr id="70" name="ZoneTexte 69"/>
          <p:cNvSpPr txBox="1"/>
          <p:nvPr/>
        </p:nvSpPr>
        <p:spPr>
          <a:xfrm>
            <a:off x="8596197" y="5237449"/>
            <a:ext cx="469110" cy="377503"/>
          </a:xfrm>
          <a:prstGeom prst="rect">
            <a:avLst/>
          </a:prstGeom>
          <a:noFill/>
        </p:spPr>
        <p:txBody>
          <a:bodyPr wrap="square" rtlCol="0">
            <a:spAutoFit/>
          </a:bodyPr>
          <a:lstStyle/>
          <a:p>
            <a:r>
              <a:rPr lang="fr-FR" sz="2400" dirty="0" smtClean="0"/>
              <a:t>??</a:t>
            </a:r>
            <a:endParaRPr lang="fr-FR" sz="2400" dirty="0"/>
          </a:p>
        </p:txBody>
      </p:sp>
      <p:sp>
        <p:nvSpPr>
          <p:cNvPr id="71" name="Rectangle 70"/>
          <p:cNvSpPr/>
          <p:nvPr/>
        </p:nvSpPr>
        <p:spPr>
          <a:xfrm>
            <a:off x="9020430" y="5788084"/>
            <a:ext cx="794498" cy="401995"/>
          </a:xfrm>
          <a:prstGeom prst="rect">
            <a:avLst/>
          </a:prstGeom>
        </p:spPr>
        <p:txBody>
          <a:bodyPr wrap="none">
            <a:spAutoFit/>
          </a:bodyPr>
          <a:lstStyle/>
          <a:p>
            <a:r>
              <a:rPr lang="fr-FR" sz="2400" dirty="0" smtClean="0"/>
              <a:t>T = ??</a:t>
            </a:r>
            <a:endParaRPr lang="fr-FR" sz="2400" dirty="0"/>
          </a:p>
        </p:txBody>
      </p:sp>
      <p:cxnSp>
        <p:nvCxnSpPr>
          <p:cNvPr id="72" name="Connecteur droit 71"/>
          <p:cNvCxnSpPr/>
          <p:nvPr/>
        </p:nvCxnSpPr>
        <p:spPr>
          <a:xfrm>
            <a:off x="9385001" y="5687363"/>
            <a:ext cx="0" cy="1327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V="1">
            <a:off x="605972" y="6418883"/>
            <a:ext cx="69903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flipV="1">
            <a:off x="7580273" y="6418884"/>
            <a:ext cx="36049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5" name="Groupe 74"/>
          <p:cNvGrpSpPr/>
          <p:nvPr/>
        </p:nvGrpSpPr>
        <p:grpSpPr>
          <a:xfrm>
            <a:off x="9728902" y="1935658"/>
            <a:ext cx="1424309" cy="1493624"/>
            <a:chOff x="9055606" y="611860"/>
            <a:chExt cx="2072599" cy="2173464"/>
          </a:xfrm>
        </p:grpSpPr>
        <p:sp>
          <p:nvSpPr>
            <p:cNvPr id="138" name="Ellipse 137"/>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Ellipse 138"/>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Ellipse 139"/>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1" name="Ellipse 140"/>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2" name="Ellipse 141"/>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Ellipse 142"/>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Ellipse 143"/>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Ellipse 144"/>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Ellipse 145"/>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Ellipse 146"/>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Ellipse 147"/>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Ellipse 148"/>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0" name="Groupe 149"/>
            <p:cNvGrpSpPr/>
            <p:nvPr/>
          </p:nvGrpSpPr>
          <p:grpSpPr>
            <a:xfrm>
              <a:off x="9089953" y="617291"/>
              <a:ext cx="1921148" cy="2168033"/>
              <a:chOff x="8818656" y="441412"/>
              <a:chExt cx="2641776" cy="2963513"/>
            </a:xfrm>
          </p:grpSpPr>
          <p:grpSp>
            <p:nvGrpSpPr>
              <p:cNvPr id="151" name="Groupe 150"/>
              <p:cNvGrpSpPr/>
              <p:nvPr/>
            </p:nvGrpSpPr>
            <p:grpSpPr>
              <a:xfrm>
                <a:off x="8991353" y="562150"/>
                <a:ext cx="2402895" cy="2680752"/>
                <a:chOff x="8668052" y="849215"/>
                <a:chExt cx="2877714" cy="3840717"/>
              </a:xfrm>
            </p:grpSpPr>
            <p:sp>
              <p:nvSpPr>
                <p:cNvPr id="160" name="Triangle isocèle 159"/>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1" name="Triangle isocèle 160"/>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2" name="Triangle isocèle 161"/>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3" name="Triangle isocèle 162"/>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4" name="Triangle isocèle 163"/>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5" name="Triangle isocèle 164"/>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2" name="Ellipse 151"/>
              <p:cNvSpPr/>
              <p:nvPr/>
            </p:nvSpPr>
            <p:spPr>
              <a:xfrm rot="1800000">
                <a:off x="9062707" y="1774133"/>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Ellipse 152"/>
              <p:cNvSpPr/>
              <p:nvPr/>
            </p:nvSpPr>
            <p:spPr>
              <a:xfrm rot="5400000">
                <a:off x="10053440" y="2086504"/>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Ellipse 153"/>
              <p:cNvSpPr/>
              <p:nvPr/>
            </p:nvSpPr>
            <p:spPr>
              <a:xfrm rot="5400000">
                <a:off x="10053439" y="742385"/>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Ellipse 154"/>
              <p:cNvSpPr/>
              <p:nvPr/>
            </p:nvSpPr>
            <p:spPr>
              <a:xfrm rot="12600000">
                <a:off x="11042850" y="1075860"/>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Ellipse 44"/>
              <p:cNvSpPr/>
              <p:nvPr/>
            </p:nvSpPr>
            <p:spPr>
              <a:xfrm>
                <a:off x="11119358" y="2451156"/>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9" name="Ellipse 44"/>
              <p:cNvSpPr/>
              <p:nvPr/>
            </p:nvSpPr>
            <p:spPr>
              <a:xfrm rot="3300000">
                <a:off x="10034353" y="3121720"/>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76" name="Connecteur droit avec flèche 75"/>
          <p:cNvCxnSpPr/>
          <p:nvPr/>
        </p:nvCxnSpPr>
        <p:spPr>
          <a:xfrm>
            <a:off x="9158555" y="2689097"/>
            <a:ext cx="6269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e 76"/>
          <p:cNvGrpSpPr/>
          <p:nvPr/>
        </p:nvGrpSpPr>
        <p:grpSpPr>
          <a:xfrm>
            <a:off x="6203762" y="1897106"/>
            <a:ext cx="1327510" cy="1539380"/>
            <a:chOff x="4263964" y="922398"/>
            <a:chExt cx="1623472" cy="1882576"/>
          </a:xfrm>
        </p:grpSpPr>
        <p:cxnSp>
          <p:nvCxnSpPr>
            <p:cNvPr id="128" name="Connecteur droit avec flèche 127"/>
            <p:cNvCxnSpPr/>
            <p:nvPr/>
          </p:nvCxnSpPr>
          <p:spPr>
            <a:xfrm rot="18900000" flipV="1">
              <a:off x="4783844" y="922398"/>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9" name="Triangle isocèle 128"/>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Ellipse 129"/>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Ellipse 130"/>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Ellipse 131"/>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3" name="Connecteur droit avec flèche 132"/>
            <p:cNvCxnSpPr/>
            <p:nvPr/>
          </p:nvCxnSpPr>
          <p:spPr>
            <a:xfrm rot="8100000" flipV="1">
              <a:off x="4263964" y="194056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p:cNvCxnSpPr/>
            <p:nvPr/>
          </p:nvCxnSpPr>
          <p:spPr>
            <a:xfrm rot="-2700000" flipV="1">
              <a:off x="5235598" y="1929531"/>
              <a:ext cx="540000" cy="5400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p:cNvCxnSpPr/>
            <p:nvPr/>
          </p:nvCxnSpPr>
          <p:spPr>
            <a:xfrm rot="-13500000" flipV="1">
              <a:off x="5339683" y="1946754"/>
              <a:ext cx="540000" cy="5400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6" name="Ellipse 135"/>
            <p:cNvSpPr/>
            <p:nvPr/>
          </p:nvSpPr>
          <p:spPr>
            <a:xfrm>
              <a:off x="5354499" y="1657661"/>
              <a:ext cx="374243" cy="114731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ZoneTexte 136"/>
            <p:cNvSpPr txBox="1"/>
            <p:nvPr/>
          </p:nvSpPr>
          <p:spPr>
            <a:xfrm>
              <a:off x="5313740" y="1178773"/>
              <a:ext cx="573696" cy="461665"/>
            </a:xfrm>
            <a:prstGeom prst="rect">
              <a:avLst/>
            </a:prstGeom>
            <a:noFill/>
          </p:spPr>
          <p:txBody>
            <a:bodyPr wrap="square" rtlCol="0">
              <a:spAutoFit/>
            </a:bodyPr>
            <a:lstStyle/>
            <a:p>
              <a:r>
                <a:rPr lang="fr-FR" sz="2400" dirty="0" smtClean="0"/>
                <a:t>??</a:t>
              </a:r>
              <a:endParaRPr lang="fr-FR" sz="2400" dirty="0"/>
            </a:p>
          </p:txBody>
        </p:sp>
      </p:grpSp>
      <p:grpSp>
        <p:nvGrpSpPr>
          <p:cNvPr id="79" name="Groupe 78"/>
          <p:cNvGrpSpPr/>
          <p:nvPr/>
        </p:nvGrpSpPr>
        <p:grpSpPr>
          <a:xfrm>
            <a:off x="7717472" y="1928782"/>
            <a:ext cx="1512012" cy="1561362"/>
            <a:chOff x="8191023" y="621114"/>
            <a:chExt cx="1736446" cy="1793121"/>
          </a:xfrm>
        </p:grpSpPr>
        <p:grpSp>
          <p:nvGrpSpPr>
            <p:cNvPr id="96" name="Groupe 95"/>
            <p:cNvGrpSpPr/>
            <p:nvPr/>
          </p:nvGrpSpPr>
          <p:grpSpPr>
            <a:xfrm>
              <a:off x="8275163" y="621114"/>
              <a:ext cx="1635725" cy="1681203"/>
              <a:chOff x="9055606" y="611860"/>
              <a:chExt cx="2072599" cy="2130224"/>
            </a:xfrm>
          </p:grpSpPr>
          <p:sp>
            <p:nvSpPr>
              <p:cNvPr id="109" name="Ellipse 108"/>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Ellipse 109"/>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Ellipse 110"/>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Ellipse 113"/>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Ellipse 115"/>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Ellipse 117"/>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119"/>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1" name="Groupe 120"/>
              <p:cNvGrpSpPr/>
              <p:nvPr/>
            </p:nvGrpSpPr>
            <p:grpSpPr>
              <a:xfrm>
                <a:off x="9215544" y="705620"/>
                <a:ext cx="1747430" cy="1961172"/>
                <a:chOff x="8668052" y="849215"/>
                <a:chExt cx="2877714" cy="3840717"/>
              </a:xfrm>
            </p:grpSpPr>
            <p:sp>
              <p:nvSpPr>
                <p:cNvPr id="122" name="Triangle isocèle 121"/>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Triangle isocèle 122"/>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Triangle isocèle 123"/>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Triangle isocèle 124"/>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Triangle isocèle 125"/>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Triangle isocèle 126"/>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97" name="Connecteur droit avec flèche 96"/>
            <p:cNvCxnSpPr/>
            <p:nvPr/>
          </p:nvCxnSpPr>
          <p:spPr>
            <a:xfrm rot="19740000" flipV="1">
              <a:off x="8333437" y="1579727"/>
              <a:ext cx="72000" cy="5070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p:cNvCxnSpPr/>
            <p:nvPr/>
          </p:nvCxnSpPr>
          <p:spPr>
            <a:xfrm rot="17400000" flipV="1">
              <a:off x="8794916" y="1642205"/>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p:cNvCxnSpPr/>
            <p:nvPr/>
          </p:nvCxnSpPr>
          <p:spPr>
            <a:xfrm rot="11400000" flipV="1">
              <a:off x="8574322" y="1322789"/>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p:cNvCxnSpPr/>
            <p:nvPr/>
          </p:nvCxnSpPr>
          <p:spPr>
            <a:xfrm rot="21480000" flipV="1">
              <a:off x="9052977" y="2018235"/>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eur droit avec flèche 100"/>
            <p:cNvCxnSpPr/>
            <p:nvPr/>
          </p:nvCxnSpPr>
          <p:spPr>
            <a:xfrm rot="21000000" flipV="1">
              <a:off x="9287531" y="1656281"/>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p:cNvCxnSpPr/>
            <p:nvPr/>
          </p:nvCxnSpPr>
          <p:spPr>
            <a:xfrm rot="11040000" flipV="1">
              <a:off x="9747460" y="1670630"/>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p:cNvCxnSpPr/>
            <p:nvPr/>
          </p:nvCxnSpPr>
          <p:spPr>
            <a:xfrm rot="12180000" flipV="1">
              <a:off x="9508050" y="1279510"/>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eur droit avec flèche 103"/>
            <p:cNvCxnSpPr/>
            <p:nvPr/>
          </p:nvCxnSpPr>
          <p:spPr>
            <a:xfrm rot="15480000" flipV="1">
              <a:off x="9693469" y="869491"/>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p:cNvCxnSpPr/>
            <p:nvPr/>
          </p:nvCxnSpPr>
          <p:spPr>
            <a:xfrm rot="22500000" flipV="1">
              <a:off x="9273467" y="883728"/>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eur droit avec flèche 105"/>
            <p:cNvCxnSpPr/>
            <p:nvPr/>
          </p:nvCxnSpPr>
          <p:spPr>
            <a:xfrm rot="19740000" flipV="1">
              <a:off x="8804924" y="883678"/>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p:cNvCxnSpPr/>
            <p:nvPr/>
          </p:nvCxnSpPr>
          <p:spPr>
            <a:xfrm rot="6600000" flipV="1">
              <a:off x="8353023" y="876649"/>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p:cNvCxnSpPr/>
            <p:nvPr/>
          </p:nvCxnSpPr>
          <p:spPr>
            <a:xfrm rot="13680000" flipV="1">
              <a:off x="9048732" y="472634"/>
              <a:ext cx="72000" cy="396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Forme libre 79"/>
          <p:cNvSpPr/>
          <p:nvPr/>
        </p:nvSpPr>
        <p:spPr>
          <a:xfrm>
            <a:off x="8093621" y="4965092"/>
            <a:ext cx="1259130" cy="245225"/>
          </a:xfrm>
          <a:custGeom>
            <a:avLst/>
            <a:gdLst>
              <a:gd name="connsiteX0" fmla="*/ 1446028 w 1446028"/>
              <a:gd name="connsiteY0" fmla="*/ 161378 h 281625"/>
              <a:gd name="connsiteX1" fmla="*/ 563525 w 1446028"/>
              <a:gd name="connsiteY1" fmla="*/ 1890 h 281625"/>
              <a:gd name="connsiteX2" fmla="*/ 106325 w 1446028"/>
              <a:gd name="connsiteY2" fmla="*/ 257071 h 281625"/>
              <a:gd name="connsiteX3" fmla="*/ 0 w 1446028"/>
              <a:gd name="connsiteY3" fmla="*/ 257071 h 281625"/>
            </a:gdLst>
            <a:ahLst/>
            <a:cxnLst>
              <a:cxn ang="0">
                <a:pos x="connsiteX0" y="connsiteY0"/>
              </a:cxn>
              <a:cxn ang="0">
                <a:pos x="connsiteX1" y="connsiteY1"/>
              </a:cxn>
              <a:cxn ang="0">
                <a:pos x="connsiteX2" y="connsiteY2"/>
              </a:cxn>
              <a:cxn ang="0">
                <a:pos x="connsiteX3" y="connsiteY3"/>
              </a:cxn>
            </a:cxnLst>
            <a:rect l="l" t="t" r="r" b="b"/>
            <a:pathLst>
              <a:path w="1446028" h="281625">
                <a:moveTo>
                  <a:pt x="1446028" y="161378"/>
                </a:moveTo>
                <a:cubicBezTo>
                  <a:pt x="1116418" y="73659"/>
                  <a:pt x="786809" y="-14059"/>
                  <a:pt x="563525" y="1890"/>
                </a:cubicBezTo>
                <a:cubicBezTo>
                  <a:pt x="340241" y="17839"/>
                  <a:pt x="200246" y="214541"/>
                  <a:pt x="106325" y="257071"/>
                </a:cubicBezTo>
                <a:cubicBezTo>
                  <a:pt x="12404" y="299601"/>
                  <a:pt x="6202" y="278336"/>
                  <a:pt x="0" y="257071"/>
                </a:cubicBezTo>
              </a:path>
            </a:pathLst>
          </a:cu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ZoneTexte 80"/>
          <p:cNvSpPr txBox="1"/>
          <p:nvPr/>
        </p:nvSpPr>
        <p:spPr>
          <a:xfrm>
            <a:off x="2121604" y="1482585"/>
            <a:ext cx="2090704" cy="584775"/>
          </a:xfrm>
          <a:prstGeom prst="rect">
            <a:avLst/>
          </a:prstGeom>
          <a:noFill/>
        </p:spPr>
        <p:txBody>
          <a:bodyPr wrap="square" rtlCol="0">
            <a:spAutoFit/>
          </a:bodyPr>
          <a:lstStyle/>
          <a:p>
            <a:pPr algn="ctr"/>
            <a:r>
              <a:rPr lang="fr-FR" sz="1600" b="1" dirty="0" err="1" smtClean="0"/>
              <a:t>AntiFerroMagnétique</a:t>
            </a:r>
            <a:r>
              <a:rPr lang="fr-FR" sz="1600" b="1" dirty="0" smtClean="0"/>
              <a:t> (AFM)</a:t>
            </a:r>
            <a:endParaRPr lang="fr-FR" sz="1600" b="1" dirty="0"/>
          </a:p>
        </p:txBody>
      </p:sp>
      <p:sp>
        <p:nvSpPr>
          <p:cNvPr id="82" name="ZoneTexte 81"/>
          <p:cNvSpPr txBox="1"/>
          <p:nvPr/>
        </p:nvSpPr>
        <p:spPr>
          <a:xfrm>
            <a:off x="2083424" y="5081031"/>
            <a:ext cx="1827477" cy="348396"/>
          </a:xfrm>
          <a:prstGeom prst="rect">
            <a:avLst/>
          </a:prstGeom>
          <a:noFill/>
        </p:spPr>
        <p:txBody>
          <a:bodyPr wrap="square" rtlCol="0">
            <a:spAutoFit/>
          </a:bodyPr>
          <a:lstStyle/>
          <a:p>
            <a:pPr algn="ctr"/>
            <a:r>
              <a:rPr lang="fr-FR" sz="2000" b="1" dirty="0" smtClean="0"/>
              <a:t>PM</a:t>
            </a:r>
            <a:endParaRPr lang="fr-FR" sz="2000" b="1" dirty="0"/>
          </a:p>
        </p:txBody>
      </p:sp>
      <p:sp>
        <p:nvSpPr>
          <p:cNvPr id="83" name="ZoneTexte 82"/>
          <p:cNvSpPr txBox="1"/>
          <p:nvPr/>
        </p:nvSpPr>
        <p:spPr>
          <a:xfrm>
            <a:off x="5970163" y="1483929"/>
            <a:ext cx="1759577" cy="294796"/>
          </a:xfrm>
          <a:prstGeom prst="rect">
            <a:avLst/>
          </a:prstGeom>
          <a:noFill/>
        </p:spPr>
        <p:txBody>
          <a:bodyPr wrap="square" rtlCol="0">
            <a:spAutoFit/>
          </a:bodyPr>
          <a:lstStyle/>
          <a:p>
            <a:pPr algn="ctr"/>
            <a:r>
              <a:rPr lang="fr-FR" sz="1600" b="1" dirty="0" smtClean="0"/>
              <a:t>AFM</a:t>
            </a:r>
            <a:endParaRPr lang="fr-FR" sz="1600" b="1" dirty="0"/>
          </a:p>
        </p:txBody>
      </p:sp>
      <p:sp>
        <p:nvSpPr>
          <p:cNvPr id="84" name="ZoneTexte 83"/>
          <p:cNvSpPr txBox="1"/>
          <p:nvPr/>
        </p:nvSpPr>
        <p:spPr>
          <a:xfrm>
            <a:off x="7605833" y="1476131"/>
            <a:ext cx="1827477" cy="294796"/>
          </a:xfrm>
          <a:prstGeom prst="rect">
            <a:avLst/>
          </a:prstGeom>
          <a:noFill/>
        </p:spPr>
        <p:txBody>
          <a:bodyPr wrap="square" rtlCol="0">
            <a:spAutoFit/>
          </a:bodyPr>
          <a:lstStyle/>
          <a:p>
            <a:pPr algn="ctr"/>
            <a:r>
              <a:rPr lang="fr-FR" sz="1600" b="1" dirty="0" smtClean="0"/>
              <a:t>PM</a:t>
            </a:r>
            <a:endParaRPr lang="fr-FR" sz="1600" b="1" dirty="0"/>
          </a:p>
        </p:txBody>
      </p:sp>
      <p:sp>
        <p:nvSpPr>
          <p:cNvPr id="85" name="ZoneTexte 84"/>
          <p:cNvSpPr txBox="1"/>
          <p:nvPr/>
        </p:nvSpPr>
        <p:spPr>
          <a:xfrm>
            <a:off x="10197142" y="1483541"/>
            <a:ext cx="705142" cy="294796"/>
          </a:xfrm>
          <a:prstGeom prst="rect">
            <a:avLst/>
          </a:prstGeom>
          <a:noFill/>
        </p:spPr>
        <p:txBody>
          <a:bodyPr wrap="square" rtlCol="0">
            <a:spAutoFit/>
          </a:bodyPr>
          <a:lstStyle/>
          <a:p>
            <a:r>
              <a:rPr lang="fr-FR" sz="1600" b="1" dirty="0" smtClean="0"/>
              <a:t>LSQ</a:t>
            </a:r>
            <a:endParaRPr lang="fr-FR" sz="1600" b="1" dirty="0"/>
          </a:p>
        </p:txBody>
      </p:sp>
      <p:cxnSp>
        <p:nvCxnSpPr>
          <p:cNvPr id="86" name="Connecteur droit avec flèche 85"/>
          <p:cNvCxnSpPr/>
          <p:nvPr/>
        </p:nvCxnSpPr>
        <p:spPr>
          <a:xfrm flipV="1">
            <a:off x="3436689" y="4042540"/>
            <a:ext cx="0" cy="163004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ZoneTexte 86"/>
              <p:cNvSpPr txBox="1"/>
              <p:nvPr/>
            </p:nvSpPr>
            <p:spPr>
              <a:xfrm>
                <a:off x="3127216" y="3540241"/>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400" b="0" i="1" dirty="0" smtClean="0">
                          <a:solidFill>
                            <a:srgbClr val="00B050"/>
                          </a:solidFill>
                          <a:latin typeface="Cambria Math" panose="02040503050406030204" pitchFamily="18" charset="0"/>
                        </a:rPr>
                        <m:t>𝐶</m:t>
                      </m:r>
                      <m:r>
                        <a:rPr lang="fr-FR" sz="2400" b="0" i="1" dirty="0" smtClean="0">
                          <a:solidFill>
                            <a:srgbClr val="00B050"/>
                          </a:solidFill>
                          <a:latin typeface="Cambria Math" panose="02040503050406030204" pitchFamily="18" charset="0"/>
                        </a:rPr>
                        <m:t>(</m:t>
                      </m:r>
                      <m:r>
                        <a:rPr lang="fr-FR" sz="2400" b="0" i="1" dirty="0" smtClean="0">
                          <a:solidFill>
                            <a:srgbClr val="00B050"/>
                          </a:solidFill>
                          <a:latin typeface="Cambria Math" panose="02040503050406030204" pitchFamily="18" charset="0"/>
                        </a:rPr>
                        <m:t>𝑇</m:t>
                      </m:r>
                      <m:r>
                        <a:rPr lang="fr-FR" sz="2400" b="0" i="1" dirty="0" smtClean="0">
                          <a:solidFill>
                            <a:srgbClr val="00B050"/>
                          </a:solidFill>
                          <a:latin typeface="Cambria Math" panose="02040503050406030204" pitchFamily="18" charset="0"/>
                        </a:rPr>
                        <m:t>)</m:t>
                      </m:r>
                    </m:oMath>
                  </m:oMathPara>
                </a14:m>
                <a:endParaRPr lang="fr-FR" sz="2400" dirty="0">
                  <a:solidFill>
                    <a:srgbClr val="00B050"/>
                  </a:solidFill>
                </a:endParaRPr>
              </a:p>
            </p:txBody>
          </p:sp>
        </mc:Choice>
        <mc:Fallback xmlns="">
          <p:sp>
            <p:nvSpPr>
              <p:cNvPr id="87" name="ZoneTexte 86"/>
              <p:cNvSpPr txBox="1">
                <a:spLocks noRot="1" noChangeAspect="1" noMove="1" noResize="1" noEditPoints="1" noAdjustHandles="1" noChangeArrowheads="1" noChangeShapeType="1" noTextEdit="1"/>
              </p:cNvSpPr>
              <p:nvPr/>
            </p:nvSpPr>
            <p:spPr>
              <a:xfrm>
                <a:off x="3127216" y="3540241"/>
                <a:ext cx="759371" cy="401995"/>
              </a:xfrm>
              <a:prstGeom prst="rect">
                <a:avLst/>
              </a:prstGeom>
              <a:blipFill>
                <a:blip r:embed="rId5"/>
                <a:stretch>
                  <a:fillRect l="-2400" r="-14400" b="-34848"/>
                </a:stretch>
              </a:blipFill>
            </p:spPr>
            <p:txBody>
              <a:bodyPr/>
              <a:lstStyle/>
              <a:p>
                <a:r>
                  <a:rPr lang="fr-FR">
                    <a:noFill/>
                  </a:rPr>
                  <a:t> </a:t>
                </a:r>
              </a:p>
            </p:txBody>
          </p:sp>
        </mc:Fallback>
      </mc:AlternateContent>
      <p:cxnSp>
        <p:nvCxnSpPr>
          <p:cNvPr id="88" name="Connecteur droit 87"/>
          <p:cNvCxnSpPr/>
          <p:nvPr/>
        </p:nvCxnSpPr>
        <p:spPr>
          <a:xfrm flipH="1" flipV="1">
            <a:off x="2064889" y="4084564"/>
            <a:ext cx="67594" cy="160083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89" name="Forme libre 88"/>
          <p:cNvSpPr/>
          <p:nvPr/>
        </p:nvSpPr>
        <p:spPr>
          <a:xfrm>
            <a:off x="1028310" y="4092075"/>
            <a:ext cx="992631" cy="1584918"/>
          </a:xfrm>
          <a:custGeom>
            <a:avLst/>
            <a:gdLst>
              <a:gd name="connsiteX0" fmla="*/ 1138686 w 1139971"/>
              <a:gd name="connsiteY0" fmla="*/ 0 h 1820174"/>
              <a:gd name="connsiteX1" fmla="*/ 957532 w 1139971"/>
              <a:gd name="connsiteY1" fmla="*/ 1449238 h 1820174"/>
              <a:gd name="connsiteX2" fmla="*/ 0 w 1139971"/>
              <a:gd name="connsiteY2" fmla="*/ 1820174 h 1820174"/>
            </a:gdLst>
            <a:ahLst/>
            <a:cxnLst>
              <a:cxn ang="0">
                <a:pos x="connsiteX0" y="connsiteY0"/>
              </a:cxn>
              <a:cxn ang="0">
                <a:pos x="connsiteX1" y="connsiteY1"/>
              </a:cxn>
              <a:cxn ang="0">
                <a:pos x="connsiteX2" y="connsiteY2"/>
              </a:cxn>
            </a:cxnLst>
            <a:rect l="l" t="t" r="r" b="b"/>
            <a:pathLst>
              <a:path w="1139971" h="1820174">
                <a:moveTo>
                  <a:pt x="1138686" y="0"/>
                </a:moveTo>
                <a:cubicBezTo>
                  <a:pt x="1142999" y="572938"/>
                  <a:pt x="1147313" y="1145876"/>
                  <a:pt x="957532" y="1449238"/>
                </a:cubicBezTo>
                <a:cubicBezTo>
                  <a:pt x="767751" y="1752600"/>
                  <a:pt x="383875" y="1786387"/>
                  <a:pt x="0" y="1820174"/>
                </a:cubicBezTo>
              </a:path>
            </a:pathLst>
          </a:cu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00B050"/>
              </a:solidFill>
            </a:endParaRPr>
          </a:p>
        </p:txBody>
      </p:sp>
      <p:cxnSp>
        <p:nvCxnSpPr>
          <p:cNvPr id="90" name="Connecteur droit avec flèche 89"/>
          <p:cNvCxnSpPr/>
          <p:nvPr/>
        </p:nvCxnSpPr>
        <p:spPr>
          <a:xfrm flipV="1">
            <a:off x="7006352" y="4027991"/>
            <a:ext cx="0" cy="163004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ZoneTexte 90"/>
              <p:cNvSpPr txBox="1"/>
              <p:nvPr/>
            </p:nvSpPr>
            <p:spPr>
              <a:xfrm>
                <a:off x="6696879" y="3525693"/>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400" b="0" i="1" dirty="0" smtClean="0">
                          <a:solidFill>
                            <a:srgbClr val="00B050"/>
                          </a:solidFill>
                          <a:latin typeface="Cambria Math" panose="02040503050406030204" pitchFamily="18" charset="0"/>
                        </a:rPr>
                        <m:t>𝐶</m:t>
                      </m:r>
                      <m:r>
                        <a:rPr lang="fr-FR" sz="2400" b="0" i="1" dirty="0" smtClean="0">
                          <a:solidFill>
                            <a:srgbClr val="00B050"/>
                          </a:solidFill>
                          <a:latin typeface="Cambria Math" panose="02040503050406030204" pitchFamily="18" charset="0"/>
                        </a:rPr>
                        <m:t>(</m:t>
                      </m:r>
                      <m:r>
                        <a:rPr lang="fr-FR" sz="2400" b="0" i="1" dirty="0" smtClean="0">
                          <a:solidFill>
                            <a:srgbClr val="00B050"/>
                          </a:solidFill>
                          <a:latin typeface="Cambria Math" panose="02040503050406030204" pitchFamily="18" charset="0"/>
                        </a:rPr>
                        <m:t>𝑇</m:t>
                      </m:r>
                      <m:r>
                        <a:rPr lang="fr-FR" sz="2400" b="0" i="1" dirty="0" smtClean="0">
                          <a:solidFill>
                            <a:srgbClr val="00B050"/>
                          </a:solidFill>
                          <a:latin typeface="Cambria Math" panose="02040503050406030204" pitchFamily="18" charset="0"/>
                        </a:rPr>
                        <m:t>)</m:t>
                      </m:r>
                    </m:oMath>
                  </m:oMathPara>
                </a14:m>
                <a:endParaRPr lang="fr-FR" sz="2400" dirty="0">
                  <a:solidFill>
                    <a:srgbClr val="00B050"/>
                  </a:solidFill>
                </a:endParaRPr>
              </a:p>
            </p:txBody>
          </p:sp>
        </mc:Choice>
        <mc:Fallback xmlns="">
          <p:sp>
            <p:nvSpPr>
              <p:cNvPr id="91" name="ZoneTexte 90"/>
              <p:cNvSpPr txBox="1">
                <a:spLocks noRot="1" noChangeAspect="1" noMove="1" noResize="1" noEditPoints="1" noAdjustHandles="1" noChangeArrowheads="1" noChangeShapeType="1" noTextEdit="1"/>
              </p:cNvSpPr>
              <p:nvPr/>
            </p:nvSpPr>
            <p:spPr>
              <a:xfrm>
                <a:off x="6696879" y="3525693"/>
                <a:ext cx="759371" cy="401995"/>
              </a:xfrm>
              <a:prstGeom prst="rect">
                <a:avLst/>
              </a:prstGeom>
              <a:blipFill>
                <a:blip r:embed="rId6"/>
                <a:stretch>
                  <a:fillRect l="-2419" r="-15323" b="-34848"/>
                </a:stretch>
              </a:blipFill>
            </p:spPr>
            <p:txBody>
              <a:bodyPr/>
              <a:lstStyle/>
              <a:p>
                <a:r>
                  <a:rPr lang="fr-FR">
                    <a:noFill/>
                  </a:rPr>
                  <a:t> </a:t>
                </a:r>
              </a:p>
            </p:txBody>
          </p:sp>
        </mc:Fallback>
      </mc:AlternateContent>
      <p:cxnSp>
        <p:nvCxnSpPr>
          <p:cNvPr id="92" name="Connecteur droit 91"/>
          <p:cNvCxnSpPr/>
          <p:nvPr/>
        </p:nvCxnSpPr>
        <p:spPr>
          <a:xfrm flipH="1" flipV="1">
            <a:off x="4976413" y="4050122"/>
            <a:ext cx="67594" cy="160083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93" name="Forme libre 92"/>
          <p:cNvSpPr/>
          <p:nvPr/>
        </p:nvSpPr>
        <p:spPr>
          <a:xfrm>
            <a:off x="4602082" y="4057633"/>
            <a:ext cx="330384" cy="1600404"/>
          </a:xfrm>
          <a:custGeom>
            <a:avLst/>
            <a:gdLst>
              <a:gd name="connsiteX0" fmla="*/ 1138686 w 1139971"/>
              <a:gd name="connsiteY0" fmla="*/ 0 h 1820174"/>
              <a:gd name="connsiteX1" fmla="*/ 957532 w 1139971"/>
              <a:gd name="connsiteY1" fmla="*/ 1449238 h 1820174"/>
              <a:gd name="connsiteX2" fmla="*/ 0 w 1139971"/>
              <a:gd name="connsiteY2" fmla="*/ 1820174 h 1820174"/>
            </a:gdLst>
            <a:ahLst/>
            <a:cxnLst>
              <a:cxn ang="0">
                <a:pos x="connsiteX0" y="connsiteY0"/>
              </a:cxn>
              <a:cxn ang="0">
                <a:pos x="connsiteX1" y="connsiteY1"/>
              </a:cxn>
              <a:cxn ang="0">
                <a:pos x="connsiteX2" y="connsiteY2"/>
              </a:cxn>
            </a:cxnLst>
            <a:rect l="l" t="t" r="r" b="b"/>
            <a:pathLst>
              <a:path w="1139971" h="1820174">
                <a:moveTo>
                  <a:pt x="1138686" y="0"/>
                </a:moveTo>
                <a:cubicBezTo>
                  <a:pt x="1142999" y="572938"/>
                  <a:pt x="1147313" y="1145876"/>
                  <a:pt x="957532" y="1449238"/>
                </a:cubicBezTo>
                <a:cubicBezTo>
                  <a:pt x="767751" y="1752600"/>
                  <a:pt x="383875" y="1786387"/>
                  <a:pt x="0" y="1820174"/>
                </a:cubicBezTo>
              </a:path>
            </a:pathLst>
          </a:cu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00B050"/>
              </a:solidFill>
            </a:endParaRPr>
          </a:p>
        </p:txBody>
      </p:sp>
      <p:sp>
        <p:nvSpPr>
          <p:cNvPr id="94" name="Forme libre 93"/>
          <p:cNvSpPr/>
          <p:nvPr/>
        </p:nvSpPr>
        <p:spPr>
          <a:xfrm>
            <a:off x="2084798" y="4520156"/>
            <a:ext cx="1345062" cy="1130417"/>
          </a:xfrm>
          <a:custGeom>
            <a:avLst/>
            <a:gdLst>
              <a:gd name="connsiteX0" fmla="*/ 1544715 w 1544715"/>
              <a:gd name="connsiteY0" fmla="*/ 1331650 h 1331650"/>
              <a:gd name="connsiteX1" fmla="*/ 426128 w 1544715"/>
              <a:gd name="connsiteY1" fmla="*/ 852256 h 1331650"/>
              <a:gd name="connsiteX2" fmla="*/ 0 w 1544715"/>
              <a:gd name="connsiteY2" fmla="*/ 0 h 1331650"/>
            </a:gdLst>
            <a:ahLst/>
            <a:cxnLst>
              <a:cxn ang="0">
                <a:pos x="connsiteX0" y="connsiteY0"/>
              </a:cxn>
              <a:cxn ang="0">
                <a:pos x="connsiteX1" y="connsiteY1"/>
              </a:cxn>
              <a:cxn ang="0">
                <a:pos x="connsiteX2" y="connsiteY2"/>
              </a:cxn>
            </a:cxnLst>
            <a:rect l="l" t="t" r="r" b="b"/>
            <a:pathLst>
              <a:path w="1544715" h="1331650">
                <a:moveTo>
                  <a:pt x="1544715" y="1331650"/>
                </a:moveTo>
                <a:cubicBezTo>
                  <a:pt x="1114148" y="1202924"/>
                  <a:pt x="683581" y="1074198"/>
                  <a:pt x="426128" y="852256"/>
                </a:cubicBezTo>
                <a:cubicBezTo>
                  <a:pt x="168675" y="630314"/>
                  <a:pt x="84337" y="315157"/>
                  <a:pt x="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Forme libre 94"/>
          <p:cNvSpPr/>
          <p:nvPr/>
        </p:nvSpPr>
        <p:spPr>
          <a:xfrm>
            <a:off x="4964459" y="4517790"/>
            <a:ext cx="1981958" cy="1138232"/>
          </a:xfrm>
          <a:custGeom>
            <a:avLst/>
            <a:gdLst>
              <a:gd name="connsiteX0" fmla="*/ 1544715 w 1544715"/>
              <a:gd name="connsiteY0" fmla="*/ 1331650 h 1331650"/>
              <a:gd name="connsiteX1" fmla="*/ 426128 w 1544715"/>
              <a:gd name="connsiteY1" fmla="*/ 852256 h 1331650"/>
              <a:gd name="connsiteX2" fmla="*/ 0 w 1544715"/>
              <a:gd name="connsiteY2" fmla="*/ 0 h 1331650"/>
            </a:gdLst>
            <a:ahLst/>
            <a:cxnLst>
              <a:cxn ang="0">
                <a:pos x="connsiteX0" y="connsiteY0"/>
              </a:cxn>
              <a:cxn ang="0">
                <a:pos x="connsiteX1" y="connsiteY1"/>
              </a:cxn>
              <a:cxn ang="0">
                <a:pos x="connsiteX2" y="connsiteY2"/>
              </a:cxn>
            </a:cxnLst>
            <a:rect l="l" t="t" r="r" b="b"/>
            <a:pathLst>
              <a:path w="1544715" h="1331650">
                <a:moveTo>
                  <a:pt x="1544715" y="1331650"/>
                </a:moveTo>
                <a:cubicBezTo>
                  <a:pt x="1114148" y="1202924"/>
                  <a:pt x="683581" y="1074198"/>
                  <a:pt x="426128" y="852256"/>
                </a:cubicBezTo>
                <a:cubicBezTo>
                  <a:pt x="168675" y="630314"/>
                  <a:pt x="84337" y="315157"/>
                  <a:pt x="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3" name="Connecteur droit avec flèche 172"/>
          <p:cNvCxnSpPr/>
          <p:nvPr/>
        </p:nvCxnSpPr>
        <p:spPr>
          <a:xfrm>
            <a:off x="5537742" y="2761319"/>
            <a:ext cx="6269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ZoneTexte 173"/>
          <p:cNvSpPr txBox="1"/>
          <p:nvPr/>
        </p:nvSpPr>
        <p:spPr>
          <a:xfrm>
            <a:off x="5465498" y="2273906"/>
            <a:ext cx="894706" cy="401995"/>
          </a:xfrm>
          <a:prstGeom prst="rect">
            <a:avLst/>
          </a:prstGeom>
          <a:noFill/>
        </p:spPr>
        <p:txBody>
          <a:bodyPr wrap="square" rtlCol="0">
            <a:spAutoFit/>
          </a:bodyPr>
          <a:lstStyle/>
          <a:p>
            <a:r>
              <a:rPr lang="fr-FR" sz="2400" dirty="0" smtClean="0"/>
              <a:t>T=T</a:t>
            </a:r>
            <a:r>
              <a:rPr lang="fr-FR" sz="2400" baseline="-25000" dirty="0" smtClean="0"/>
              <a:t>N</a:t>
            </a:r>
            <a:endParaRPr lang="fr-FR" sz="2400" baseline="-25000" dirty="0"/>
          </a:p>
        </p:txBody>
      </p:sp>
      <p:sp>
        <p:nvSpPr>
          <p:cNvPr id="178" name="Forme libre 177"/>
          <p:cNvSpPr/>
          <p:nvPr/>
        </p:nvSpPr>
        <p:spPr>
          <a:xfrm>
            <a:off x="904797" y="3107348"/>
            <a:ext cx="598934" cy="206004"/>
          </a:xfrm>
          <a:custGeom>
            <a:avLst/>
            <a:gdLst>
              <a:gd name="connsiteX0" fmla="*/ 0 w 612476"/>
              <a:gd name="connsiteY0" fmla="*/ 0 h 241539"/>
              <a:gd name="connsiteX1" fmla="*/ 293299 w 612476"/>
              <a:gd name="connsiteY1" fmla="*/ 241539 h 241539"/>
              <a:gd name="connsiteX2" fmla="*/ 612476 w 612476"/>
              <a:gd name="connsiteY2" fmla="*/ 0 h 241539"/>
            </a:gdLst>
            <a:ahLst/>
            <a:cxnLst>
              <a:cxn ang="0">
                <a:pos x="connsiteX0" y="connsiteY0"/>
              </a:cxn>
              <a:cxn ang="0">
                <a:pos x="connsiteX1" y="connsiteY1"/>
              </a:cxn>
              <a:cxn ang="0">
                <a:pos x="connsiteX2" y="connsiteY2"/>
              </a:cxn>
            </a:cxnLst>
            <a:rect l="l" t="t" r="r" b="b"/>
            <a:pathLst>
              <a:path w="612476" h="241539">
                <a:moveTo>
                  <a:pt x="0" y="0"/>
                </a:moveTo>
                <a:cubicBezTo>
                  <a:pt x="95610" y="120769"/>
                  <a:pt x="191220" y="241539"/>
                  <a:pt x="293299" y="241539"/>
                </a:cubicBezTo>
                <a:cubicBezTo>
                  <a:pt x="395378" y="241539"/>
                  <a:pt x="503927" y="120769"/>
                  <a:pt x="612476" y="0"/>
                </a:cubicBezTo>
              </a:path>
            </a:pathLst>
          </a:custGeom>
          <a:noFill/>
          <a:ln w="254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Rectangle 178"/>
          <p:cNvSpPr/>
          <p:nvPr/>
        </p:nvSpPr>
        <p:spPr>
          <a:xfrm>
            <a:off x="1047388" y="3199543"/>
            <a:ext cx="298480" cy="523220"/>
          </a:xfrm>
          <a:prstGeom prst="rect">
            <a:avLst/>
          </a:prstGeom>
        </p:spPr>
        <p:txBody>
          <a:bodyPr wrap="none">
            <a:spAutoFit/>
          </a:bodyPr>
          <a:lstStyle/>
          <a:p>
            <a:r>
              <a:rPr lang="fr-FR" sz="2800" dirty="0"/>
              <a:t>J</a:t>
            </a:r>
          </a:p>
        </p:txBody>
      </p:sp>
      <p:sp>
        <p:nvSpPr>
          <p:cNvPr id="180" name="Titre 5"/>
          <p:cNvSpPr txBox="1">
            <a:spLocks/>
          </p:cNvSpPr>
          <p:nvPr/>
        </p:nvSpPr>
        <p:spPr>
          <a:xfrm>
            <a:off x="19493" y="44371"/>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Différents cas de l’antiferromagnétisme</a:t>
            </a:r>
            <a:endParaRPr lang="fr-FR" sz="2400" dirty="0">
              <a:solidFill>
                <a:schemeClr val="bg1"/>
              </a:solidFill>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14118098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D6DAD3B-1B63-4F62-B350-1CDA4FC69098}"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67</a:t>
            </a:fld>
            <a:endParaRPr lang="fr-FR"/>
          </a:p>
        </p:txBody>
      </p:sp>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l="17727" r="18439"/>
          <a:stretch/>
        </p:blipFill>
        <p:spPr>
          <a:xfrm>
            <a:off x="2658146" y="1346979"/>
            <a:ext cx="5684808" cy="5009371"/>
          </a:xfrm>
          <a:prstGeom prst="rect">
            <a:avLst/>
          </a:prstGeom>
        </p:spPr>
      </p:pic>
      <p:sp>
        <p:nvSpPr>
          <p:cNvPr id="7" name="Titre 5"/>
          <p:cNvSpPr txBox="1">
            <a:spLocks/>
          </p:cNvSpPr>
          <p:nvPr/>
        </p:nvSpPr>
        <p:spPr>
          <a:xfrm>
            <a:off x="19493" y="44371"/>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Schéma synoptique de l’expérience</a:t>
            </a:r>
            <a:endParaRPr lang="fr-FR" sz="2400" dirty="0">
              <a:solidFill>
                <a:schemeClr val="bg1"/>
              </a:solidFill>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18060002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 name="ZoneTexte 207"/>
          <p:cNvSpPr txBox="1"/>
          <p:nvPr/>
        </p:nvSpPr>
        <p:spPr>
          <a:xfrm>
            <a:off x="122535" y="2318059"/>
            <a:ext cx="7152640" cy="646331"/>
          </a:xfrm>
          <a:prstGeom prst="rect">
            <a:avLst/>
          </a:prstGeom>
          <a:noFill/>
        </p:spPr>
        <p:txBody>
          <a:bodyPr wrap="square" rtlCol="0">
            <a:spAutoFit/>
          </a:bodyPr>
          <a:lstStyle/>
          <a:p>
            <a:pPr marL="571500" indent="-571500">
              <a:buFont typeface="Wingdings" panose="05000000000000000000" pitchFamily="2" charset="2"/>
              <a:buChar char="q"/>
            </a:pPr>
            <a:r>
              <a:rPr lang="fr-FR" sz="3600" u="sng" dirty="0" smtClean="0"/>
              <a:t>J&gt;0 :</a:t>
            </a:r>
          </a:p>
        </p:txBody>
      </p:sp>
      <p:sp>
        <p:nvSpPr>
          <p:cNvPr id="2" name="Espace réservé de la date 1"/>
          <p:cNvSpPr>
            <a:spLocks noGrp="1"/>
          </p:cNvSpPr>
          <p:nvPr>
            <p:ph type="dt" sz="half" idx="10"/>
          </p:nvPr>
        </p:nvSpPr>
        <p:spPr/>
        <p:txBody>
          <a:bodyPr/>
          <a:lstStyle/>
          <a:p>
            <a:fld id="{54FB1C1F-95A6-4FD7-B111-D90CC8806BE9}"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a:xfrm>
            <a:off x="8624995" y="6356350"/>
            <a:ext cx="2743200" cy="365125"/>
          </a:xfrm>
        </p:spPr>
        <p:txBody>
          <a:bodyPr/>
          <a:lstStyle/>
          <a:p>
            <a:fld id="{B27BEE37-6906-479D-8B71-CAB08F6FFE84}" type="slidenum">
              <a:rPr lang="fr-FR" smtClean="0"/>
              <a:t>68</a:t>
            </a:fld>
            <a:endParaRPr lang="fr-FR"/>
          </a:p>
        </p:txBody>
      </p:sp>
      <p:sp>
        <p:nvSpPr>
          <p:cNvPr id="5"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Magnétisme</a:t>
            </a:r>
            <a:endParaRPr lang="fr-FR" dirty="0">
              <a:latin typeface="Times New Roman" panose="02020603050405020304" pitchFamily="18" charset="0"/>
              <a:cs typeface="Times New Roman" panose="02020603050405020304" pitchFamily="18" charset="0"/>
            </a:endParaRPr>
          </a:p>
        </p:txBody>
      </p:sp>
      <p:sp>
        <p:nvSpPr>
          <p:cNvPr id="175" name="ZoneTexte 174"/>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ZoneTexte 175"/>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177" name="ZoneTexte 176"/>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ZoneTexte 77"/>
              <p:cNvSpPr txBox="1"/>
              <p:nvPr/>
            </p:nvSpPr>
            <p:spPr>
              <a:xfrm>
                <a:off x="3901892" y="472047"/>
                <a:ext cx="4723103" cy="1415709"/>
              </a:xfrm>
              <a:prstGeom prst="rect">
                <a:avLst/>
              </a:prstGeom>
              <a:noFill/>
              <a:ln w="190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𝐸</m:t>
                          </m:r>
                        </m:e>
                        <m:sub>
                          <m:r>
                            <a:rPr lang="fr-FR" sz="3600" b="0" i="1" smtClean="0">
                              <a:latin typeface="Cambria Math" panose="02040503050406030204" pitchFamily="18" charset="0"/>
                            </a:rPr>
                            <m:t>𝑚𝑎𝑔</m:t>
                          </m:r>
                        </m:sub>
                      </m:sSub>
                      <m:r>
                        <a:rPr lang="fr-FR" sz="3600" b="0" i="1" smtClean="0">
                          <a:latin typeface="Cambria Math" panose="02040503050406030204" pitchFamily="18" charset="0"/>
                        </a:rPr>
                        <m:t>=−</m:t>
                      </m:r>
                      <m:r>
                        <a:rPr lang="fr-FR" sz="3600" b="0" i="1" smtClean="0">
                          <a:latin typeface="Cambria Math" panose="02040503050406030204" pitchFamily="18" charset="0"/>
                        </a:rPr>
                        <m:t>𝐽</m:t>
                      </m:r>
                      <m:nary>
                        <m:naryPr>
                          <m:chr m:val="∑"/>
                          <m:supHide m:val="on"/>
                          <m:ctrlPr>
                            <a:rPr lang="fr-FR" sz="3600" b="0" i="1" smtClean="0">
                              <a:latin typeface="Cambria Math" panose="02040503050406030204" pitchFamily="18" charset="0"/>
                            </a:rPr>
                          </m:ctrlPr>
                        </m:naryPr>
                        <m:sub>
                          <m:r>
                            <a:rPr lang="fr-FR" sz="3600" b="0" i="1" smtClean="0">
                              <a:latin typeface="Cambria Math" panose="02040503050406030204" pitchFamily="18" charset="0"/>
                            </a:rPr>
                            <m:t>(</m:t>
                          </m:r>
                          <m:r>
                            <a:rPr lang="fr-FR" sz="3600" b="0" i="1" smtClean="0">
                              <a:latin typeface="Cambria Math" panose="02040503050406030204" pitchFamily="18" charset="0"/>
                            </a:rPr>
                            <m:t>𝑖</m:t>
                          </m:r>
                          <m:r>
                            <a:rPr lang="fr-FR" sz="3600" b="0" i="1" smtClean="0">
                              <a:latin typeface="Cambria Math" panose="02040503050406030204" pitchFamily="18" charset="0"/>
                            </a:rPr>
                            <m:t>,</m:t>
                          </m:r>
                          <m:r>
                            <a:rPr lang="fr-FR" sz="3600" b="0" i="1" smtClean="0">
                              <a:latin typeface="Cambria Math" panose="02040503050406030204" pitchFamily="18" charset="0"/>
                            </a:rPr>
                            <m:t>𝑗</m:t>
                          </m:r>
                          <m:r>
                            <a:rPr lang="fr-FR" sz="3600" b="0" i="1" smtClean="0">
                              <a:latin typeface="Cambria Math" panose="02040503050406030204" pitchFamily="18" charset="0"/>
                            </a:rPr>
                            <m:t>)</m:t>
                          </m:r>
                        </m:sub>
                        <m:sup/>
                        <m:e>
                          <m:acc>
                            <m:accPr>
                              <m:chr m:val="⃗"/>
                              <m:ctrlPr>
                                <a:rPr lang="fr-FR" sz="3600" b="0" i="1" smtClean="0">
                                  <a:latin typeface="Cambria Math" panose="02040503050406030204" pitchFamily="18" charset="0"/>
                                </a:rPr>
                              </m:ctrlPr>
                            </m:accPr>
                            <m:e>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𝑆</m:t>
                                  </m:r>
                                </m:e>
                                <m:sub>
                                  <m:r>
                                    <a:rPr lang="fr-FR" sz="3600" b="0" i="1" smtClean="0">
                                      <a:latin typeface="Cambria Math" panose="02040503050406030204" pitchFamily="18" charset="0"/>
                                    </a:rPr>
                                    <m:t>𝑖</m:t>
                                  </m:r>
                                </m:sub>
                              </m:sSub>
                              <m:r>
                                <a:rPr lang="fr-FR" sz="3600" b="0" i="1" smtClean="0">
                                  <a:latin typeface="Cambria Math" panose="02040503050406030204" pitchFamily="18" charset="0"/>
                                </a:rPr>
                                <m:t> </m:t>
                              </m:r>
                            </m:e>
                          </m:acc>
                          <m:r>
                            <a:rPr lang="fr-FR" sz="3600" b="0" i="1" smtClean="0">
                              <a:latin typeface="Cambria Math" panose="02040503050406030204" pitchFamily="18" charset="0"/>
                            </a:rPr>
                            <m:t>.</m:t>
                          </m:r>
                          <m:acc>
                            <m:accPr>
                              <m:chr m:val="⃗"/>
                              <m:ctrlPr>
                                <a:rPr lang="fr-FR" sz="3600" i="1">
                                  <a:latin typeface="Cambria Math" panose="02040503050406030204" pitchFamily="18" charset="0"/>
                                </a:rPr>
                              </m:ctrlPr>
                            </m:accPr>
                            <m:e>
                              <m:sSub>
                                <m:sSubPr>
                                  <m:ctrlPr>
                                    <a:rPr lang="fr-FR" sz="3600" i="1">
                                      <a:latin typeface="Cambria Math" panose="02040503050406030204" pitchFamily="18" charset="0"/>
                                    </a:rPr>
                                  </m:ctrlPr>
                                </m:sSubPr>
                                <m:e>
                                  <m:r>
                                    <a:rPr lang="fr-FR" sz="3600" i="1">
                                      <a:latin typeface="Cambria Math" panose="02040503050406030204" pitchFamily="18" charset="0"/>
                                    </a:rPr>
                                    <m:t>𝑆</m:t>
                                  </m:r>
                                </m:e>
                                <m:sub>
                                  <m:r>
                                    <a:rPr lang="fr-FR" sz="3600" b="0" i="1" smtClean="0">
                                      <a:latin typeface="Cambria Math" panose="02040503050406030204" pitchFamily="18" charset="0"/>
                                    </a:rPr>
                                    <m:t>𝑗</m:t>
                                  </m:r>
                                </m:sub>
                              </m:sSub>
                              <m:r>
                                <a:rPr lang="fr-FR" sz="3600" i="1">
                                  <a:latin typeface="Cambria Math" panose="02040503050406030204" pitchFamily="18" charset="0"/>
                                </a:rPr>
                                <m:t> </m:t>
                              </m:r>
                            </m:e>
                          </m:acc>
                        </m:e>
                      </m:nary>
                    </m:oMath>
                  </m:oMathPara>
                </a14:m>
                <a:endParaRPr lang="fr-FR" sz="3600" dirty="0"/>
              </a:p>
            </p:txBody>
          </p:sp>
        </mc:Choice>
        <mc:Fallback xmlns="">
          <p:sp>
            <p:nvSpPr>
              <p:cNvPr id="78" name="ZoneTexte 77"/>
              <p:cNvSpPr txBox="1">
                <a:spLocks noRot="1" noChangeAspect="1" noMove="1" noResize="1" noEditPoints="1" noAdjustHandles="1" noChangeArrowheads="1" noChangeShapeType="1" noTextEdit="1"/>
              </p:cNvSpPr>
              <p:nvPr/>
            </p:nvSpPr>
            <p:spPr>
              <a:xfrm>
                <a:off x="3901892" y="472047"/>
                <a:ext cx="4723103" cy="1415709"/>
              </a:xfrm>
              <a:prstGeom prst="rect">
                <a:avLst/>
              </a:prstGeom>
              <a:blipFill>
                <a:blip r:embed="rId2"/>
                <a:stretch>
                  <a:fillRect/>
                </a:stretch>
              </a:blipFill>
              <a:ln w="19050">
                <a:solidFill>
                  <a:schemeClr val="tx1"/>
                </a:solidFill>
              </a:ln>
            </p:spPr>
            <p:txBody>
              <a:bodyPr/>
              <a:lstStyle/>
              <a:p>
                <a:r>
                  <a:rPr lang="fr-FR">
                    <a:noFill/>
                  </a:rPr>
                  <a:t> </a:t>
                </a:r>
              </a:p>
            </p:txBody>
          </p:sp>
        </mc:Fallback>
      </mc:AlternateContent>
      <p:grpSp>
        <p:nvGrpSpPr>
          <p:cNvPr id="205" name="Groupe 204"/>
          <p:cNvGrpSpPr/>
          <p:nvPr/>
        </p:nvGrpSpPr>
        <p:grpSpPr>
          <a:xfrm>
            <a:off x="5105348" y="2173696"/>
            <a:ext cx="1501650" cy="1478070"/>
            <a:chOff x="5810807" y="2340889"/>
            <a:chExt cx="1112528" cy="1095057"/>
          </a:xfrm>
        </p:grpSpPr>
        <p:sp>
          <p:nvSpPr>
            <p:cNvPr id="190" name="Rectangle 189"/>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1" name="Ellipse 190"/>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2" name="Ellipse 191"/>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3" name="Ellipse 192"/>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4" name="Ellipse 193"/>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5" name="Connecteur droit avec flèche 194"/>
            <p:cNvCxnSpPr/>
            <p:nvPr/>
          </p:nvCxnSpPr>
          <p:spPr>
            <a:xfrm flipV="1">
              <a:off x="5810807" y="2356728"/>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cteur droit avec flèche 195"/>
            <p:cNvCxnSpPr/>
            <p:nvPr/>
          </p:nvCxnSpPr>
          <p:spPr>
            <a:xfrm flipV="1">
              <a:off x="5815119" y="2962913"/>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eur droit avec flèche 196"/>
            <p:cNvCxnSpPr/>
            <p:nvPr/>
          </p:nvCxnSpPr>
          <p:spPr>
            <a:xfrm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cteur droit avec flèche 197"/>
            <p:cNvCxnSpPr/>
            <p:nvPr/>
          </p:nvCxnSpPr>
          <p:spPr>
            <a:xfrm flipV="1">
              <a:off x="6449950" y="234088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6" name="ZoneTexte 205"/>
          <p:cNvSpPr txBox="1"/>
          <p:nvPr/>
        </p:nvSpPr>
        <p:spPr>
          <a:xfrm>
            <a:off x="4053536" y="2447479"/>
            <a:ext cx="894706" cy="461665"/>
          </a:xfrm>
          <a:prstGeom prst="rect">
            <a:avLst/>
          </a:prstGeom>
          <a:noFill/>
        </p:spPr>
        <p:txBody>
          <a:bodyPr wrap="square" rtlCol="0">
            <a:spAutoFit/>
          </a:bodyPr>
          <a:lstStyle/>
          <a:p>
            <a:r>
              <a:rPr lang="fr-FR" sz="2400" dirty="0" smtClean="0"/>
              <a:t>T=T</a:t>
            </a:r>
            <a:r>
              <a:rPr lang="fr-FR" sz="2400" baseline="-25000" dirty="0"/>
              <a:t>c</a:t>
            </a:r>
          </a:p>
        </p:txBody>
      </p:sp>
      <p:cxnSp>
        <p:nvCxnSpPr>
          <p:cNvPr id="221" name="Connecteur droit avec flèche 220"/>
          <p:cNvCxnSpPr/>
          <p:nvPr/>
        </p:nvCxnSpPr>
        <p:spPr>
          <a:xfrm>
            <a:off x="3974449" y="2918910"/>
            <a:ext cx="9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2" name="Groupe 221"/>
          <p:cNvGrpSpPr/>
          <p:nvPr/>
        </p:nvGrpSpPr>
        <p:grpSpPr>
          <a:xfrm>
            <a:off x="2148333" y="2151498"/>
            <a:ext cx="1525193" cy="1858657"/>
            <a:chOff x="5787991" y="2362432"/>
            <a:chExt cx="1154980" cy="1407502"/>
          </a:xfrm>
        </p:grpSpPr>
        <p:sp>
          <p:nvSpPr>
            <p:cNvPr id="223" name="Rectangle 222"/>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4" name="Ellipse 223"/>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5" name="Ellipse 224"/>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Ellipse 225"/>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Ellipse 226"/>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8" name="Connecteur droit avec flèche 227"/>
            <p:cNvCxnSpPr/>
            <p:nvPr/>
          </p:nvCxnSpPr>
          <p:spPr>
            <a:xfrm flipV="1">
              <a:off x="5787991" y="2362432"/>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cteur droit avec flèche 228"/>
            <p:cNvCxnSpPr/>
            <p:nvPr/>
          </p:nvCxnSpPr>
          <p:spPr>
            <a:xfrm rot="13800000" flipV="1">
              <a:off x="5832231" y="295720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eur droit avec flèche 229"/>
            <p:cNvCxnSpPr/>
            <p:nvPr/>
          </p:nvCxnSpPr>
          <p:spPr>
            <a:xfrm rot="9000000"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eur droit avec flèche 230"/>
            <p:cNvCxnSpPr/>
            <p:nvPr/>
          </p:nvCxnSpPr>
          <p:spPr>
            <a:xfrm rot="16800000" flipV="1">
              <a:off x="6472766" y="2363705"/>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2" name="Forme libre 231"/>
            <p:cNvSpPr/>
            <p:nvPr/>
          </p:nvSpPr>
          <p:spPr>
            <a:xfrm>
              <a:off x="6036881" y="3290958"/>
              <a:ext cx="598934" cy="206004"/>
            </a:xfrm>
            <a:custGeom>
              <a:avLst/>
              <a:gdLst>
                <a:gd name="connsiteX0" fmla="*/ 0 w 612476"/>
                <a:gd name="connsiteY0" fmla="*/ 0 h 241539"/>
                <a:gd name="connsiteX1" fmla="*/ 293299 w 612476"/>
                <a:gd name="connsiteY1" fmla="*/ 241539 h 241539"/>
                <a:gd name="connsiteX2" fmla="*/ 612476 w 612476"/>
                <a:gd name="connsiteY2" fmla="*/ 0 h 241539"/>
              </a:gdLst>
              <a:ahLst/>
              <a:cxnLst>
                <a:cxn ang="0">
                  <a:pos x="connsiteX0" y="connsiteY0"/>
                </a:cxn>
                <a:cxn ang="0">
                  <a:pos x="connsiteX1" y="connsiteY1"/>
                </a:cxn>
                <a:cxn ang="0">
                  <a:pos x="connsiteX2" y="connsiteY2"/>
                </a:cxn>
              </a:cxnLst>
              <a:rect l="l" t="t" r="r" b="b"/>
              <a:pathLst>
                <a:path w="612476" h="241539">
                  <a:moveTo>
                    <a:pt x="0" y="0"/>
                  </a:moveTo>
                  <a:cubicBezTo>
                    <a:pt x="95610" y="120769"/>
                    <a:pt x="191220" y="241539"/>
                    <a:pt x="293299" y="241539"/>
                  </a:cubicBezTo>
                  <a:cubicBezTo>
                    <a:pt x="395378" y="241539"/>
                    <a:pt x="503927" y="120769"/>
                    <a:pt x="612476" y="0"/>
                  </a:cubicBezTo>
                </a:path>
              </a:pathLst>
            </a:custGeom>
            <a:noFill/>
            <a:ln w="254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3" name="Rectangle 232"/>
            <p:cNvSpPr/>
            <p:nvPr/>
          </p:nvSpPr>
          <p:spPr>
            <a:xfrm>
              <a:off x="6116511" y="3423945"/>
              <a:ext cx="436938" cy="345989"/>
            </a:xfrm>
            <a:prstGeom prst="rect">
              <a:avLst/>
            </a:prstGeom>
          </p:spPr>
          <p:txBody>
            <a:bodyPr wrap="none">
              <a:spAutoFit/>
            </a:bodyPr>
            <a:lstStyle/>
            <a:p>
              <a:r>
                <a:rPr lang="fr-FR" sz="2800" dirty="0" smtClean="0"/>
                <a:t>J&gt;0</a:t>
              </a:r>
              <a:endParaRPr lang="fr-FR" sz="2800" dirty="0"/>
            </a:p>
          </p:txBody>
        </p:sp>
      </p:grpSp>
      <p:cxnSp>
        <p:nvCxnSpPr>
          <p:cNvPr id="246" name="Connecteur droit avec flèche 245"/>
          <p:cNvCxnSpPr/>
          <p:nvPr/>
        </p:nvCxnSpPr>
        <p:spPr>
          <a:xfrm flipV="1">
            <a:off x="8740609" y="2301620"/>
            <a:ext cx="0" cy="1630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8" name="ZoneTexte 247"/>
          <p:cNvSpPr txBox="1"/>
          <p:nvPr/>
        </p:nvSpPr>
        <p:spPr>
          <a:xfrm>
            <a:off x="11219380" y="3744175"/>
            <a:ext cx="759371" cy="401995"/>
          </a:xfrm>
          <a:prstGeom prst="rect">
            <a:avLst/>
          </a:prstGeom>
          <a:noFill/>
        </p:spPr>
        <p:txBody>
          <a:bodyPr wrap="square" rtlCol="0">
            <a:spAutoFit/>
          </a:bodyPr>
          <a:lstStyle/>
          <a:p>
            <a:r>
              <a:rPr lang="fr-FR" sz="2400" dirty="0" smtClean="0"/>
              <a:t>T</a:t>
            </a:r>
            <a:endParaRPr lang="fr-FR" sz="2400" dirty="0"/>
          </a:p>
        </p:txBody>
      </p:sp>
      <p:sp>
        <p:nvSpPr>
          <p:cNvPr id="249" name="ZoneTexte 248"/>
          <p:cNvSpPr txBox="1"/>
          <p:nvPr/>
        </p:nvSpPr>
        <p:spPr>
          <a:xfrm>
            <a:off x="8251779" y="3136566"/>
            <a:ext cx="1759577" cy="400110"/>
          </a:xfrm>
          <a:prstGeom prst="rect">
            <a:avLst/>
          </a:prstGeom>
          <a:noFill/>
        </p:spPr>
        <p:txBody>
          <a:bodyPr wrap="square" rtlCol="0">
            <a:spAutoFit/>
          </a:bodyPr>
          <a:lstStyle/>
          <a:p>
            <a:pPr algn="ctr"/>
            <a:r>
              <a:rPr lang="fr-FR" sz="2000" b="1" dirty="0" smtClean="0"/>
              <a:t>FM</a:t>
            </a:r>
            <a:endParaRPr lang="fr-FR" sz="2000" b="1" dirty="0"/>
          </a:p>
        </p:txBody>
      </p:sp>
      <p:sp>
        <p:nvSpPr>
          <p:cNvPr id="250" name="ZoneTexte 249"/>
          <p:cNvSpPr txBox="1"/>
          <p:nvPr/>
        </p:nvSpPr>
        <p:spPr>
          <a:xfrm>
            <a:off x="9784864" y="3305607"/>
            <a:ext cx="1827477" cy="348396"/>
          </a:xfrm>
          <a:prstGeom prst="rect">
            <a:avLst/>
          </a:prstGeom>
          <a:noFill/>
        </p:spPr>
        <p:txBody>
          <a:bodyPr wrap="square" rtlCol="0">
            <a:spAutoFit/>
          </a:bodyPr>
          <a:lstStyle/>
          <a:p>
            <a:pPr algn="ctr"/>
            <a:r>
              <a:rPr lang="fr-FR" sz="2000" b="1" dirty="0" smtClean="0"/>
              <a:t>PM</a:t>
            </a:r>
            <a:endParaRPr lang="fr-FR" sz="2000" b="1" dirty="0"/>
          </a:p>
        </p:txBody>
      </p:sp>
      <p:cxnSp>
        <p:nvCxnSpPr>
          <p:cNvPr id="251" name="Connecteur droit avec flèche 250"/>
          <p:cNvCxnSpPr/>
          <p:nvPr/>
        </p:nvCxnSpPr>
        <p:spPr>
          <a:xfrm flipV="1">
            <a:off x="11138129" y="2267116"/>
            <a:ext cx="0" cy="163004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3" name="Forme libre 252"/>
          <p:cNvSpPr/>
          <p:nvPr/>
        </p:nvSpPr>
        <p:spPr>
          <a:xfrm>
            <a:off x="8729750" y="2316651"/>
            <a:ext cx="992631" cy="1584918"/>
          </a:xfrm>
          <a:custGeom>
            <a:avLst/>
            <a:gdLst>
              <a:gd name="connsiteX0" fmla="*/ 1138686 w 1139971"/>
              <a:gd name="connsiteY0" fmla="*/ 0 h 1820174"/>
              <a:gd name="connsiteX1" fmla="*/ 957532 w 1139971"/>
              <a:gd name="connsiteY1" fmla="*/ 1449238 h 1820174"/>
              <a:gd name="connsiteX2" fmla="*/ 0 w 1139971"/>
              <a:gd name="connsiteY2" fmla="*/ 1820174 h 1820174"/>
            </a:gdLst>
            <a:ahLst/>
            <a:cxnLst>
              <a:cxn ang="0">
                <a:pos x="connsiteX0" y="connsiteY0"/>
              </a:cxn>
              <a:cxn ang="0">
                <a:pos x="connsiteX1" y="connsiteY1"/>
              </a:cxn>
              <a:cxn ang="0">
                <a:pos x="connsiteX2" y="connsiteY2"/>
              </a:cxn>
            </a:cxnLst>
            <a:rect l="l" t="t" r="r" b="b"/>
            <a:pathLst>
              <a:path w="1139971" h="1820174">
                <a:moveTo>
                  <a:pt x="1138686" y="0"/>
                </a:moveTo>
                <a:cubicBezTo>
                  <a:pt x="1142999" y="572938"/>
                  <a:pt x="1147313" y="1145876"/>
                  <a:pt x="957532" y="1449238"/>
                </a:cubicBezTo>
                <a:cubicBezTo>
                  <a:pt x="767751" y="1752600"/>
                  <a:pt x="383875" y="1786387"/>
                  <a:pt x="0" y="1820174"/>
                </a:cubicBezTo>
              </a:path>
            </a:pathLst>
          </a:cu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00B050"/>
              </a:solidFill>
            </a:endParaRPr>
          </a:p>
        </p:txBody>
      </p:sp>
      <p:cxnSp>
        <p:nvCxnSpPr>
          <p:cNvPr id="255" name="Connecteur droit avec flèche 254"/>
          <p:cNvCxnSpPr/>
          <p:nvPr/>
        </p:nvCxnSpPr>
        <p:spPr>
          <a:xfrm flipV="1">
            <a:off x="8729750" y="3912331"/>
            <a:ext cx="2483110" cy="88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Connecteur droit 255"/>
          <p:cNvCxnSpPr/>
          <p:nvPr/>
        </p:nvCxnSpPr>
        <p:spPr>
          <a:xfrm>
            <a:off x="9750869" y="3921178"/>
            <a:ext cx="0" cy="1327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0" name="Forme libre 259"/>
          <p:cNvSpPr/>
          <p:nvPr/>
        </p:nvSpPr>
        <p:spPr>
          <a:xfrm>
            <a:off x="8747130" y="2468741"/>
            <a:ext cx="2360706" cy="1434070"/>
          </a:xfrm>
          <a:custGeom>
            <a:avLst/>
            <a:gdLst>
              <a:gd name="connsiteX0" fmla="*/ 2367280 w 2367280"/>
              <a:gd name="connsiteY0" fmla="*/ 1402080 h 1402080"/>
              <a:gd name="connsiteX1" fmla="*/ 1361440 w 2367280"/>
              <a:gd name="connsiteY1" fmla="*/ 1219200 h 1402080"/>
              <a:gd name="connsiteX2" fmla="*/ 985520 w 2367280"/>
              <a:gd name="connsiteY2" fmla="*/ 579120 h 1402080"/>
              <a:gd name="connsiteX3" fmla="*/ 721360 w 2367280"/>
              <a:gd name="connsiteY3" fmla="*/ 101600 h 1402080"/>
              <a:gd name="connsiteX4" fmla="*/ 0 w 2367280"/>
              <a:gd name="connsiteY4" fmla="*/ 0 h 140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280" h="1402080">
                <a:moveTo>
                  <a:pt x="2367280" y="1402080"/>
                </a:moveTo>
                <a:cubicBezTo>
                  <a:pt x="1979506" y="1379220"/>
                  <a:pt x="1591733" y="1356360"/>
                  <a:pt x="1361440" y="1219200"/>
                </a:cubicBezTo>
                <a:cubicBezTo>
                  <a:pt x="1131147" y="1082040"/>
                  <a:pt x="1092200" y="765387"/>
                  <a:pt x="985520" y="579120"/>
                </a:cubicBezTo>
                <a:cubicBezTo>
                  <a:pt x="878840" y="392853"/>
                  <a:pt x="885613" y="198120"/>
                  <a:pt x="721360" y="101600"/>
                </a:cubicBezTo>
                <a:cubicBezTo>
                  <a:pt x="557107" y="5080"/>
                  <a:pt x="278553" y="2540"/>
                  <a:pt x="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1" name="Connecteur droit 260"/>
          <p:cNvCxnSpPr/>
          <p:nvPr/>
        </p:nvCxnSpPr>
        <p:spPr>
          <a:xfrm flipH="1" flipV="1">
            <a:off x="9813353" y="2316651"/>
            <a:ext cx="67594" cy="160083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ZoneTexte 261"/>
              <p:cNvSpPr txBox="1"/>
              <p:nvPr/>
            </p:nvSpPr>
            <p:spPr>
              <a:xfrm>
                <a:off x="8099731" y="1906354"/>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dirty="0" smtClean="0">
                          <a:solidFill>
                            <a:srgbClr val="FF0000"/>
                          </a:solidFill>
                          <a:latin typeface="Cambria Math" panose="02040503050406030204" pitchFamily="18" charset="0"/>
                        </a:rPr>
                        <m:t>χ</m:t>
                      </m:r>
                      <m:r>
                        <a:rPr lang="fr-FR" sz="2400" b="0" i="1" dirty="0" smtClean="0">
                          <a:solidFill>
                            <a:srgbClr val="FF0000"/>
                          </a:solidFill>
                          <a:latin typeface="Cambria Math" panose="02040503050406030204" pitchFamily="18" charset="0"/>
                        </a:rPr>
                        <m:t>(</m:t>
                      </m:r>
                      <m:r>
                        <a:rPr lang="fr-FR" sz="2400" b="0" i="1" dirty="0" smtClean="0">
                          <a:solidFill>
                            <a:srgbClr val="FF0000"/>
                          </a:solidFill>
                          <a:latin typeface="Cambria Math" panose="02040503050406030204" pitchFamily="18" charset="0"/>
                        </a:rPr>
                        <m:t>𝑇</m:t>
                      </m:r>
                      <m:r>
                        <a:rPr lang="fr-FR" sz="2400" b="0" i="1" dirty="0" smtClean="0">
                          <a:solidFill>
                            <a:srgbClr val="FF0000"/>
                          </a:solidFill>
                          <a:latin typeface="Cambria Math" panose="02040503050406030204" pitchFamily="18" charset="0"/>
                        </a:rPr>
                        <m:t>)</m:t>
                      </m:r>
                    </m:oMath>
                  </m:oMathPara>
                </a14:m>
                <a:endParaRPr lang="fr-FR" sz="2400" dirty="0">
                  <a:solidFill>
                    <a:srgbClr val="FF0000"/>
                  </a:solidFill>
                </a:endParaRPr>
              </a:p>
            </p:txBody>
          </p:sp>
        </mc:Choice>
        <mc:Fallback xmlns="">
          <p:sp>
            <p:nvSpPr>
              <p:cNvPr id="262" name="ZoneTexte 261"/>
              <p:cNvSpPr txBox="1">
                <a:spLocks noRot="1" noChangeAspect="1" noMove="1" noResize="1" noEditPoints="1" noAdjustHandles="1" noChangeArrowheads="1" noChangeShapeType="1" noTextEdit="1"/>
              </p:cNvSpPr>
              <p:nvPr/>
            </p:nvSpPr>
            <p:spPr>
              <a:xfrm>
                <a:off x="8099731" y="1906354"/>
                <a:ext cx="759371" cy="401995"/>
              </a:xfrm>
              <a:prstGeom prst="rect">
                <a:avLst/>
              </a:prstGeom>
              <a:blipFill>
                <a:blip r:embed="rId3"/>
                <a:stretch>
                  <a:fillRect l="-2419" r="-8871" b="-3484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3" name="ZoneTexte 262"/>
              <p:cNvSpPr txBox="1"/>
              <p:nvPr/>
            </p:nvSpPr>
            <p:spPr>
              <a:xfrm>
                <a:off x="10591651" y="1908230"/>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400" b="0" i="1" dirty="0" smtClean="0">
                          <a:solidFill>
                            <a:srgbClr val="00B050"/>
                          </a:solidFill>
                          <a:latin typeface="Cambria Math" panose="02040503050406030204" pitchFamily="18" charset="0"/>
                        </a:rPr>
                        <m:t>𝐶</m:t>
                      </m:r>
                      <m:r>
                        <a:rPr lang="fr-FR" sz="2400" b="0" i="1" dirty="0" smtClean="0">
                          <a:solidFill>
                            <a:srgbClr val="00B050"/>
                          </a:solidFill>
                          <a:latin typeface="Cambria Math" panose="02040503050406030204" pitchFamily="18" charset="0"/>
                        </a:rPr>
                        <m:t>(</m:t>
                      </m:r>
                      <m:r>
                        <a:rPr lang="fr-FR" sz="2400" b="0" i="1" dirty="0" smtClean="0">
                          <a:solidFill>
                            <a:srgbClr val="00B050"/>
                          </a:solidFill>
                          <a:latin typeface="Cambria Math" panose="02040503050406030204" pitchFamily="18" charset="0"/>
                        </a:rPr>
                        <m:t>𝑇</m:t>
                      </m:r>
                      <m:r>
                        <a:rPr lang="fr-FR" sz="2400" b="0" i="1" dirty="0" smtClean="0">
                          <a:solidFill>
                            <a:srgbClr val="00B050"/>
                          </a:solidFill>
                          <a:latin typeface="Cambria Math" panose="02040503050406030204" pitchFamily="18" charset="0"/>
                        </a:rPr>
                        <m:t>)</m:t>
                      </m:r>
                    </m:oMath>
                  </m:oMathPara>
                </a14:m>
                <a:endParaRPr lang="fr-FR" sz="2400" dirty="0">
                  <a:solidFill>
                    <a:srgbClr val="00B050"/>
                  </a:solidFill>
                </a:endParaRPr>
              </a:p>
            </p:txBody>
          </p:sp>
        </mc:Choice>
        <mc:Fallback xmlns="">
          <p:sp>
            <p:nvSpPr>
              <p:cNvPr id="263" name="ZoneTexte 262"/>
              <p:cNvSpPr txBox="1">
                <a:spLocks noRot="1" noChangeAspect="1" noMove="1" noResize="1" noEditPoints="1" noAdjustHandles="1" noChangeArrowheads="1" noChangeShapeType="1" noTextEdit="1"/>
              </p:cNvSpPr>
              <p:nvPr/>
            </p:nvSpPr>
            <p:spPr>
              <a:xfrm>
                <a:off x="10591651" y="1908230"/>
                <a:ext cx="759371" cy="401995"/>
              </a:xfrm>
              <a:prstGeom prst="rect">
                <a:avLst/>
              </a:prstGeom>
              <a:blipFill>
                <a:blip r:embed="rId4"/>
                <a:stretch>
                  <a:fillRect l="-1600" r="-15200" b="-3484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0" name="ZoneTexte 299"/>
              <p:cNvSpPr txBox="1"/>
              <p:nvPr/>
            </p:nvSpPr>
            <p:spPr>
              <a:xfrm>
                <a:off x="10828656" y="4122030"/>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400" b="0" i="1" dirty="0" smtClean="0">
                          <a:solidFill>
                            <a:srgbClr val="00B050"/>
                          </a:solidFill>
                          <a:latin typeface="Cambria Math" panose="02040503050406030204" pitchFamily="18" charset="0"/>
                        </a:rPr>
                        <m:t>𝐶</m:t>
                      </m:r>
                      <m:r>
                        <a:rPr lang="fr-FR" sz="2400" b="0" i="1" dirty="0" smtClean="0">
                          <a:solidFill>
                            <a:srgbClr val="00B050"/>
                          </a:solidFill>
                          <a:latin typeface="Cambria Math" panose="02040503050406030204" pitchFamily="18" charset="0"/>
                        </a:rPr>
                        <m:t>(</m:t>
                      </m:r>
                      <m:r>
                        <a:rPr lang="fr-FR" sz="2400" b="0" i="1" dirty="0" smtClean="0">
                          <a:solidFill>
                            <a:srgbClr val="00B050"/>
                          </a:solidFill>
                          <a:latin typeface="Cambria Math" panose="02040503050406030204" pitchFamily="18" charset="0"/>
                        </a:rPr>
                        <m:t>𝑇</m:t>
                      </m:r>
                      <m:r>
                        <a:rPr lang="fr-FR" sz="2400" b="0" i="1" dirty="0" smtClean="0">
                          <a:solidFill>
                            <a:srgbClr val="00B050"/>
                          </a:solidFill>
                          <a:latin typeface="Cambria Math" panose="02040503050406030204" pitchFamily="18" charset="0"/>
                        </a:rPr>
                        <m:t>)</m:t>
                      </m:r>
                    </m:oMath>
                  </m:oMathPara>
                </a14:m>
                <a:endParaRPr lang="fr-FR" sz="2400" dirty="0">
                  <a:solidFill>
                    <a:srgbClr val="00B050"/>
                  </a:solidFill>
                </a:endParaRPr>
              </a:p>
            </p:txBody>
          </p:sp>
        </mc:Choice>
        <mc:Fallback xmlns="">
          <p:sp>
            <p:nvSpPr>
              <p:cNvPr id="300" name="ZoneTexte 299"/>
              <p:cNvSpPr txBox="1">
                <a:spLocks noRot="1" noChangeAspect="1" noMove="1" noResize="1" noEditPoints="1" noAdjustHandles="1" noChangeArrowheads="1" noChangeShapeType="1" noTextEdit="1"/>
              </p:cNvSpPr>
              <p:nvPr/>
            </p:nvSpPr>
            <p:spPr>
              <a:xfrm>
                <a:off x="10828656" y="4122030"/>
                <a:ext cx="759371" cy="401995"/>
              </a:xfrm>
              <a:prstGeom prst="rect">
                <a:avLst/>
              </a:prstGeom>
              <a:blipFill>
                <a:blip r:embed="rId5"/>
                <a:stretch>
                  <a:fillRect l="-1600" r="-15200" b="-3484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7" name="ZoneTexte 306"/>
              <p:cNvSpPr txBox="1"/>
              <p:nvPr/>
            </p:nvSpPr>
            <p:spPr>
              <a:xfrm>
                <a:off x="9288801" y="3920594"/>
                <a:ext cx="953466" cy="645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𝑇</m:t>
                          </m:r>
                        </m:e>
                        <m:sub>
                          <m:r>
                            <a:rPr lang="fr-FR" sz="2000" b="0" i="1" smtClean="0">
                              <a:latin typeface="Cambria Math" panose="02040503050406030204" pitchFamily="18" charset="0"/>
                            </a:rPr>
                            <m:t>𝑁</m:t>
                          </m:r>
                        </m:sub>
                      </m:sSub>
                      <m:r>
                        <a:rPr lang="fr-FR" sz="2000" i="1">
                          <a:latin typeface="Cambria Math" panose="02040503050406030204" pitchFamily="18" charset="0"/>
                          <a:ea typeface="Cambria Math" panose="02040503050406030204" pitchFamily="18" charset="0"/>
                        </a:rPr>
                        <m:t>≈</m:t>
                      </m:r>
                      <m:f>
                        <m:fPr>
                          <m:ctrlPr>
                            <a:rPr lang="fr-FR" sz="2000" b="0" i="1" smtClean="0">
                              <a:latin typeface="Cambria Math" panose="02040503050406030204" pitchFamily="18" charset="0"/>
                            </a:rPr>
                          </m:ctrlPr>
                        </m:fPr>
                        <m:num>
                          <m:d>
                            <m:dPr>
                              <m:begChr m:val="|"/>
                              <m:endChr m:val="|"/>
                              <m:ctrlPr>
                                <a:rPr lang="fr-FR" sz="2000" b="0" i="1" smtClean="0">
                                  <a:latin typeface="Cambria Math" panose="02040503050406030204" pitchFamily="18" charset="0"/>
                                </a:rPr>
                              </m:ctrlPr>
                            </m:dPr>
                            <m:e>
                              <m:r>
                                <a:rPr lang="fr-FR" sz="2000" b="0" i="1" smtClean="0">
                                  <a:latin typeface="Cambria Math" panose="02040503050406030204" pitchFamily="18" charset="0"/>
                                </a:rPr>
                                <m:t>𝐽</m:t>
                              </m:r>
                            </m:e>
                          </m:d>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𝑘</m:t>
                              </m:r>
                            </m:e>
                            <m:sub>
                              <m:r>
                                <a:rPr lang="fr-FR" sz="2000" b="0" i="1" smtClean="0">
                                  <a:latin typeface="Cambria Math" panose="02040503050406030204" pitchFamily="18" charset="0"/>
                                </a:rPr>
                                <m:t>𝐵</m:t>
                              </m:r>
                            </m:sub>
                          </m:sSub>
                        </m:den>
                      </m:f>
                    </m:oMath>
                  </m:oMathPara>
                </a14:m>
                <a:endParaRPr lang="fr-FR" sz="2000" dirty="0"/>
              </a:p>
            </p:txBody>
          </p:sp>
        </mc:Choice>
        <mc:Fallback xmlns="">
          <p:sp>
            <p:nvSpPr>
              <p:cNvPr id="307" name="ZoneTexte 306"/>
              <p:cNvSpPr txBox="1">
                <a:spLocks noRot="1" noChangeAspect="1" noMove="1" noResize="1" noEditPoints="1" noAdjustHandles="1" noChangeArrowheads="1" noChangeShapeType="1" noTextEdit="1"/>
              </p:cNvSpPr>
              <p:nvPr/>
            </p:nvSpPr>
            <p:spPr>
              <a:xfrm>
                <a:off x="9288801" y="3920594"/>
                <a:ext cx="953466" cy="645369"/>
              </a:xfrm>
              <a:prstGeom prst="rect">
                <a:avLst/>
              </a:prstGeom>
              <a:blipFill>
                <a:blip r:embed="rId6"/>
                <a:stretch>
                  <a:fillRect/>
                </a:stretch>
              </a:blipFill>
            </p:spPr>
            <p:txBody>
              <a:bodyPr/>
              <a:lstStyle/>
              <a:p>
                <a:r>
                  <a:rPr lang="fr-FR">
                    <a:noFill/>
                  </a:rPr>
                  <a:t> </a:t>
                </a:r>
              </a:p>
            </p:txBody>
          </p:sp>
        </mc:Fallback>
      </mc:AlternateContent>
      <p:cxnSp>
        <p:nvCxnSpPr>
          <p:cNvPr id="308" name="Connecteur droit 307"/>
          <p:cNvCxnSpPr/>
          <p:nvPr/>
        </p:nvCxnSpPr>
        <p:spPr>
          <a:xfrm>
            <a:off x="9765252" y="2284940"/>
            <a:ext cx="1" cy="1584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368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 name="ZoneTexte 207"/>
          <p:cNvSpPr txBox="1"/>
          <p:nvPr/>
        </p:nvSpPr>
        <p:spPr>
          <a:xfrm>
            <a:off x="122535" y="2318059"/>
            <a:ext cx="7152640" cy="3416320"/>
          </a:xfrm>
          <a:prstGeom prst="rect">
            <a:avLst/>
          </a:prstGeom>
          <a:noFill/>
        </p:spPr>
        <p:txBody>
          <a:bodyPr wrap="square" rtlCol="0">
            <a:spAutoFit/>
          </a:bodyPr>
          <a:lstStyle/>
          <a:p>
            <a:pPr marL="571500" indent="-571500">
              <a:buFont typeface="Wingdings" panose="05000000000000000000" pitchFamily="2" charset="2"/>
              <a:buChar char="q"/>
            </a:pPr>
            <a:r>
              <a:rPr lang="fr-FR" sz="3600" u="sng" dirty="0" smtClean="0"/>
              <a:t>J&gt;0 :</a:t>
            </a:r>
          </a:p>
          <a:p>
            <a:pPr marL="285750" indent="-285750">
              <a:buFont typeface="Arial" panose="020B0604020202020204" pitchFamily="34" charset="0"/>
              <a:buChar char="•"/>
            </a:pPr>
            <a:endParaRPr lang="fr-FR" sz="3600" dirty="0"/>
          </a:p>
          <a:p>
            <a:pPr marL="285750" indent="-285750">
              <a:buFont typeface="Arial" panose="020B0604020202020204" pitchFamily="34" charset="0"/>
              <a:buChar char="•"/>
            </a:pPr>
            <a:endParaRPr lang="fr-FR" sz="3600" dirty="0" smtClean="0"/>
          </a:p>
          <a:p>
            <a:endParaRPr lang="fr-FR" sz="3600" dirty="0" smtClean="0"/>
          </a:p>
          <a:p>
            <a:endParaRPr lang="fr-FR" sz="3600" dirty="0"/>
          </a:p>
          <a:p>
            <a:pPr marL="571500" indent="-571500">
              <a:buFont typeface="Wingdings" panose="05000000000000000000" pitchFamily="2" charset="2"/>
              <a:buChar char="q"/>
            </a:pPr>
            <a:r>
              <a:rPr lang="fr-FR" sz="3600" u="sng" dirty="0" smtClean="0"/>
              <a:t>J&lt;0 :</a:t>
            </a:r>
            <a:endParaRPr lang="fr-FR" sz="3600" u="sng" dirty="0"/>
          </a:p>
        </p:txBody>
      </p:sp>
      <p:sp>
        <p:nvSpPr>
          <p:cNvPr id="2" name="Espace réservé de la date 1"/>
          <p:cNvSpPr>
            <a:spLocks noGrp="1"/>
          </p:cNvSpPr>
          <p:nvPr>
            <p:ph type="dt" sz="half" idx="10"/>
          </p:nvPr>
        </p:nvSpPr>
        <p:spPr/>
        <p:txBody>
          <a:bodyPr/>
          <a:lstStyle/>
          <a:p>
            <a:fld id="{88F2E921-7E4E-4D6D-9F4E-BD717711338B}"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dirty="0"/>
          </a:p>
        </p:txBody>
      </p:sp>
      <p:sp>
        <p:nvSpPr>
          <p:cNvPr id="4" name="Espace réservé du numéro de diapositive 3"/>
          <p:cNvSpPr>
            <a:spLocks noGrp="1"/>
          </p:cNvSpPr>
          <p:nvPr>
            <p:ph type="sldNum" sz="quarter" idx="12"/>
          </p:nvPr>
        </p:nvSpPr>
        <p:spPr>
          <a:xfrm>
            <a:off x="8624995" y="6356350"/>
            <a:ext cx="2743200" cy="365125"/>
          </a:xfrm>
        </p:spPr>
        <p:txBody>
          <a:bodyPr/>
          <a:lstStyle/>
          <a:p>
            <a:fld id="{B27BEE37-6906-479D-8B71-CAB08F6FFE84}" type="slidenum">
              <a:rPr lang="fr-FR" smtClean="0"/>
              <a:t>69</a:t>
            </a:fld>
            <a:endParaRPr lang="fr-FR"/>
          </a:p>
        </p:txBody>
      </p:sp>
      <p:sp>
        <p:nvSpPr>
          <p:cNvPr id="5"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Magnétisme</a:t>
            </a:r>
            <a:endParaRPr lang="fr-FR" dirty="0">
              <a:latin typeface="Times New Roman" panose="02020603050405020304" pitchFamily="18" charset="0"/>
              <a:cs typeface="Times New Roman" panose="02020603050405020304" pitchFamily="18" charset="0"/>
            </a:endParaRPr>
          </a:p>
        </p:txBody>
      </p:sp>
      <p:sp>
        <p:nvSpPr>
          <p:cNvPr id="175" name="ZoneTexte 174"/>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ZoneTexte 175"/>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177" name="ZoneTexte 176"/>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ZoneTexte 77"/>
              <p:cNvSpPr txBox="1"/>
              <p:nvPr/>
            </p:nvSpPr>
            <p:spPr>
              <a:xfrm>
                <a:off x="3901892" y="472047"/>
                <a:ext cx="4723103" cy="1415709"/>
              </a:xfrm>
              <a:prstGeom prst="rect">
                <a:avLst/>
              </a:prstGeom>
              <a:noFill/>
              <a:ln w="190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𝐸</m:t>
                          </m:r>
                        </m:e>
                        <m:sub>
                          <m:r>
                            <a:rPr lang="fr-FR" sz="3600" b="0" i="1" smtClean="0">
                              <a:latin typeface="Cambria Math" panose="02040503050406030204" pitchFamily="18" charset="0"/>
                            </a:rPr>
                            <m:t>𝑚𝑎𝑔</m:t>
                          </m:r>
                        </m:sub>
                      </m:sSub>
                      <m:r>
                        <a:rPr lang="fr-FR" sz="3600" b="0" i="1" smtClean="0">
                          <a:latin typeface="Cambria Math" panose="02040503050406030204" pitchFamily="18" charset="0"/>
                        </a:rPr>
                        <m:t>=−</m:t>
                      </m:r>
                      <m:r>
                        <a:rPr lang="fr-FR" sz="3600" b="0" i="1" smtClean="0">
                          <a:latin typeface="Cambria Math" panose="02040503050406030204" pitchFamily="18" charset="0"/>
                        </a:rPr>
                        <m:t>𝐽</m:t>
                      </m:r>
                      <m:nary>
                        <m:naryPr>
                          <m:chr m:val="∑"/>
                          <m:supHide m:val="on"/>
                          <m:ctrlPr>
                            <a:rPr lang="fr-FR" sz="3600" b="0" i="1" smtClean="0">
                              <a:latin typeface="Cambria Math" panose="02040503050406030204" pitchFamily="18" charset="0"/>
                            </a:rPr>
                          </m:ctrlPr>
                        </m:naryPr>
                        <m:sub>
                          <m:r>
                            <a:rPr lang="fr-FR" sz="3600" b="0" i="1" smtClean="0">
                              <a:latin typeface="Cambria Math" panose="02040503050406030204" pitchFamily="18" charset="0"/>
                            </a:rPr>
                            <m:t>(</m:t>
                          </m:r>
                          <m:r>
                            <a:rPr lang="fr-FR" sz="3600" b="0" i="1" smtClean="0">
                              <a:latin typeface="Cambria Math" panose="02040503050406030204" pitchFamily="18" charset="0"/>
                            </a:rPr>
                            <m:t>𝑖</m:t>
                          </m:r>
                          <m:r>
                            <a:rPr lang="fr-FR" sz="3600" b="0" i="1" smtClean="0">
                              <a:latin typeface="Cambria Math" panose="02040503050406030204" pitchFamily="18" charset="0"/>
                            </a:rPr>
                            <m:t>,</m:t>
                          </m:r>
                          <m:r>
                            <a:rPr lang="fr-FR" sz="3600" b="0" i="1" smtClean="0">
                              <a:latin typeface="Cambria Math" panose="02040503050406030204" pitchFamily="18" charset="0"/>
                            </a:rPr>
                            <m:t>𝑗</m:t>
                          </m:r>
                          <m:r>
                            <a:rPr lang="fr-FR" sz="3600" b="0" i="1" smtClean="0">
                              <a:latin typeface="Cambria Math" panose="02040503050406030204" pitchFamily="18" charset="0"/>
                            </a:rPr>
                            <m:t>)</m:t>
                          </m:r>
                        </m:sub>
                        <m:sup/>
                        <m:e>
                          <m:acc>
                            <m:accPr>
                              <m:chr m:val="⃗"/>
                              <m:ctrlPr>
                                <a:rPr lang="fr-FR" sz="3600" b="0" i="1" smtClean="0">
                                  <a:latin typeface="Cambria Math" panose="02040503050406030204" pitchFamily="18" charset="0"/>
                                </a:rPr>
                              </m:ctrlPr>
                            </m:accPr>
                            <m:e>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𝑆</m:t>
                                  </m:r>
                                </m:e>
                                <m:sub>
                                  <m:r>
                                    <a:rPr lang="fr-FR" sz="3600" b="0" i="1" smtClean="0">
                                      <a:latin typeface="Cambria Math" panose="02040503050406030204" pitchFamily="18" charset="0"/>
                                    </a:rPr>
                                    <m:t>𝑖</m:t>
                                  </m:r>
                                </m:sub>
                              </m:sSub>
                              <m:r>
                                <a:rPr lang="fr-FR" sz="3600" b="0" i="1" smtClean="0">
                                  <a:latin typeface="Cambria Math" panose="02040503050406030204" pitchFamily="18" charset="0"/>
                                </a:rPr>
                                <m:t> </m:t>
                              </m:r>
                            </m:e>
                          </m:acc>
                          <m:r>
                            <a:rPr lang="fr-FR" sz="3600" b="0" i="1" smtClean="0">
                              <a:latin typeface="Cambria Math" panose="02040503050406030204" pitchFamily="18" charset="0"/>
                            </a:rPr>
                            <m:t>.</m:t>
                          </m:r>
                          <m:acc>
                            <m:accPr>
                              <m:chr m:val="⃗"/>
                              <m:ctrlPr>
                                <a:rPr lang="fr-FR" sz="3600" i="1">
                                  <a:latin typeface="Cambria Math" panose="02040503050406030204" pitchFamily="18" charset="0"/>
                                </a:rPr>
                              </m:ctrlPr>
                            </m:accPr>
                            <m:e>
                              <m:sSub>
                                <m:sSubPr>
                                  <m:ctrlPr>
                                    <a:rPr lang="fr-FR" sz="3600" i="1">
                                      <a:latin typeface="Cambria Math" panose="02040503050406030204" pitchFamily="18" charset="0"/>
                                    </a:rPr>
                                  </m:ctrlPr>
                                </m:sSubPr>
                                <m:e>
                                  <m:r>
                                    <a:rPr lang="fr-FR" sz="3600" i="1">
                                      <a:latin typeface="Cambria Math" panose="02040503050406030204" pitchFamily="18" charset="0"/>
                                    </a:rPr>
                                    <m:t>𝑆</m:t>
                                  </m:r>
                                </m:e>
                                <m:sub>
                                  <m:r>
                                    <a:rPr lang="fr-FR" sz="3600" b="0" i="1" smtClean="0">
                                      <a:latin typeface="Cambria Math" panose="02040503050406030204" pitchFamily="18" charset="0"/>
                                    </a:rPr>
                                    <m:t>𝑗</m:t>
                                  </m:r>
                                </m:sub>
                              </m:sSub>
                              <m:r>
                                <a:rPr lang="fr-FR" sz="3600" i="1">
                                  <a:latin typeface="Cambria Math" panose="02040503050406030204" pitchFamily="18" charset="0"/>
                                </a:rPr>
                                <m:t> </m:t>
                              </m:r>
                            </m:e>
                          </m:acc>
                        </m:e>
                      </m:nary>
                    </m:oMath>
                  </m:oMathPara>
                </a14:m>
                <a:endParaRPr lang="fr-FR" sz="3600" dirty="0"/>
              </a:p>
            </p:txBody>
          </p:sp>
        </mc:Choice>
        <mc:Fallback xmlns="">
          <p:sp>
            <p:nvSpPr>
              <p:cNvPr id="78" name="ZoneTexte 77"/>
              <p:cNvSpPr txBox="1">
                <a:spLocks noRot="1" noChangeAspect="1" noMove="1" noResize="1" noEditPoints="1" noAdjustHandles="1" noChangeArrowheads="1" noChangeShapeType="1" noTextEdit="1"/>
              </p:cNvSpPr>
              <p:nvPr/>
            </p:nvSpPr>
            <p:spPr>
              <a:xfrm>
                <a:off x="3901892" y="472047"/>
                <a:ext cx="4723103" cy="1415709"/>
              </a:xfrm>
              <a:prstGeom prst="rect">
                <a:avLst/>
              </a:prstGeom>
              <a:blipFill>
                <a:blip r:embed="rId2"/>
                <a:stretch>
                  <a:fillRect/>
                </a:stretch>
              </a:blipFill>
              <a:ln w="19050">
                <a:solidFill>
                  <a:schemeClr val="tx1"/>
                </a:solidFill>
              </a:ln>
            </p:spPr>
            <p:txBody>
              <a:bodyPr/>
              <a:lstStyle/>
              <a:p>
                <a:r>
                  <a:rPr lang="fr-FR">
                    <a:noFill/>
                  </a:rPr>
                  <a:t> </a:t>
                </a:r>
              </a:p>
            </p:txBody>
          </p:sp>
        </mc:Fallback>
      </mc:AlternateContent>
      <p:grpSp>
        <p:nvGrpSpPr>
          <p:cNvPr id="205" name="Groupe 204"/>
          <p:cNvGrpSpPr/>
          <p:nvPr/>
        </p:nvGrpSpPr>
        <p:grpSpPr>
          <a:xfrm>
            <a:off x="5105348" y="2173696"/>
            <a:ext cx="1501650" cy="1478070"/>
            <a:chOff x="5810807" y="2340889"/>
            <a:chExt cx="1112528" cy="1095057"/>
          </a:xfrm>
        </p:grpSpPr>
        <p:cxnSp>
          <p:nvCxnSpPr>
            <p:cNvPr id="195" name="Connecteur droit avec flèche 194"/>
            <p:cNvCxnSpPr/>
            <p:nvPr/>
          </p:nvCxnSpPr>
          <p:spPr>
            <a:xfrm flipV="1">
              <a:off x="5810807" y="2356728"/>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cteur droit avec flèche 195"/>
            <p:cNvCxnSpPr/>
            <p:nvPr/>
          </p:nvCxnSpPr>
          <p:spPr>
            <a:xfrm flipV="1">
              <a:off x="5815119" y="2962913"/>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eur droit avec flèche 196"/>
            <p:cNvCxnSpPr/>
            <p:nvPr/>
          </p:nvCxnSpPr>
          <p:spPr>
            <a:xfrm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cteur droit avec flèche 197"/>
            <p:cNvCxnSpPr/>
            <p:nvPr/>
          </p:nvCxnSpPr>
          <p:spPr>
            <a:xfrm flipV="1">
              <a:off x="6449950" y="234088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1" name="Ellipse 190"/>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2" name="Ellipse 191"/>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3" name="Ellipse 192"/>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4" name="Ellipse 193"/>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6" name="ZoneTexte 205"/>
          <p:cNvSpPr txBox="1"/>
          <p:nvPr/>
        </p:nvSpPr>
        <p:spPr>
          <a:xfrm>
            <a:off x="4053536" y="2447479"/>
            <a:ext cx="894706" cy="461665"/>
          </a:xfrm>
          <a:prstGeom prst="rect">
            <a:avLst/>
          </a:prstGeom>
          <a:noFill/>
        </p:spPr>
        <p:txBody>
          <a:bodyPr wrap="square" rtlCol="0">
            <a:spAutoFit/>
          </a:bodyPr>
          <a:lstStyle/>
          <a:p>
            <a:r>
              <a:rPr lang="fr-FR" sz="2400" dirty="0" smtClean="0"/>
              <a:t>T=T</a:t>
            </a:r>
            <a:r>
              <a:rPr lang="fr-FR" sz="2400" baseline="-25000" dirty="0"/>
              <a:t>c</a:t>
            </a:r>
          </a:p>
        </p:txBody>
      </p:sp>
      <p:cxnSp>
        <p:nvCxnSpPr>
          <p:cNvPr id="221" name="Connecteur droit avec flèche 220"/>
          <p:cNvCxnSpPr/>
          <p:nvPr/>
        </p:nvCxnSpPr>
        <p:spPr>
          <a:xfrm>
            <a:off x="3974449" y="2918910"/>
            <a:ext cx="9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2" name="Groupe 221"/>
          <p:cNvGrpSpPr/>
          <p:nvPr/>
        </p:nvGrpSpPr>
        <p:grpSpPr>
          <a:xfrm>
            <a:off x="2148333" y="2151498"/>
            <a:ext cx="1525193" cy="1858657"/>
            <a:chOff x="5787991" y="2362432"/>
            <a:chExt cx="1154980" cy="1407502"/>
          </a:xfrm>
        </p:grpSpPr>
        <p:cxnSp>
          <p:nvCxnSpPr>
            <p:cNvPr id="228" name="Connecteur droit avec flèche 227"/>
            <p:cNvCxnSpPr/>
            <p:nvPr/>
          </p:nvCxnSpPr>
          <p:spPr>
            <a:xfrm flipV="1">
              <a:off x="5787991" y="2362432"/>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cteur droit avec flèche 228"/>
            <p:cNvCxnSpPr/>
            <p:nvPr/>
          </p:nvCxnSpPr>
          <p:spPr>
            <a:xfrm rot="13800000" flipV="1">
              <a:off x="5832231" y="295720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eur droit avec flèche 229"/>
            <p:cNvCxnSpPr/>
            <p:nvPr/>
          </p:nvCxnSpPr>
          <p:spPr>
            <a:xfrm rot="9000000"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eur droit avec flèche 230"/>
            <p:cNvCxnSpPr/>
            <p:nvPr/>
          </p:nvCxnSpPr>
          <p:spPr>
            <a:xfrm rot="16800000" flipV="1">
              <a:off x="6472766" y="2363705"/>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3" name="Rectangle 222"/>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4" name="Ellipse 223"/>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5" name="Ellipse 224"/>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Ellipse 225"/>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Ellipse 226"/>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Forme libre 231"/>
            <p:cNvSpPr/>
            <p:nvPr/>
          </p:nvSpPr>
          <p:spPr>
            <a:xfrm>
              <a:off x="6036881" y="3290958"/>
              <a:ext cx="598934" cy="206004"/>
            </a:xfrm>
            <a:custGeom>
              <a:avLst/>
              <a:gdLst>
                <a:gd name="connsiteX0" fmla="*/ 0 w 612476"/>
                <a:gd name="connsiteY0" fmla="*/ 0 h 241539"/>
                <a:gd name="connsiteX1" fmla="*/ 293299 w 612476"/>
                <a:gd name="connsiteY1" fmla="*/ 241539 h 241539"/>
                <a:gd name="connsiteX2" fmla="*/ 612476 w 612476"/>
                <a:gd name="connsiteY2" fmla="*/ 0 h 241539"/>
              </a:gdLst>
              <a:ahLst/>
              <a:cxnLst>
                <a:cxn ang="0">
                  <a:pos x="connsiteX0" y="connsiteY0"/>
                </a:cxn>
                <a:cxn ang="0">
                  <a:pos x="connsiteX1" y="connsiteY1"/>
                </a:cxn>
                <a:cxn ang="0">
                  <a:pos x="connsiteX2" y="connsiteY2"/>
                </a:cxn>
              </a:cxnLst>
              <a:rect l="l" t="t" r="r" b="b"/>
              <a:pathLst>
                <a:path w="612476" h="241539">
                  <a:moveTo>
                    <a:pt x="0" y="0"/>
                  </a:moveTo>
                  <a:cubicBezTo>
                    <a:pt x="95610" y="120769"/>
                    <a:pt x="191220" y="241539"/>
                    <a:pt x="293299" y="241539"/>
                  </a:cubicBezTo>
                  <a:cubicBezTo>
                    <a:pt x="395378" y="241539"/>
                    <a:pt x="503927" y="120769"/>
                    <a:pt x="612476" y="0"/>
                  </a:cubicBezTo>
                </a:path>
              </a:pathLst>
            </a:custGeom>
            <a:noFill/>
            <a:ln w="254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3" name="Rectangle 232"/>
            <p:cNvSpPr/>
            <p:nvPr/>
          </p:nvSpPr>
          <p:spPr>
            <a:xfrm>
              <a:off x="6116511" y="3423945"/>
              <a:ext cx="436938" cy="345989"/>
            </a:xfrm>
            <a:prstGeom prst="rect">
              <a:avLst/>
            </a:prstGeom>
          </p:spPr>
          <p:txBody>
            <a:bodyPr wrap="none">
              <a:spAutoFit/>
            </a:bodyPr>
            <a:lstStyle/>
            <a:p>
              <a:r>
                <a:rPr lang="fr-FR" sz="2800" dirty="0" smtClean="0"/>
                <a:t>J&gt;0</a:t>
              </a:r>
              <a:endParaRPr lang="fr-FR" sz="2800" dirty="0"/>
            </a:p>
          </p:txBody>
        </p:sp>
      </p:grpSp>
      <p:cxnSp>
        <p:nvCxnSpPr>
          <p:cNvPr id="246" name="Connecteur droit avec flèche 245"/>
          <p:cNvCxnSpPr/>
          <p:nvPr/>
        </p:nvCxnSpPr>
        <p:spPr>
          <a:xfrm flipV="1">
            <a:off x="8740609" y="2301620"/>
            <a:ext cx="0" cy="1630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8" name="ZoneTexte 247"/>
          <p:cNvSpPr txBox="1"/>
          <p:nvPr/>
        </p:nvSpPr>
        <p:spPr>
          <a:xfrm>
            <a:off x="11219380" y="3744175"/>
            <a:ext cx="759371" cy="401995"/>
          </a:xfrm>
          <a:prstGeom prst="rect">
            <a:avLst/>
          </a:prstGeom>
          <a:noFill/>
        </p:spPr>
        <p:txBody>
          <a:bodyPr wrap="square" rtlCol="0">
            <a:spAutoFit/>
          </a:bodyPr>
          <a:lstStyle/>
          <a:p>
            <a:r>
              <a:rPr lang="fr-FR" sz="2400" dirty="0" smtClean="0"/>
              <a:t>T</a:t>
            </a:r>
            <a:endParaRPr lang="fr-FR" sz="2400" dirty="0"/>
          </a:p>
        </p:txBody>
      </p:sp>
      <p:sp>
        <p:nvSpPr>
          <p:cNvPr id="249" name="ZoneTexte 248"/>
          <p:cNvSpPr txBox="1"/>
          <p:nvPr/>
        </p:nvSpPr>
        <p:spPr>
          <a:xfrm>
            <a:off x="8251779" y="3136566"/>
            <a:ext cx="1759577" cy="400110"/>
          </a:xfrm>
          <a:prstGeom prst="rect">
            <a:avLst/>
          </a:prstGeom>
          <a:noFill/>
        </p:spPr>
        <p:txBody>
          <a:bodyPr wrap="square" rtlCol="0">
            <a:spAutoFit/>
          </a:bodyPr>
          <a:lstStyle/>
          <a:p>
            <a:pPr algn="ctr"/>
            <a:r>
              <a:rPr lang="fr-FR" sz="2000" b="1" dirty="0" smtClean="0"/>
              <a:t>FM</a:t>
            </a:r>
            <a:endParaRPr lang="fr-FR" sz="2000" b="1" dirty="0"/>
          </a:p>
        </p:txBody>
      </p:sp>
      <p:sp>
        <p:nvSpPr>
          <p:cNvPr id="250" name="ZoneTexte 249"/>
          <p:cNvSpPr txBox="1"/>
          <p:nvPr/>
        </p:nvSpPr>
        <p:spPr>
          <a:xfrm>
            <a:off x="9784864" y="3305607"/>
            <a:ext cx="1827477" cy="348396"/>
          </a:xfrm>
          <a:prstGeom prst="rect">
            <a:avLst/>
          </a:prstGeom>
          <a:noFill/>
        </p:spPr>
        <p:txBody>
          <a:bodyPr wrap="square" rtlCol="0">
            <a:spAutoFit/>
          </a:bodyPr>
          <a:lstStyle/>
          <a:p>
            <a:pPr algn="ctr"/>
            <a:r>
              <a:rPr lang="fr-FR" sz="2000" b="1" dirty="0" smtClean="0"/>
              <a:t>PM</a:t>
            </a:r>
            <a:endParaRPr lang="fr-FR" sz="2000" b="1" dirty="0"/>
          </a:p>
        </p:txBody>
      </p:sp>
      <p:cxnSp>
        <p:nvCxnSpPr>
          <p:cNvPr id="251" name="Connecteur droit avec flèche 250"/>
          <p:cNvCxnSpPr/>
          <p:nvPr/>
        </p:nvCxnSpPr>
        <p:spPr>
          <a:xfrm flipV="1">
            <a:off x="11138129" y="2267116"/>
            <a:ext cx="0" cy="163004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3" name="Forme libre 252"/>
          <p:cNvSpPr/>
          <p:nvPr/>
        </p:nvSpPr>
        <p:spPr>
          <a:xfrm>
            <a:off x="8729750" y="2316651"/>
            <a:ext cx="992631" cy="1584918"/>
          </a:xfrm>
          <a:custGeom>
            <a:avLst/>
            <a:gdLst>
              <a:gd name="connsiteX0" fmla="*/ 1138686 w 1139971"/>
              <a:gd name="connsiteY0" fmla="*/ 0 h 1820174"/>
              <a:gd name="connsiteX1" fmla="*/ 957532 w 1139971"/>
              <a:gd name="connsiteY1" fmla="*/ 1449238 h 1820174"/>
              <a:gd name="connsiteX2" fmla="*/ 0 w 1139971"/>
              <a:gd name="connsiteY2" fmla="*/ 1820174 h 1820174"/>
            </a:gdLst>
            <a:ahLst/>
            <a:cxnLst>
              <a:cxn ang="0">
                <a:pos x="connsiteX0" y="connsiteY0"/>
              </a:cxn>
              <a:cxn ang="0">
                <a:pos x="connsiteX1" y="connsiteY1"/>
              </a:cxn>
              <a:cxn ang="0">
                <a:pos x="connsiteX2" y="connsiteY2"/>
              </a:cxn>
            </a:cxnLst>
            <a:rect l="l" t="t" r="r" b="b"/>
            <a:pathLst>
              <a:path w="1139971" h="1820174">
                <a:moveTo>
                  <a:pt x="1138686" y="0"/>
                </a:moveTo>
                <a:cubicBezTo>
                  <a:pt x="1142999" y="572938"/>
                  <a:pt x="1147313" y="1145876"/>
                  <a:pt x="957532" y="1449238"/>
                </a:cubicBezTo>
                <a:cubicBezTo>
                  <a:pt x="767751" y="1752600"/>
                  <a:pt x="383875" y="1786387"/>
                  <a:pt x="0" y="1820174"/>
                </a:cubicBezTo>
              </a:path>
            </a:pathLst>
          </a:cu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00B050"/>
              </a:solidFill>
            </a:endParaRPr>
          </a:p>
        </p:txBody>
      </p:sp>
      <p:cxnSp>
        <p:nvCxnSpPr>
          <p:cNvPr id="255" name="Connecteur droit avec flèche 254"/>
          <p:cNvCxnSpPr/>
          <p:nvPr/>
        </p:nvCxnSpPr>
        <p:spPr>
          <a:xfrm flipV="1">
            <a:off x="8729750" y="3912331"/>
            <a:ext cx="2483110" cy="88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Connecteur droit 255"/>
          <p:cNvCxnSpPr/>
          <p:nvPr/>
        </p:nvCxnSpPr>
        <p:spPr>
          <a:xfrm>
            <a:off x="9750869" y="3921178"/>
            <a:ext cx="0" cy="1327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0" name="Forme libre 259"/>
          <p:cNvSpPr/>
          <p:nvPr/>
        </p:nvSpPr>
        <p:spPr>
          <a:xfrm>
            <a:off x="8747130" y="2468741"/>
            <a:ext cx="2360706" cy="1434070"/>
          </a:xfrm>
          <a:custGeom>
            <a:avLst/>
            <a:gdLst>
              <a:gd name="connsiteX0" fmla="*/ 2367280 w 2367280"/>
              <a:gd name="connsiteY0" fmla="*/ 1402080 h 1402080"/>
              <a:gd name="connsiteX1" fmla="*/ 1361440 w 2367280"/>
              <a:gd name="connsiteY1" fmla="*/ 1219200 h 1402080"/>
              <a:gd name="connsiteX2" fmla="*/ 985520 w 2367280"/>
              <a:gd name="connsiteY2" fmla="*/ 579120 h 1402080"/>
              <a:gd name="connsiteX3" fmla="*/ 721360 w 2367280"/>
              <a:gd name="connsiteY3" fmla="*/ 101600 h 1402080"/>
              <a:gd name="connsiteX4" fmla="*/ 0 w 2367280"/>
              <a:gd name="connsiteY4" fmla="*/ 0 h 140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280" h="1402080">
                <a:moveTo>
                  <a:pt x="2367280" y="1402080"/>
                </a:moveTo>
                <a:cubicBezTo>
                  <a:pt x="1979506" y="1379220"/>
                  <a:pt x="1591733" y="1356360"/>
                  <a:pt x="1361440" y="1219200"/>
                </a:cubicBezTo>
                <a:cubicBezTo>
                  <a:pt x="1131147" y="1082040"/>
                  <a:pt x="1092200" y="765387"/>
                  <a:pt x="985520" y="579120"/>
                </a:cubicBezTo>
                <a:cubicBezTo>
                  <a:pt x="878840" y="392853"/>
                  <a:pt x="885613" y="198120"/>
                  <a:pt x="721360" y="101600"/>
                </a:cubicBezTo>
                <a:cubicBezTo>
                  <a:pt x="557107" y="5080"/>
                  <a:pt x="278553" y="2540"/>
                  <a:pt x="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1" name="Connecteur droit 260"/>
          <p:cNvCxnSpPr/>
          <p:nvPr/>
        </p:nvCxnSpPr>
        <p:spPr>
          <a:xfrm flipH="1" flipV="1">
            <a:off x="9813353" y="2316651"/>
            <a:ext cx="67594" cy="160083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ZoneTexte 261"/>
              <p:cNvSpPr txBox="1"/>
              <p:nvPr/>
            </p:nvSpPr>
            <p:spPr>
              <a:xfrm>
                <a:off x="8099731" y="1906354"/>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dirty="0" smtClean="0">
                          <a:solidFill>
                            <a:srgbClr val="FF0000"/>
                          </a:solidFill>
                          <a:latin typeface="Cambria Math" panose="02040503050406030204" pitchFamily="18" charset="0"/>
                        </a:rPr>
                        <m:t>χ</m:t>
                      </m:r>
                      <m:r>
                        <a:rPr lang="fr-FR" sz="2400" b="0" i="1" dirty="0" smtClean="0">
                          <a:solidFill>
                            <a:srgbClr val="FF0000"/>
                          </a:solidFill>
                          <a:latin typeface="Cambria Math" panose="02040503050406030204" pitchFamily="18" charset="0"/>
                        </a:rPr>
                        <m:t>(</m:t>
                      </m:r>
                      <m:r>
                        <a:rPr lang="fr-FR" sz="2400" b="0" i="1" dirty="0" smtClean="0">
                          <a:solidFill>
                            <a:srgbClr val="FF0000"/>
                          </a:solidFill>
                          <a:latin typeface="Cambria Math" panose="02040503050406030204" pitchFamily="18" charset="0"/>
                        </a:rPr>
                        <m:t>𝑇</m:t>
                      </m:r>
                      <m:r>
                        <a:rPr lang="fr-FR" sz="2400" b="0" i="1" dirty="0" smtClean="0">
                          <a:solidFill>
                            <a:srgbClr val="FF0000"/>
                          </a:solidFill>
                          <a:latin typeface="Cambria Math" panose="02040503050406030204" pitchFamily="18" charset="0"/>
                        </a:rPr>
                        <m:t>)</m:t>
                      </m:r>
                    </m:oMath>
                  </m:oMathPara>
                </a14:m>
                <a:endParaRPr lang="fr-FR" sz="2400" dirty="0">
                  <a:solidFill>
                    <a:srgbClr val="FF0000"/>
                  </a:solidFill>
                </a:endParaRPr>
              </a:p>
            </p:txBody>
          </p:sp>
        </mc:Choice>
        <mc:Fallback xmlns="">
          <p:sp>
            <p:nvSpPr>
              <p:cNvPr id="262" name="ZoneTexte 261"/>
              <p:cNvSpPr txBox="1">
                <a:spLocks noRot="1" noChangeAspect="1" noMove="1" noResize="1" noEditPoints="1" noAdjustHandles="1" noChangeArrowheads="1" noChangeShapeType="1" noTextEdit="1"/>
              </p:cNvSpPr>
              <p:nvPr/>
            </p:nvSpPr>
            <p:spPr>
              <a:xfrm>
                <a:off x="8099731" y="1906354"/>
                <a:ext cx="759371" cy="401995"/>
              </a:xfrm>
              <a:prstGeom prst="rect">
                <a:avLst/>
              </a:prstGeom>
              <a:blipFill>
                <a:blip r:embed="rId3"/>
                <a:stretch>
                  <a:fillRect l="-2419" r="-8871" b="-3484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3" name="ZoneTexte 262"/>
              <p:cNvSpPr txBox="1"/>
              <p:nvPr/>
            </p:nvSpPr>
            <p:spPr>
              <a:xfrm>
                <a:off x="10591651" y="1908230"/>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400" b="0" i="1" dirty="0" smtClean="0">
                          <a:solidFill>
                            <a:srgbClr val="00B050"/>
                          </a:solidFill>
                          <a:latin typeface="Cambria Math" panose="02040503050406030204" pitchFamily="18" charset="0"/>
                        </a:rPr>
                        <m:t>𝐶</m:t>
                      </m:r>
                      <m:r>
                        <a:rPr lang="fr-FR" sz="2400" b="0" i="1" dirty="0" smtClean="0">
                          <a:solidFill>
                            <a:srgbClr val="00B050"/>
                          </a:solidFill>
                          <a:latin typeface="Cambria Math" panose="02040503050406030204" pitchFamily="18" charset="0"/>
                        </a:rPr>
                        <m:t>(</m:t>
                      </m:r>
                      <m:r>
                        <a:rPr lang="fr-FR" sz="2400" b="0" i="1" dirty="0" smtClean="0">
                          <a:solidFill>
                            <a:srgbClr val="00B050"/>
                          </a:solidFill>
                          <a:latin typeface="Cambria Math" panose="02040503050406030204" pitchFamily="18" charset="0"/>
                        </a:rPr>
                        <m:t>𝑇</m:t>
                      </m:r>
                      <m:r>
                        <a:rPr lang="fr-FR" sz="2400" b="0" i="1" dirty="0" smtClean="0">
                          <a:solidFill>
                            <a:srgbClr val="00B050"/>
                          </a:solidFill>
                          <a:latin typeface="Cambria Math" panose="02040503050406030204" pitchFamily="18" charset="0"/>
                        </a:rPr>
                        <m:t>)</m:t>
                      </m:r>
                    </m:oMath>
                  </m:oMathPara>
                </a14:m>
                <a:endParaRPr lang="fr-FR" sz="2400" dirty="0">
                  <a:solidFill>
                    <a:srgbClr val="00B050"/>
                  </a:solidFill>
                </a:endParaRPr>
              </a:p>
            </p:txBody>
          </p:sp>
        </mc:Choice>
        <mc:Fallback xmlns="">
          <p:sp>
            <p:nvSpPr>
              <p:cNvPr id="263" name="ZoneTexte 262"/>
              <p:cNvSpPr txBox="1">
                <a:spLocks noRot="1" noChangeAspect="1" noMove="1" noResize="1" noEditPoints="1" noAdjustHandles="1" noChangeArrowheads="1" noChangeShapeType="1" noTextEdit="1"/>
              </p:cNvSpPr>
              <p:nvPr/>
            </p:nvSpPr>
            <p:spPr>
              <a:xfrm>
                <a:off x="10591651" y="1908230"/>
                <a:ext cx="759371" cy="401995"/>
              </a:xfrm>
              <a:prstGeom prst="rect">
                <a:avLst/>
              </a:prstGeom>
              <a:blipFill>
                <a:blip r:embed="rId4"/>
                <a:stretch>
                  <a:fillRect l="-1600" r="-15200" b="-34848"/>
                </a:stretch>
              </a:blipFill>
            </p:spPr>
            <p:txBody>
              <a:bodyPr/>
              <a:lstStyle/>
              <a:p>
                <a:r>
                  <a:rPr lang="fr-FR">
                    <a:noFill/>
                  </a:rPr>
                  <a:t> </a:t>
                </a:r>
              </a:p>
            </p:txBody>
          </p:sp>
        </mc:Fallback>
      </mc:AlternateContent>
      <p:grpSp>
        <p:nvGrpSpPr>
          <p:cNvPr id="264" name="Groupe 263"/>
          <p:cNvGrpSpPr/>
          <p:nvPr/>
        </p:nvGrpSpPr>
        <p:grpSpPr>
          <a:xfrm>
            <a:off x="2153712" y="4790850"/>
            <a:ext cx="1525193" cy="1858657"/>
            <a:chOff x="5787991" y="2362432"/>
            <a:chExt cx="1154980" cy="1407502"/>
          </a:xfrm>
        </p:grpSpPr>
        <p:cxnSp>
          <p:nvCxnSpPr>
            <p:cNvPr id="270" name="Connecteur droit avec flèche 269"/>
            <p:cNvCxnSpPr/>
            <p:nvPr/>
          </p:nvCxnSpPr>
          <p:spPr>
            <a:xfrm flipV="1">
              <a:off x="5787991" y="2362432"/>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eur droit avec flèche 270"/>
            <p:cNvCxnSpPr/>
            <p:nvPr/>
          </p:nvCxnSpPr>
          <p:spPr>
            <a:xfrm rot="13800000" flipV="1">
              <a:off x="5832231" y="295720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Connecteur droit avec flèche 271"/>
            <p:cNvCxnSpPr/>
            <p:nvPr/>
          </p:nvCxnSpPr>
          <p:spPr>
            <a:xfrm rot="9000000"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Connecteur droit avec flèche 272"/>
            <p:cNvCxnSpPr/>
            <p:nvPr/>
          </p:nvCxnSpPr>
          <p:spPr>
            <a:xfrm rot="16800000" flipV="1">
              <a:off x="6472766" y="2363705"/>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264"/>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6" name="Ellipse 265"/>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7" name="Ellipse 266"/>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8" name="Ellipse 267"/>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9" name="Ellipse 268"/>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4" name="Forme libre 273"/>
            <p:cNvSpPr/>
            <p:nvPr/>
          </p:nvSpPr>
          <p:spPr>
            <a:xfrm>
              <a:off x="6036881" y="3290958"/>
              <a:ext cx="598934" cy="206004"/>
            </a:xfrm>
            <a:custGeom>
              <a:avLst/>
              <a:gdLst>
                <a:gd name="connsiteX0" fmla="*/ 0 w 612476"/>
                <a:gd name="connsiteY0" fmla="*/ 0 h 241539"/>
                <a:gd name="connsiteX1" fmla="*/ 293299 w 612476"/>
                <a:gd name="connsiteY1" fmla="*/ 241539 h 241539"/>
                <a:gd name="connsiteX2" fmla="*/ 612476 w 612476"/>
                <a:gd name="connsiteY2" fmla="*/ 0 h 241539"/>
              </a:gdLst>
              <a:ahLst/>
              <a:cxnLst>
                <a:cxn ang="0">
                  <a:pos x="connsiteX0" y="connsiteY0"/>
                </a:cxn>
                <a:cxn ang="0">
                  <a:pos x="connsiteX1" y="connsiteY1"/>
                </a:cxn>
                <a:cxn ang="0">
                  <a:pos x="connsiteX2" y="connsiteY2"/>
                </a:cxn>
              </a:cxnLst>
              <a:rect l="l" t="t" r="r" b="b"/>
              <a:pathLst>
                <a:path w="612476" h="241539">
                  <a:moveTo>
                    <a:pt x="0" y="0"/>
                  </a:moveTo>
                  <a:cubicBezTo>
                    <a:pt x="95610" y="120769"/>
                    <a:pt x="191220" y="241539"/>
                    <a:pt x="293299" y="241539"/>
                  </a:cubicBezTo>
                  <a:cubicBezTo>
                    <a:pt x="395378" y="241539"/>
                    <a:pt x="503927" y="120769"/>
                    <a:pt x="612476" y="0"/>
                  </a:cubicBezTo>
                </a:path>
              </a:pathLst>
            </a:custGeom>
            <a:noFill/>
            <a:ln w="254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5" name="Rectangle 274"/>
            <p:cNvSpPr/>
            <p:nvPr/>
          </p:nvSpPr>
          <p:spPr>
            <a:xfrm>
              <a:off x="6116511" y="3423945"/>
              <a:ext cx="436938" cy="345989"/>
            </a:xfrm>
            <a:prstGeom prst="rect">
              <a:avLst/>
            </a:prstGeom>
          </p:spPr>
          <p:txBody>
            <a:bodyPr wrap="none">
              <a:spAutoFit/>
            </a:bodyPr>
            <a:lstStyle/>
            <a:p>
              <a:r>
                <a:rPr lang="fr-FR" sz="2800" dirty="0" smtClean="0"/>
                <a:t>J&gt;0</a:t>
              </a:r>
              <a:endParaRPr lang="fr-FR" sz="2800" dirty="0"/>
            </a:p>
          </p:txBody>
        </p:sp>
      </p:grpSp>
      <p:sp>
        <p:nvSpPr>
          <p:cNvPr id="276" name="ZoneTexte 275"/>
          <p:cNvSpPr txBox="1"/>
          <p:nvPr/>
        </p:nvSpPr>
        <p:spPr>
          <a:xfrm>
            <a:off x="4050662" y="5101536"/>
            <a:ext cx="894706" cy="461665"/>
          </a:xfrm>
          <a:prstGeom prst="rect">
            <a:avLst/>
          </a:prstGeom>
          <a:noFill/>
        </p:spPr>
        <p:txBody>
          <a:bodyPr wrap="square" rtlCol="0">
            <a:spAutoFit/>
          </a:bodyPr>
          <a:lstStyle/>
          <a:p>
            <a:r>
              <a:rPr lang="fr-FR" sz="2400" dirty="0" smtClean="0"/>
              <a:t>T=T</a:t>
            </a:r>
            <a:r>
              <a:rPr lang="fr-FR" sz="2400" baseline="-25000" dirty="0" smtClean="0"/>
              <a:t>N</a:t>
            </a:r>
            <a:endParaRPr lang="fr-FR" sz="2400" baseline="-25000" dirty="0"/>
          </a:p>
        </p:txBody>
      </p:sp>
      <p:cxnSp>
        <p:nvCxnSpPr>
          <p:cNvPr id="277" name="Connecteur droit avec flèche 276"/>
          <p:cNvCxnSpPr/>
          <p:nvPr/>
        </p:nvCxnSpPr>
        <p:spPr>
          <a:xfrm>
            <a:off x="3971575" y="5572967"/>
            <a:ext cx="9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8" name="Groupe 277"/>
          <p:cNvGrpSpPr/>
          <p:nvPr/>
        </p:nvGrpSpPr>
        <p:grpSpPr>
          <a:xfrm>
            <a:off x="5101439" y="4786343"/>
            <a:ext cx="1525193" cy="1417614"/>
            <a:chOff x="5787991" y="2362432"/>
            <a:chExt cx="1154980" cy="1073514"/>
          </a:xfrm>
        </p:grpSpPr>
        <p:cxnSp>
          <p:nvCxnSpPr>
            <p:cNvPr id="284" name="Connecteur droit avec flèche 283"/>
            <p:cNvCxnSpPr/>
            <p:nvPr/>
          </p:nvCxnSpPr>
          <p:spPr>
            <a:xfrm flipV="1">
              <a:off x="5787991" y="2362432"/>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Connecteur droit avec flèche 284"/>
            <p:cNvCxnSpPr/>
            <p:nvPr/>
          </p:nvCxnSpPr>
          <p:spPr>
            <a:xfrm rot="10800000" flipV="1">
              <a:off x="5832231" y="2957209"/>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Connecteur droit avec flèche 285"/>
            <p:cNvCxnSpPr/>
            <p:nvPr/>
          </p:nvCxnSpPr>
          <p:spPr>
            <a:xfrm flipV="1">
              <a:off x="6453130" y="2965741"/>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Connecteur droit avec flèche 286"/>
            <p:cNvCxnSpPr/>
            <p:nvPr/>
          </p:nvCxnSpPr>
          <p:spPr>
            <a:xfrm rot="10800000" flipV="1">
              <a:off x="6472766" y="2363705"/>
              <a:ext cx="470205" cy="4702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9" name="Rectangle 278"/>
            <p:cNvSpPr/>
            <p:nvPr/>
          </p:nvSpPr>
          <p:spPr>
            <a:xfrm>
              <a:off x="6065789" y="2575418"/>
              <a:ext cx="626941" cy="6269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0" name="Ellipse 279"/>
            <p:cNvSpPr/>
            <p:nvPr/>
          </p:nvSpPr>
          <p:spPr>
            <a:xfrm>
              <a:off x="5920476"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1" name="Ellipse 280"/>
            <p:cNvSpPr/>
            <p:nvPr/>
          </p:nvSpPr>
          <p:spPr>
            <a:xfrm>
              <a:off x="6555598" y="241868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2" name="Ellipse 281"/>
            <p:cNvSpPr/>
            <p:nvPr/>
          </p:nvSpPr>
          <p:spPr>
            <a:xfrm>
              <a:off x="6555598"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3" name="Ellipse 282"/>
            <p:cNvSpPr/>
            <p:nvPr/>
          </p:nvSpPr>
          <p:spPr>
            <a:xfrm>
              <a:off x="5920476" y="3045623"/>
              <a:ext cx="250776" cy="250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90" name="Arc 289"/>
          <p:cNvSpPr/>
          <p:nvPr/>
        </p:nvSpPr>
        <p:spPr>
          <a:xfrm rot="5400000">
            <a:off x="7673615" y="4155193"/>
            <a:ext cx="2205986" cy="1891545"/>
          </a:xfrm>
          <a:prstGeom prst="arc">
            <a:avLst>
              <a:gd name="adj1" fmla="val 16484569"/>
              <a:gd name="adj2" fmla="val 21514671"/>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FFFF00"/>
              </a:solidFill>
            </a:endParaRPr>
          </a:p>
        </p:txBody>
      </p:sp>
      <p:cxnSp>
        <p:nvCxnSpPr>
          <p:cNvPr id="291" name="Connecteur droit avec flèche 290"/>
          <p:cNvCxnSpPr/>
          <p:nvPr/>
        </p:nvCxnSpPr>
        <p:spPr>
          <a:xfrm flipV="1">
            <a:off x="8740609" y="4624329"/>
            <a:ext cx="0" cy="1630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eur droit avec flèche 291"/>
          <p:cNvCxnSpPr/>
          <p:nvPr/>
        </p:nvCxnSpPr>
        <p:spPr>
          <a:xfrm flipV="1">
            <a:off x="8740609" y="6252152"/>
            <a:ext cx="2483110" cy="88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3" name="ZoneTexte 292"/>
              <p:cNvSpPr txBox="1"/>
              <p:nvPr/>
            </p:nvSpPr>
            <p:spPr>
              <a:xfrm>
                <a:off x="8336736" y="4120154"/>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dirty="0" smtClean="0">
                          <a:solidFill>
                            <a:srgbClr val="FF0000"/>
                          </a:solidFill>
                          <a:latin typeface="Cambria Math" panose="02040503050406030204" pitchFamily="18" charset="0"/>
                        </a:rPr>
                        <m:t>χ</m:t>
                      </m:r>
                      <m:r>
                        <a:rPr lang="fr-FR" sz="2400" b="0" i="1" dirty="0" smtClean="0">
                          <a:solidFill>
                            <a:srgbClr val="FF0000"/>
                          </a:solidFill>
                          <a:latin typeface="Cambria Math" panose="02040503050406030204" pitchFamily="18" charset="0"/>
                        </a:rPr>
                        <m:t>(</m:t>
                      </m:r>
                      <m:r>
                        <a:rPr lang="fr-FR" sz="2400" b="0" i="1" dirty="0" smtClean="0">
                          <a:solidFill>
                            <a:srgbClr val="FF0000"/>
                          </a:solidFill>
                          <a:latin typeface="Cambria Math" panose="02040503050406030204" pitchFamily="18" charset="0"/>
                        </a:rPr>
                        <m:t>𝑇</m:t>
                      </m:r>
                      <m:r>
                        <a:rPr lang="fr-FR" sz="2400" b="0" i="1" dirty="0" smtClean="0">
                          <a:solidFill>
                            <a:srgbClr val="FF0000"/>
                          </a:solidFill>
                          <a:latin typeface="Cambria Math" panose="02040503050406030204" pitchFamily="18" charset="0"/>
                        </a:rPr>
                        <m:t>)</m:t>
                      </m:r>
                    </m:oMath>
                  </m:oMathPara>
                </a14:m>
                <a:endParaRPr lang="fr-FR" sz="2400" dirty="0">
                  <a:solidFill>
                    <a:srgbClr val="FF0000"/>
                  </a:solidFill>
                </a:endParaRPr>
              </a:p>
            </p:txBody>
          </p:sp>
        </mc:Choice>
        <mc:Fallback xmlns="">
          <p:sp>
            <p:nvSpPr>
              <p:cNvPr id="293" name="ZoneTexte 292"/>
              <p:cNvSpPr txBox="1">
                <a:spLocks noRot="1" noChangeAspect="1" noMove="1" noResize="1" noEditPoints="1" noAdjustHandles="1" noChangeArrowheads="1" noChangeShapeType="1" noTextEdit="1"/>
              </p:cNvSpPr>
              <p:nvPr/>
            </p:nvSpPr>
            <p:spPr>
              <a:xfrm>
                <a:off x="8336736" y="4120154"/>
                <a:ext cx="759371" cy="401995"/>
              </a:xfrm>
              <a:prstGeom prst="rect">
                <a:avLst/>
              </a:prstGeom>
              <a:blipFill>
                <a:blip r:embed="rId5"/>
                <a:stretch>
                  <a:fillRect l="-2419" r="-8871" b="-34848"/>
                </a:stretch>
              </a:blipFill>
            </p:spPr>
            <p:txBody>
              <a:bodyPr/>
              <a:lstStyle/>
              <a:p>
                <a:r>
                  <a:rPr lang="fr-FR">
                    <a:noFill/>
                  </a:rPr>
                  <a:t> </a:t>
                </a:r>
              </a:p>
            </p:txBody>
          </p:sp>
        </mc:Fallback>
      </mc:AlternateContent>
      <p:sp>
        <p:nvSpPr>
          <p:cNvPr id="294" name="ZoneTexte 293"/>
          <p:cNvSpPr txBox="1"/>
          <p:nvPr/>
        </p:nvSpPr>
        <p:spPr>
          <a:xfrm>
            <a:off x="11219380" y="6101388"/>
            <a:ext cx="759371" cy="401995"/>
          </a:xfrm>
          <a:prstGeom prst="rect">
            <a:avLst/>
          </a:prstGeom>
          <a:noFill/>
        </p:spPr>
        <p:txBody>
          <a:bodyPr wrap="square" rtlCol="0">
            <a:spAutoFit/>
          </a:bodyPr>
          <a:lstStyle/>
          <a:p>
            <a:r>
              <a:rPr lang="fr-FR" sz="2400" dirty="0" smtClean="0"/>
              <a:t>T</a:t>
            </a:r>
            <a:endParaRPr lang="fr-FR" sz="2400" dirty="0"/>
          </a:p>
        </p:txBody>
      </p:sp>
      <p:sp>
        <p:nvSpPr>
          <p:cNvPr id="295" name="ZoneTexte 294"/>
          <p:cNvSpPr txBox="1"/>
          <p:nvPr/>
        </p:nvSpPr>
        <p:spPr>
          <a:xfrm>
            <a:off x="8409949" y="6150351"/>
            <a:ext cx="759371" cy="401995"/>
          </a:xfrm>
          <a:prstGeom prst="rect">
            <a:avLst/>
          </a:prstGeom>
          <a:noFill/>
        </p:spPr>
        <p:txBody>
          <a:bodyPr wrap="square" rtlCol="0">
            <a:spAutoFit/>
          </a:bodyPr>
          <a:lstStyle/>
          <a:p>
            <a:r>
              <a:rPr lang="fr-FR" sz="2400" dirty="0"/>
              <a:t>0</a:t>
            </a:r>
          </a:p>
        </p:txBody>
      </p:sp>
      <p:sp>
        <p:nvSpPr>
          <p:cNvPr id="297" name="ZoneTexte 296"/>
          <p:cNvSpPr txBox="1"/>
          <p:nvPr/>
        </p:nvSpPr>
        <p:spPr>
          <a:xfrm>
            <a:off x="8251779" y="5493779"/>
            <a:ext cx="1759577" cy="348396"/>
          </a:xfrm>
          <a:prstGeom prst="rect">
            <a:avLst/>
          </a:prstGeom>
          <a:noFill/>
        </p:spPr>
        <p:txBody>
          <a:bodyPr wrap="square" rtlCol="0">
            <a:spAutoFit/>
          </a:bodyPr>
          <a:lstStyle/>
          <a:p>
            <a:pPr algn="ctr"/>
            <a:r>
              <a:rPr lang="fr-FR" sz="2000" b="1" dirty="0" smtClean="0"/>
              <a:t>AFM</a:t>
            </a:r>
            <a:endParaRPr lang="fr-FR" sz="2000" b="1" dirty="0"/>
          </a:p>
        </p:txBody>
      </p:sp>
      <p:sp>
        <p:nvSpPr>
          <p:cNvPr id="298" name="ZoneTexte 297"/>
          <p:cNvSpPr txBox="1"/>
          <p:nvPr/>
        </p:nvSpPr>
        <p:spPr>
          <a:xfrm>
            <a:off x="9784864" y="5662820"/>
            <a:ext cx="1827477" cy="348396"/>
          </a:xfrm>
          <a:prstGeom prst="rect">
            <a:avLst/>
          </a:prstGeom>
          <a:noFill/>
        </p:spPr>
        <p:txBody>
          <a:bodyPr wrap="square" rtlCol="0">
            <a:spAutoFit/>
          </a:bodyPr>
          <a:lstStyle/>
          <a:p>
            <a:pPr algn="ctr"/>
            <a:r>
              <a:rPr lang="fr-FR" sz="2000" b="1" dirty="0" smtClean="0"/>
              <a:t>PM</a:t>
            </a:r>
            <a:endParaRPr lang="fr-FR" sz="2000" b="1" dirty="0"/>
          </a:p>
        </p:txBody>
      </p:sp>
      <p:cxnSp>
        <p:nvCxnSpPr>
          <p:cNvPr id="299" name="Connecteur droit avec flèche 298"/>
          <p:cNvCxnSpPr/>
          <p:nvPr/>
        </p:nvCxnSpPr>
        <p:spPr>
          <a:xfrm flipV="1">
            <a:off x="11138129" y="4624329"/>
            <a:ext cx="0" cy="163004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0" name="ZoneTexte 299"/>
              <p:cNvSpPr txBox="1"/>
              <p:nvPr/>
            </p:nvSpPr>
            <p:spPr>
              <a:xfrm>
                <a:off x="10828656" y="4122030"/>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400" b="0" i="1" dirty="0" smtClean="0">
                          <a:solidFill>
                            <a:srgbClr val="00B050"/>
                          </a:solidFill>
                          <a:latin typeface="Cambria Math" panose="02040503050406030204" pitchFamily="18" charset="0"/>
                        </a:rPr>
                        <m:t>𝐶</m:t>
                      </m:r>
                      <m:r>
                        <a:rPr lang="fr-FR" sz="2400" b="0" i="1" dirty="0" smtClean="0">
                          <a:solidFill>
                            <a:srgbClr val="00B050"/>
                          </a:solidFill>
                          <a:latin typeface="Cambria Math" panose="02040503050406030204" pitchFamily="18" charset="0"/>
                        </a:rPr>
                        <m:t>(</m:t>
                      </m:r>
                      <m:r>
                        <a:rPr lang="fr-FR" sz="2400" b="0" i="1" dirty="0" smtClean="0">
                          <a:solidFill>
                            <a:srgbClr val="00B050"/>
                          </a:solidFill>
                          <a:latin typeface="Cambria Math" panose="02040503050406030204" pitchFamily="18" charset="0"/>
                        </a:rPr>
                        <m:t>𝑇</m:t>
                      </m:r>
                      <m:r>
                        <a:rPr lang="fr-FR" sz="2400" b="0" i="1" dirty="0" smtClean="0">
                          <a:solidFill>
                            <a:srgbClr val="00B050"/>
                          </a:solidFill>
                          <a:latin typeface="Cambria Math" panose="02040503050406030204" pitchFamily="18" charset="0"/>
                        </a:rPr>
                        <m:t>)</m:t>
                      </m:r>
                    </m:oMath>
                  </m:oMathPara>
                </a14:m>
                <a:endParaRPr lang="fr-FR" sz="2400" dirty="0">
                  <a:solidFill>
                    <a:srgbClr val="00B050"/>
                  </a:solidFill>
                </a:endParaRPr>
              </a:p>
            </p:txBody>
          </p:sp>
        </mc:Choice>
        <mc:Fallback xmlns="">
          <p:sp>
            <p:nvSpPr>
              <p:cNvPr id="300" name="ZoneTexte 299"/>
              <p:cNvSpPr txBox="1">
                <a:spLocks noRot="1" noChangeAspect="1" noMove="1" noResize="1" noEditPoints="1" noAdjustHandles="1" noChangeArrowheads="1" noChangeShapeType="1" noTextEdit="1"/>
              </p:cNvSpPr>
              <p:nvPr/>
            </p:nvSpPr>
            <p:spPr>
              <a:xfrm>
                <a:off x="10828656" y="4122030"/>
                <a:ext cx="759371" cy="401995"/>
              </a:xfrm>
              <a:prstGeom prst="rect">
                <a:avLst/>
              </a:prstGeom>
              <a:blipFill>
                <a:blip r:embed="rId6"/>
                <a:stretch>
                  <a:fillRect l="-1600" r="-15200" b="-34848"/>
                </a:stretch>
              </a:blipFill>
            </p:spPr>
            <p:txBody>
              <a:bodyPr/>
              <a:lstStyle/>
              <a:p>
                <a:r>
                  <a:rPr lang="fr-FR">
                    <a:noFill/>
                  </a:rPr>
                  <a:t> </a:t>
                </a:r>
              </a:p>
            </p:txBody>
          </p:sp>
        </mc:Fallback>
      </mc:AlternateContent>
      <p:cxnSp>
        <p:nvCxnSpPr>
          <p:cNvPr id="301" name="Connecteur droit 300"/>
          <p:cNvCxnSpPr/>
          <p:nvPr/>
        </p:nvCxnSpPr>
        <p:spPr>
          <a:xfrm flipH="1" flipV="1">
            <a:off x="9796809" y="4666353"/>
            <a:ext cx="67594" cy="160083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02" name="Forme libre 301"/>
          <p:cNvSpPr/>
          <p:nvPr/>
        </p:nvSpPr>
        <p:spPr>
          <a:xfrm>
            <a:off x="9784865" y="5191783"/>
            <a:ext cx="1323572" cy="1050209"/>
          </a:xfrm>
          <a:custGeom>
            <a:avLst/>
            <a:gdLst>
              <a:gd name="connsiteX0" fmla="*/ 1544715 w 1544715"/>
              <a:gd name="connsiteY0" fmla="*/ 1331650 h 1331650"/>
              <a:gd name="connsiteX1" fmla="*/ 426128 w 1544715"/>
              <a:gd name="connsiteY1" fmla="*/ 852256 h 1331650"/>
              <a:gd name="connsiteX2" fmla="*/ 0 w 1544715"/>
              <a:gd name="connsiteY2" fmla="*/ 0 h 1331650"/>
            </a:gdLst>
            <a:ahLst/>
            <a:cxnLst>
              <a:cxn ang="0">
                <a:pos x="connsiteX0" y="connsiteY0"/>
              </a:cxn>
              <a:cxn ang="0">
                <a:pos x="connsiteX1" y="connsiteY1"/>
              </a:cxn>
              <a:cxn ang="0">
                <a:pos x="connsiteX2" y="connsiteY2"/>
              </a:cxn>
            </a:cxnLst>
            <a:rect l="l" t="t" r="r" b="b"/>
            <a:pathLst>
              <a:path w="1544715" h="1331650">
                <a:moveTo>
                  <a:pt x="1544715" y="1331650"/>
                </a:moveTo>
                <a:cubicBezTo>
                  <a:pt x="1114148" y="1202924"/>
                  <a:pt x="683581" y="1074198"/>
                  <a:pt x="426128" y="852256"/>
                </a:cubicBezTo>
                <a:cubicBezTo>
                  <a:pt x="168675" y="630314"/>
                  <a:pt x="84337" y="315157"/>
                  <a:pt x="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4" name="Arc 303"/>
          <p:cNvSpPr/>
          <p:nvPr/>
        </p:nvSpPr>
        <p:spPr>
          <a:xfrm rot="19424635">
            <a:off x="9277970" y="5175758"/>
            <a:ext cx="914400" cy="914400"/>
          </a:xfrm>
          <a:prstGeom prst="arc">
            <a:avLst>
              <a:gd name="adj1" fmla="val 18277384"/>
              <a:gd name="adj2" fmla="val 18833837"/>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305" name="Connecteur droit 304"/>
          <p:cNvCxnSpPr/>
          <p:nvPr/>
        </p:nvCxnSpPr>
        <p:spPr>
          <a:xfrm>
            <a:off x="9765253" y="6256062"/>
            <a:ext cx="0" cy="1327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Forme libre 305"/>
          <p:cNvSpPr/>
          <p:nvPr/>
        </p:nvSpPr>
        <p:spPr>
          <a:xfrm>
            <a:off x="8740608" y="4660451"/>
            <a:ext cx="982486" cy="1575770"/>
          </a:xfrm>
          <a:custGeom>
            <a:avLst/>
            <a:gdLst>
              <a:gd name="connsiteX0" fmla="*/ 1138686 w 1139971"/>
              <a:gd name="connsiteY0" fmla="*/ 0 h 1820174"/>
              <a:gd name="connsiteX1" fmla="*/ 957532 w 1139971"/>
              <a:gd name="connsiteY1" fmla="*/ 1449238 h 1820174"/>
              <a:gd name="connsiteX2" fmla="*/ 0 w 1139971"/>
              <a:gd name="connsiteY2" fmla="*/ 1820174 h 1820174"/>
            </a:gdLst>
            <a:ahLst/>
            <a:cxnLst>
              <a:cxn ang="0">
                <a:pos x="connsiteX0" y="connsiteY0"/>
              </a:cxn>
              <a:cxn ang="0">
                <a:pos x="connsiteX1" y="connsiteY1"/>
              </a:cxn>
              <a:cxn ang="0">
                <a:pos x="connsiteX2" y="connsiteY2"/>
              </a:cxn>
            </a:cxnLst>
            <a:rect l="l" t="t" r="r" b="b"/>
            <a:pathLst>
              <a:path w="1139971" h="1820174">
                <a:moveTo>
                  <a:pt x="1138686" y="0"/>
                </a:moveTo>
                <a:cubicBezTo>
                  <a:pt x="1142999" y="572938"/>
                  <a:pt x="1147313" y="1145876"/>
                  <a:pt x="957532" y="1449238"/>
                </a:cubicBezTo>
                <a:cubicBezTo>
                  <a:pt x="767751" y="1752600"/>
                  <a:pt x="383875" y="1786387"/>
                  <a:pt x="0" y="1820174"/>
                </a:cubicBezTo>
              </a:path>
            </a:pathLst>
          </a:cu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00B050"/>
              </a:solidFill>
            </a:endParaRPr>
          </a:p>
        </p:txBody>
      </p:sp>
      <p:cxnSp>
        <p:nvCxnSpPr>
          <p:cNvPr id="88" name="Connecteur droit 87"/>
          <p:cNvCxnSpPr/>
          <p:nvPr/>
        </p:nvCxnSpPr>
        <p:spPr>
          <a:xfrm>
            <a:off x="9765252" y="2284940"/>
            <a:ext cx="1" cy="1584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a:off x="9765252" y="4652220"/>
            <a:ext cx="1" cy="1584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ZoneTexte 89"/>
              <p:cNvSpPr txBox="1"/>
              <p:nvPr/>
            </p:nvSpPr>
            <p:spPr>
              <a:xfrm>
                <a:off x="9288801" y="3920594"/>
                <a:ext cx="953466" cy="645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𝑇</m:t>
                          </m:r>
                        </m:e>
                        <m:sub>
                          <m:r>
                            <a:rPr lang="fr-FR" sz="2000" b="0" i="1" smtClean="0">
                              <a:latin typeface="Cambria Math" panose="02040503050406030204" pitchFamily="18" charset="0"/>
                            </a:rPr>
                            <m:t>𝑁</m:t>
                          </m:r>
                        </m:sub>
                      </m:sSub>
                      <m:r>
                        <a:rPr lang="fr-FR" sz="2000" i="1">
                          <a:latin typeface="Cambria Math" panose="02040503050406030204" pitchFamily="18" charset="0"/>
                          <a:ea typeface="Cambria Math" panose="02040503050406030204" pitchFamily="18" charset="0"/>
                        </a:rPr>
                        <m:t>≈</m:t>
                      </m:r>
                      <m:f>
                        <m:fPr>
                          <m:ctrlPr>
                            <a:rPr lang="fr-FR" sz="2000" b="0" i="1" smtClean="0">
                              <a:latin typeface="Cambria Math" panose="02040503050406030204" pitchFamily="18" charset="0"/>
                            </a:rPr>
                          </m:ctrlPr>
                        </m:fPr>
                        <m:num>
                          <m:d>
                            <m:dPr>
                              <m:begChr m:val="|"/>
                              <m:endChr m:val="|"/>
                              <m:ctrlPr>
                                <a:rPr lang="fr-FR" sz="2000" b="0" i="1" smtClean="0">
                                  <a:latin typeface="Cambria Math" panose="02040503050406030204" pitchFamily="18" charset="0"/>
                                </a:rPr>
                              </m:ctrlPr>
                            </m:dPr>
                            <m:e>
                              <m:r>
                                <a:rPr lang="fr-FR" sz="2000" b="0" i="1" smtClean="0">
                                  <a:latin typeface="Cambria Math" panose="02040503050406030204" pitchFamily="18" charset="0"/>
                                </a:rPr>
                                <m:t>𝐽</m:t>
                              </m:r>
                            </m:e>
                          </m:d>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𝑘</m:t>
                              </m:r>
                            </m:e>
                            <m:sub>
                              <m:r>
                                <a:rPr lang="fr-FR" sz="2000" b="0" i="1" smtClean="0">
                                  <a:latin typeface="Cambria Math" panose="02040503050406030204" pitchFamily="18" charset="0"/>
                                </a:rPr>
                                <m:t>𝐵</m:t>
                              </m:r>
                            </m:sub>
                          </m:sSub>
                        </m:den>
                      </m:f>
                    </m:oMath>
                  </m:oMathPara>
                </a14:m>
                <a:endParaRPr lang="fr-FR" sz="2000" dirty="0"/>
              </a:p>
            </p:txBody>
          </p:sp>
        </mc:Choice>
        <mc:Fallback xmlns="">
          <p:sp>
            <p:nvSpPr>
              <p:cNvPr id="90" name="ZoneTexte 89"/>
              <p:cNvSpPr txBox="1">
                <a:spLocks noRot="1" noChangeAspect="1" noMove="1" noResize="1" noEditPoints="1" noAdjustHandles="1" noChangeArrowheads="1" noChangeShapeType="1" noTextEdit="1"/>
              </p:cNvSpPr>
              <p:nvPr/>
            </p:nvSpPr>
            <p:spPr>
              <a:xfrm>
                <a:off x="9288801" y="3920594"/>
                <a:ext cx="953466" cy="645369"/>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1" name="ZoneTexte 90"/>
              <p:cNvSpPr txBox="1"/>
              <p:nvPr/>
            </p:nvSpPr>
            <p:spPr>
              <a:xfrm>
                <a:off x="9271701" y="6220853"/>
                <a:ext cx="953466" cy="645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𝑇</m:t>
                          </m:r>
                        </m:e>
                        <m:sub>
                          <m:r>
                            <a:rPr lang="fr-FR" sz="2000" b="0" i="1" smtClean="0">
                              <a:latin typeface="Cambria Math" panose="02040503050406030204" pitchFamily="18" charset="0"/>
                            </a:rPr>
                            <m:t>𝑁</m:t>
                          </m:r>
                        </m:sub>
                      </m:sSub>
                      <m:r>
                        <a:rPr lang="fr-FR" sz="2000" i="1">
                          <a:latin typeface="Cambria Math" panose="02040503050406030204" pitchFamily="18" charset="0"/>
                          <a:ea typeface="Cambria Math" panose="02040503050406030204" pitchFamily="18" charset="0"/>
                        </a:rPr>
                        <m:t>≈</m:t>
                      </m:r>
                      <m:f>
                        <m:fPr>
                          <m:ctrlPr>
                            <a:rPr lang="fr-FR" sz="2000" b="0" i="1" smtClean="0">
                              <a:latin typeface="Cambria Math" panose="02040503050406030204" pitchFamily="18" charset="0"/>
                            </a:rPr>
                          </m:ctrlPr>
                        </m:fPr>
                        <m:num>
                          <m:d>
                            <m:dPr>
                              <m:begChr m:val="|"/>
                              <m:endChr m:val="|"/>
                              <m:ctrlPr>
                                <a:rPr lang="fr-FR" sz="2000" b="0" i="1" smtClean="0">
                                  <a:latin typeface="Cambria Math" panose="02040503050406030204" pitchFamily="18" charset="0"/>
                                </a:rPr>
                              </m:ctrlPr>
                            </m:dPr>
                            <m:e>
                              <m:r>
                                <a:rPr lang="fr-FR" sz="2000" b="0" i="1" smtClean="0">
                                  <a:latin typeface="Cambria Math" panose="02040503050406030204" pitchFamily="18" charset="0"/>
                                </a:rPr>
                                <m:t>𝐽</m:t>
                              </m:r>
                            </m:e>
                          </m:d>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𝑘</m:t>
                              </m:r>
                            </m:e>
                            <m:sub>
                              <m:r>
                                <a:rPr lang="fr-FR" sz="2000" b="0" i="1" smtClean="0">
                                  <a:latin typeface="Cambria Math" panose="02040503050406030204" pitchFamily="18" charset="0"/>
                                </a:rPr>
                                <m:t>𝐵</m:t>
                              </m:r>
                            </m:sub>
                          </m:sSub>
                        </m:den>
                      </m:f>
                    </m:oMath>
                  </m:oMathPara>
                </a14:m>
                <a:endParaRPr lang="fr-FR" sz="2000" dirty="0"/>
              </a:p>
            </p:txBody>
          </p:sp>
        </mc:Choice>
        <mc:Fallback xmlns="">
          <p:sp>
            <p:nvSpPr>
              <p:cNvPr id="91" name="ZoneTexte 90"/>
              <p:cNvSpPr txBox="1">
                <a:spLocks noRot="1" noChangeAspect="1" noMove="1" noResize="1" noEditPoints="1" noAdjustHandles="1" noChangeArrowheads="1" noChangeShapeType="1" noTextEdit="1"/>
              </p:cNvSpPr>
              <p:nvPr/>
            </p:nvSpPr>
            <p:spPr>
              <a:xfrm>
                <a:off x="9271701" y="6220853"/>
                <a:ext cx="953466" cy="645369"/>
              </a:xfrm>
              <a:prstGeom prst="rect">
                <a:avLst/>
              </a:prstGeom>
              <a:blipFill>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576618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7</a:t>
            </a:fld>
            <a:endParaRPr lang="fr-FR"/>
          </a:p>
        </p:txBody>
      </p:sp>
      <p:sp>
        <p:nvSpPr>
          <p:cNvPr id="6"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Question posée par le jury</a:t>
            </a:r>
            <a:endParaRPr lang="fr-FR" sz="2400" b="1" dirty="0">
              <a:solidFill>
                <a:schemeClr val="bg1"/>
              </a:solidFill>
              <a:latin typeface="Century Gothic" panose="020B0502020202020204" pitchFamily="34" charset="0"/>
              <a:cs typeface="Times New Roman" panose="02020603050405020304" pitchFamily="18" charset="0"/>
            </a:endParaRPr>
          </a:p>
        </p:txBody>
      </p:sp>
      <p:sp>
        <p:nvSpPr>
          <p:cNvPr id="7" name="ZoneTexte 6"/>
          <p:cNvSpPr txBox="1"/>
          <p:nvPr/>
        </p:nvSpPr>
        <p:spPr>
          <a:xfrm>
            <a:off x="174171" y="1415143"/>
            <a:ext cx="6019800" cy="461665"/>
          </a:xfrm>
          <a:prstGeom prst="rect">
            <a:avLst/>
          </a:prstGeom>
          <a:noFill/>
        </p:spPr>
        <p:txBody>
          <a:bodyPr wrap="square" rtlCol="0">
            <a:spAutoFit/>
          </a:bodyPr>
          <a:lstStyle/>
          <a:p>
            <a:r>
              <a:rPr lang="fr-FR" sz="2400" dirty="0" smtClean="0">
                <a:latin typeface="Century Gothic" panose="020B0502020202020204" pitchFamily="34" charset="0"/>
              </a:rPr>
              <a:t>Notions vues en 1</a:t>
            </a:r>
            <a:r>
              <a:rPr lang="fr-FR" sz="2400" baseline="30000" dirty="0" smtClean="0">
                <a:latin typeface="Century Gothic" panose="020B0502020202020204" pitchFamily="34" charset="0"/>
              </a:rPr>
              <a:t>ère</a:t>
            </a:r>
            <a:r>
              <a:rPr lang="fr-FR" sz="2400" dirty="0" smtClean="0">
                <a:latin typeface="Century Gothic" panose="020B0502020202020204" pitchFamily="34" charset="0"/>
              </a:rPr>
              <a:t> année de CPGE :</a:t>
            </a:r>
            <a:endParaRPr lang="fr-FR" sz="2400" dirty="0">
              <a:latin typeface="Century Gothic" panose="020B0502020202020204" pitchFamily="34" charset="0"/>
            </a:endParaRPr>
          </a:p>
        </p:txBody>
      </p:sp>
      <p:sp>
        <p:nvSpPr>
          <p:cNvPr id="8" name="ZoneTexte 7"/>
          <p:cNvSpPr txBox="1"/>
          <p:nvPr/>
        </p:nvSpPr>
        <p:spPr>
          <a:xfrm>
            <a:off x="174171" y="2547257"/>
            <a:ext cx="6389915" cy="3477875"/>
          </a:xfrm>
          <a:prstGeom prst="rect">
            <a:avLst/>
          </a:prstGeom>
          <a:noFill/>
        </p:spPr>
        <p:txBody>
          <a:bodyPr wrap="square" rtlCol="0">
            <a:spAutoFit/>
          </a:bodyPr>
          <a:lstStyle/>
          <a:p>
            <a:pPr marL="285750" indent="-285750">
              <a:buFont typeface="Wingdings" panose="05000000000000000000" pitchFamily="2" charset="2"/>
              <a:buChar char="ü"/>
            </a:pPr>
            <a:r>
              <a:rPr lang="fr-FR" sz="2000" dirty="0" smtClean="0">
                <a:latin typeface="Century Gothic" panose="020B0502020202020204" pitchFamily="34" charset="0"/>
              </a:rPr>
              <a:t>Corps pur</a:t>
            </a:r>
          </a:p>
          <a:p>
            <a:pPr marL="285750" indent="-285750">
              <a:buFont typeface="Wingdings" panose="05000000000000000000" pitchFamily="2" charset="2"/>
              <a:buChar char="ü"/>
            </a:pPr>
            <a:endParaRPr lang="fr-FR" sz="2000" dirty="0" smtClean="0">
              <a:latin typeface="Century Gothic" panose="020B0502020202020204" pitchFamily="34" charset="0"/>
            </a:endParaRPr>
          </a:p>
          <a:p>
            <a:pPr marL="285750" indent="-285750">
              <a:buFont typeface="Wingdings" panose="05000000000000000000" pitchFamily="2" charset="2"/>
              <a:buChar char="ü"/>
            </a:pPr>
            <a:r>
              <a:rPr lang="fr-FR" sz="2000" dirty="0" smtClean="0">
                <a:latin typeface="Century Gothic" panose="020B0502020202020204" pitchFamily="34" charset="0"/>
              </a:rPr>
              <a:t>Enthalpie de vaporisation/fusion/sublimation : </a:t>
            </a:r>
            <a:r>
              <a:rPr lang="fr-FR" sz="2000" b="1" dirty="0" smtClean="0">
                <a:solidFill>
                  <a:srgbClr val="FF0000"/>
                </a:solidFill>
                <a:latin typeface="Century Gothic" panose="020B0502020202020204" pitchFamily="34" charset="0"/>
              </a:rPr>
              <a:t>transition de phase d’ordre 1</a:t>
            </a:r>
          </a:p>
          <a:p>
            <a:pPr marL="285750" indent="-285750">
              <a:buFont typeface="Wingdings" panose="05000000000000000000" pitchFamily="2" charset="2"/>
              <a:buChar char="ü"/>
            </a:pPr>
            <a:endParaRPr lang="fr-FR" sz="2000" dirty="0">
              <a:latin typeface="Century Gothic" panose="020B0502020202020204" pitchFamily="34" charset="0"/>
            </a:endParaRPr>
          </a:p>
          <a:p>
            <a:pPr marL="285750" indent="-285750">
              <a:buFont typeface="Wingdings" panose="05000000000000000000" pitchFamily="2" charset="2"/>
              <a:buChar char="ü"/>
            </a:pPr>
            <a:r>
              <a:rPr lang="fr-FR" sz="2000" dirty="0" smtClean="0">
                <a:latin typeface="Century Gothic" panose="020B0502020202020204" pitchFamily="34" charset="0"/>
              </a:rPr>
              <a:t>Courbe de pression de vapeur saturante en fonction de T</a:t>
            </a:r>
          </a:p>
          <a:p>
            <a:pPr marL="285750" indent="-285750">
              <a:buFont typeface="Wingdings" panose="05000000000000000000" pitchFamily="2" charset="2"/>
              <a:buChar char="ü"/>
            </a:pPr>
            <a:endParaRPr lang="fr-FR" sz="2000" dirty="0">
              <a:latin typeface="Century Gothic" panose="020B0502020202020204" pitchFamily="34" charset="0"/>
            </a:endParaRPr>
          </a:p>
          <a:p>
            <a:pPr marL="285750" indent="-285750">
              <a:buFont typeface="Wingdings" panose="05000000000000000000" pitchFamily="2" charset="2"/>
              <a:buChar char="ü"/>
            </a:pPr>
            <a:r>
              <a:rPr lang="fr-FR" sz="2000" dirty="0" smtClean="0">
                <a:latin typeface="Century Gothic" panose="020B0502020202020204" pitchFamily="34" charset="0"/>
              </a:rPr>
              <a:t>Cartes de champ magnétique</a:t>
            </a:r>
          </a:p>
          <a:p>
            <a:pPr marL="285750" indent="-285750">
              <a:buFont typeface="Wingdings" panose="05000000000000000000" pitchFamily="2" charset="2"/>
              <a:buChar char="ü"/>
            </a:pPr>
            <a:endParaRPr lang="fr-FR" sz="2000" dirty="0">
              <a:latin typeface="Century Gothic" panose="020B0502020202020204" pitchFamily="34" charset="0"/>
            </a:endParaRPr>
          </a:p>
          <a:p>
            <a:pPr marL="285750" indent="-285750">
              <a:buFont typeface="Wingdings" panose="05000000000000000000" pitchFamily="2" charset="2"/>
              <a:buChar char="ü"/>
            </a:pPr>
            <a:endParaRPr lang="fr-FR" sz="2000" dirty="0" smtClean="0">
              <a:latin typeface="Century Gothic" panose="020B0502020202020204" pitchFamily="34"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253" y="4454679"/>
            <a:ext cx="2084233" cy="2084233"/>
          </a:xfrm>
          <a:prstGeom prst="rect">
            <a:avLst/>
          </a:prstGeom>
        </p:spPr>
      </p:pic>
      <p:sp>
        <p:nvSpPr>
          <p:cNvPr id="11" name="ZoneTexte 10"/>
          <p:cNvSpPr txBox="1"/>
          <p:nvPr/>
        </p:nvSpPr>
        <p:spPr>
          <a:xfrm>
            <a:off x="7935686" y="1415143"/>
            <a:ext cx="4256314" cy="830997"/>
          </a:xfrm>
          <a:prstGeom prst="rect">
            <a:avLst/>
          </a:prstGeom>
          <a:noFill/>
        </p:spPr>
        <p:txBody>
          <a:bodyPr wrap="square" rtlCol="0">
            <a:spAutoFit/>
          </a:bodyPr>
          <a:lstStyle>
            <a:defPPr>
              <a:defRPr lang="fr-FR"/>
            </a:defPPr>
            <a:lvl1pPr>
              <a:defRPr sz="2400">
                <a:latin typeface="Century Gothic" panose="020B0502020202020204" pitchFamily="34" charset="0"/>
              </a:defRPr>
            </a:lvl1pPr>
          </a:lstStyle>
          <a:p>
            <a:r>
              <a:rPr lang="fr-FR" dirty="0"/>
              <a:t>Solution proposée :</a:t>
            </a:r>
          </a:p>
          <a:p>
            <a:endParaRPr lang="fr-FR" dirty="0"/>
          </a:p>
        </p:txBody>
      </p:sp>
      <p:sp>
        <p:nvSpPr>
          <p:cNvPr id="13" name="ZoneTexte 12"/>
          <p:cNvSpPr txBox="1"/>
          <p:nvPr/>
        </p:nvSpPr>
        <p:spPr>
          <a:xfrm>
            <a:off x="7935686" y="2547257"/>
            <a:ext cx="4106788" cy="3046988"/>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Century Gothic" panose="020B0502020202020204" pitchFamily="34" charset="0"/>
              </a:rPr>
              <a:t>Approche documentaire sur la </a:t>
            </a:r>
            <a:r>
              <a:rPr lang="fr-FR" dirty="0" smtClean="0">
                <a:latin typeface="Century Gothic" panose="020B0502020202020204" pitchFamily="34" charset="0"/>
              </a:rPr>
              <a:t>supraconductivité en TD :</a:t>
            </a:r>
          </a:p>
          <a:p>
            <a:pPr marL="742950" lvl="1" indent="-285750">
              <a:buFont typeface="Arial" panose="020B0604020202020204" pitchFamily="34" charset="0"/>
              <a:buChar char="•"/>
            </a:pPr>
            <a:r>
              <a:rPr lang="el-GR" dirty="0" smtClean="0">
                <a:latin typeface="Century Gothic" panose="020B0502020202020204" pitchFamily="34" charset="0"/>
              </a:rPr>
              <a:t>δ</a:t>
            </a:r>
            <a:r>
              <a:rPr lang="fr-FR" dirty="0" smtClean="0">
                <a:latin typeface="Century Gothic" panose="020B0502020202020204" pitchFamily="34" charset="0"/>
              </a:rPr>
              <a:t>W = -BdB</a:t>
            </a:r>
            <a:r>
              <a:rPr lang="fr-FR" baseline="-25000" dirty="0" smtClean="0">
                <a:latin typeface="Century Gothic" panose="020B0502020202020204" pitchFamily="34" charset="0"/>
              </a:rPr>
              <a:t>app</a:t>
            </a:r>
          </a:p>
          <a:p>
            <a:pPr marL="742950" lvl="1" indent="-285750">
              <a:buFont typeface="Arial" panose="020B0604020202020204" pitchFamily="34" charset="0"/>
              <a:buChar char="•"/>
            </a:pPr>
            <a:r>
              <a:rPr lang="fr-FR" dirty="0">
                <a:latin typeface="Century Gothic" panose="020B0502020202020204" pitchFamily="34" charset="0"/>
              </a:rPr>
              <a:t>Equivalence champ critique – pression de vapeur saturante</a:t>
            </a:r>
          </a:p>
          <a:p>
            <a:pPr marL="742950" lvl="1" indent="-285750">
              <a:buFont typeface="Arial" panose="020B0604020202020204" pitchFamily="34" charset="0"/>
              <a:buChar char="•"/>
            </a:pPr>
            <a:endParaRPr lang="fr-FR" baseline="-25000" dirty="0" smtClean="0">
              <a:latin typeface="Century Gothic" panose="020B0502020202020204" pitchFamily="34" charset="0"/>
            </a:endParaRPr>
          </a:p>
          <a:p>
            <a:endParaRPr lang="fr-FR" dirty="0" smtClean="0">
              <a:latin typeface="Century Gothic" panose="020B0502020202020204" pitchFamily="34" charset="0"/>
            </a:endParaRPr>
          </a:p>
          <a:p>
            <a:pPr marL="285750" indent="-285750">
              <a:buFont typeface="Arial" panose="020B0604020202020204" pitchFamily="34" charset="0"/>
              <a:buChar char="•"/>
            </a:pPr>
            <a:r>
              <a:rPr lang="fr-FR" dirty="0" smtClean="0">
                <a:latin typeface="Century Gothic" panose="020B0502020202020204" pitchFamily="34" charset="0"/>
              </a:rPr>
              <a:t>Calculer W = B</a:t>
            </a:r>
            <a:r>
              <a:rPr lang="fr-FR" baseline="-25000" dirty="0" smtClean="0">
                <a:latin typeface="Century Gothic" panose="020B0502020202020204" pitchFamily="34" charset="0"/>
              </a:rPr>
              <a:t>app</a:t>
            </a:r>
            <a:r>
              <a:rPr lang="fr-FR" baseline="30000" dirty="0" smtClean="0">
                <a:latin typeface="Century Gothic" panose="020B0502020202020204" pitchFamily="34" charset="0"/>
              </a:rPr>
              <a:t>2</a:t>
            </a:r>
            <a:r>
              <a:rPr lang="fr-FR" dirty="0" smtClean="0">
                <a:latin typeface="Century Gothic" panose="020B0502020202020204" pitchFamily="34" charset="0"/>
              </a:rPr>
              <a:t>/2</a:t>
            </a:r>
            <a:r>
              <a:rPr lang="el-GR" dirty="0" smtClean="0">
                <a:latin typeface="Century Gothic" panose="020B0502020202020204" pitchFamily="34" charset="0"/>
              </a:rPr>
              <a:t>μ</a:t>
            </a:r>
            <a:r>
              <a:rPr lang="fr-FR" baseline="-25000" dirty="0" smtClean="0">
                <a:latin typeface="Century Gothic" panose="020B0502020202020204" pitchFamily="34" charset="0"/>
              </a:rPr>
              <a:t>0</a:t>
            </a:r>
            <a:endParaRPr lang="fr-FR" baseline="-25000" dirty="0">
              <a:latin typeface="Century Gothic" panose="020B0502020202020204" pitchFamily="34" charset="0"/>
            </a:endParaRPr>
          </a:p>
          <a:p>
            <a:pPr marL="285750" indent="-285750">
              <a:buFont typeface="Arial" panose="020B0604020202020204" pitchFamily="34" charset="0"/>
              <a:buChar char="•"/>
            </a:pPr>
            <a:endParaRPr lang="fr-FR" dirty="0">
              <a:latin typeface="Century Gothic" panose="020B0502020202020204" pitchFamily="34" charset="0"/>
            </a:endParaRPr>
          </a:p>
          <a:p>
            <a:endParaRPr lang="fr-FR" dirty="0">
              <a:latin typeface="Century Gothic" panose="020B0502020202020204" pitchFamily="34" charset="0"/>
            </a:endParaRPr>
          </a:p>
        </p:txBody>
      </p:sp>
    </p:spTree>
    <p:extLst>
      <p:ext uri="{BB962C8B-B14F-4D97-AF65-F5344CB8AC3E}">
        <p14:creationId xmlns:p14="http://schemas.microsoft.com/office/powerpoint/2010/main" val="1477995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CEE3CF0-1284-4E3E-8915-0C4BCAD5E227}"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dirty="0"/>
          </a:p>
        </p:txBody>
      </p:sp>
      <p:sp>
        <p:nvSpPr>
          <p:cNvPr id="4" name="Espace réservé du numéro de diapositive 3"/>
          <p:cNvSpPr>
            <a:spLocks noGrp="1"/>
          </p:cNvSpPr>
          <p:nvPr>
            <p:ph type="sldNum" sz="quarter" idx="12"/>
          </p:nvPr>
        </p:nvSpPr>
        <p:spPr>
          <a:xfrm>
            <a:off x="8624995" y="6356350"/>
            <a:ext cx="2743200" cy="365125"/>
          </a:xfrm>
        </p:spPr>
        <p:txBody>
          <a:bodyPr/>
          <a:lstStyle/>
          <a:p>
            <a:fld id="{B27BEE37-6906-479D-8B71-CAB08F6FFE84}" type="slidenum">
              <a:rPr lang="fr-FR" smtClean="0"/>
              <a:t>70</a:t>
            </a:fld>
            <a:endParaRPr lang="fr-FR" dirty="0"/>
          </a:p>
        </p:txBody>
      </p:sp>
      <p:sp>
        <p:nvSpPr>
          <p:cNvPr id="5"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Magnétisme frustré</a:t>
            </a:r>
            <a:endParaRPr lang="fr-FR" dirty="0">
              <a:latin typeface="Times New Roman" panose="02020603050405020304" pitchFamily="18" charset="0"/>
              <a:cs typeface="Times New Roman" panose="02020603050405020304" pitchFamily="18" charset="0"/>
            </a:endParaRPr>
          </a:p>
        </p:txBody>
      </p:sp>
      <p:sp>
        <p:nvSpPr>
          <p:cNvPr id="175" name="ZoneTexte 174"/>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ZoneTexte 175"/>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177" name="ZoneTexte 176"/>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7" name="ZoneTexte 146"/>
          <p:cNvSpPr txBox="1"/>
          <p:nvPr/>
        </p:nvSpPr>
        <p:spPr>
          <a:xfrm>
            <a:off x="4228412" y="3226291"/>
            <a:ext cx="469110" cy="377503"/>
          </a:xfrm>
          <a:prstGeom prst="rect">
            <a:avLst/>
          </a:prstGeom>
          <a:noFill/>
        </p:spPr>
        <p:txBody>
          <a:bodyPr wrap="square" rtlCol="0">
            <a:spAutoFit/>
          </a:bodyPr>
          <a:lstStyle/>
          <a:p>
            <a:r>
              <a:rPr lang="fr-FR" sz="2400" dirty="0" smtClean="0"/>
              <a:t>??</a:t>
            </a:r>
            <a:endParaRPr lang="fr-FR" sz="2400" dirty="0"/>
          </a:p>
        </p:txBody>
      </p:sp>
      <p:sp>
        <p:nvSpPr>
          <p:cNvPr id="103" name="ZoneTexte 102"/>
          <p:cNvSpPr txBox="1"/>
          <p:nvPr/>
        </p:nvSpPr>
        <p:spPr>
          <a:xfrm>
            <a:off x="198492" y="3524269"/>
            <a:ext cx="1827477" cy="523220"/>
          </a:xfrm>
          <a:prstGeom prst="rect">
            <a:avLst/>
          </a:prstGeom>
          <a:noFill/>
        </p:spPr>
        <p:txBody>
          <a:bodyPr wrap="square" rtlCol="0">
            <a:spAutoFit/>
          </a:bodyPr>
          <a:lstStyle/>
          <a:p>
            <a:pPr algn="ctr"/>
            <a:r>
              <a:rPr lang="fr-FR" sz="2800" b="1" dirty="0" smtClean="0"/>
              <a:t>PM</a:t>
            </a:r>
            <a:endParaRPr lang="fr-FR" sz="2800" b="1" dirty="0"/>
          </a:p>
        </p:txBody>
      </p:sp>
      <p:grpSp>
        <p:nvGrpSpPr>
          <p:cNvPr id="104" name="Groupe 103"/>
          <p:cNvGrpSpPr/>
          <p:nvPr/>
        </p:nvGrpSpPr>
        <p:grpSpPr>
          <a:xfrm>
            <a:off x="179119" y="4228504"/>
            <a:ext cx="1830450" cy="1845326"/>
            <a:chOff x="4263964" y="933721"/>
            <a:chExt cx="1545603" cy="1558163"/>
          </a:xfrm>
        </p:grpSpPr>
        <p:cxnSp>
          <p:nvCxnSpPr>
            <p:cNvPr id="110" name="Connecteur droit avec flèche 109"/>
            <p:cNvCxnSpPr/>
            <p:nvPr/>
          </p:nvCxnSpPr>
          <p:spPr>
            <a:xfrm rot="3360000" flipV="1">
              <a:off x="4263964" y="195188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p:cNvCxnSpPr/>
            <p:nvPr/>
          </p:nvCxnSpPr>
          <p:spPr>
            <a:xfrm rot="19740000" flipV="1">
              <a:off x="5269567" y="1940854"/>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p:cNvCxnSpPr/>
            <p:nvPr/>
          </p:nvCxnSpPr>
          <p:spPr>
            <a:xfrm rot="7620000" flipV="1">
              <a:off x="4772521" y="93372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riangle isocèle 105"/>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24" name="Connecteur droit avec flèche 123"/>
          <p:cNvCxnSpPr/>
          <p:nvPr/>
        </p:nvCxnSpPr>
        <p:spPr>
          <a:xfrm flipV="1">
            <a:off x="1549184" y="3717271"/>
            <a:ext cx="1538868" cy="9928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eur droit avec flèche 141"/>
          <p:cNvCxnSpPr/>
          <p:nvPr/>
        </p:nvCxnSpPr>
        <p:spPr>
          <a:xfrm>
            <a:off x="4920932" y="3721484"/>
            <a:ext cx="1336617" cy="895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e 8"/>
          <p:cNvGrpSpPr/>
          <p:nvPr/>
        </p:nvGrpSpPr>
        <p:grpSpPr>
          <a:xfrm>
            <a:off x="3048501" y="2862959"/>
            <a:ext cx="1823118" cy="2057016"/>
            <a:chOff x="2882972" y="3694722"/>
            <a:chExt cx="1566124" cy="1767051"/>
          </a:xfrm>
        </p:grpSpPr>
        <p:grpSp>
          <p:nvGrpSpPr>
            <p:cNvPr id="126" name="Groupe 125"/>
            <p:cNvGrpSpPr/>
            <p:nvPr/>
          </p:nvGrpSpPr>
          <p:grpSpPr>
            <a:xfrm>
              <a:off x="2882972" y="3694722"/>
              <a:ext cx="1436852" cy="1564881"/>
              <a:chOff x="4263964" y="953695"/>
              <a:chExt cx="1412344" cy="1538188"/>
            </a:xfrm>
          </p:grpSpPr>
          <p:cxnSp>
            <p:nvCxnSpPr>
              <p:cNvPr id="132" name="Connecteur droit avec flèche 131"/>
              <p:cNvCxnSpPr/>
              <p:nvPr/>
            </p:nvCxnSpPr>
            <p:spPr>
              <a:xfrm rot="18960000" flipV="1">
                <a:off x="4263964" y="1951884"/>
                <a:ext cx="540001" cy="539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p:cNvCxnSpPr/>
              <p:nvPr/>
            </p:nvCxnSpPr>
            <p:spPr>
              <a:xfrm rot="8040000" flipV="1">
                <a:off x="4772521" y="953695"/>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Triangle isocèle 127"/>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9" name="Ellipse 128"/>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Ellipse 129"/>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Ellipse 130"/>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44" name="Connecteur droit avec flèche 143"/>
            <p:cNvCxnSpPr/>
            <p:nvPr/>
          </p:nvCxnSpPr>
          <p:spPr>
            <a:xfrm rot="18900000" flipV="1">
              <a:off x="3922429" y="4745925"/>
              <a:ext cx="441557" cy="44155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Connecteur droit avec flèche 144"/>
            <p:cNvCxnSpPr/>
            <p:nvPr/>
          </p:nvCxnSpPr>
          <p:spPr>
            <a:xfrm rot="8100000" flipV="1">
              <a:off x="4007539" y="4760008"/>
              <a:ext cx="441557" cy="44155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Ellipse 145"/>
            <p:cNvSpPr/>
            <p:nvPr/>
          </p:nvSpPr>
          <p:spPr>
            <a:xfrm>
              <a:off x="4019654" y="4523617"/>
              <a:ext cx="306018" cy="93815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p:cNvGrpSpPr/>
          <p:nvPr/>
        </p:nvGrpSpPr>
        <p:grpSpPr>
          <a:xfrm>
            <a:off x="5811173" y="4335146"/>
            <a:ext cx="1825326" cy="1856498"/>
            <a:chOff x="6076970" y="3798516"/>
            <a:chExt cx="1568021" cy="1594799"/>
          </a:xfrm>
        </p:grpSpPr>
        <p:cxnSp>
          <p:nvCxnSpPr>
            <p:cNvPr id="148" name="Connecteur droit avec flèche 147"/>
            <p:cNvCxnSpPr/>
            <p:nvPr/>
          </p:nvCxnSpPr>
          <p:spPr>
            <a:xfrm rot="15600000" flipV="1">
              <a:off x="7095620" y="4843945"/>
              <a:ext cx="549371" cy="5493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34" name="Groupe 133"/>
            <p:cNvGrpSpPr/>
            <p:nvPr/>
          </p:nvGrpSpPr>
          <p:grpSpPr>
            <a:xfrm>
              <a:off x="6076970" y="3798516"/>
              <a:ext cx="1436852" cy="1585201"/>
              <a:chOff x="4263964" y="933721"/>
              <a:chExt cx="1412344" cy="1558162"/>
            </a:xfrm>
          </p:grpSpPr>
          <p:cxnSp>
            <p:nvCxnSpPr>
              <p:cNvPr id="140" name="Connecteur droit avec flèche 139"/>
              <p:cNvCxnSpPr/>
              <p:nvPr/>
            </p:nvCxnSpPr>
            <p:spPr>
              <a:xfrm rot="600000" flipV="1">
                <a:off x="4263964" y="1951884"/>
                <a:ext cx="540001" cy="539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p:cNvCxnSpPr/>
              <p:nvPr/>
            </p:nvCxnSpPr>
            <p:spPr>
              <a:xfrm rot="8100000" flipV="1">
                <a:off x="4772521" y="933721"/>
                <a:ext cx="54000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6" name="Triangle isocèle 135"/>
              <p:cNvSpPr/>
              <p:nvPr/>
            </p:nvSpPr>
            <p:spPr>
              <a:xfrm>
                <a:off x="4544877" y="1243523"/>
                <a:ext cx="1017937" cy="98779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Ellipse 136"/>
              <p:cNvSpPr/>
              <p:nvPr/>
            </p:nvSpPr>
            <p:spPr>
              <a:xfrm>
                <a:off x="4901219" y="107737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Ellipse 137"/>
              <p:cNvSpPr/>
              <p:nvPr/>
            </p:nvSpPr>
            <p:spPr>
              <a:xfrm>
                <a:off x="4399054" y="205874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Ellipse 138"/>
              <p:cNvSpPr/>
              <p:nvPr/>
            </p:nvSpPr>
            <p:spPr>
              <a:xfrm>
                <a:off x="5388308" y="206854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49" name="ZoneTexte 148"/>
          <p:cNvSpPr txBox="1"/>
          <p:nvPr/>
        </p:nvSpPr>
        <p:spPr>
          <a:xfrm>
            <a:off x="7789735" y="4295091"/>
            <a:ext cx="1602315" cy="348396"/>
          </a:xfrm>
          <a:prstGeom prst="rect">
            <a:avLst/>
          </a:prstGeom>
          <a:noFill/>
        </p:spPr>
        <p:txBody>
          <a:bodyPr wrap="square" rtlCol="0">
            <a:spAutoFit/>
          </a:bodyPr>
          <a:lstStyle/>
          <a:p>
            <a:pPr algn="ctr"/>
            <a:r>
              <a:rPr lang="fr-FR" sz="2000" b="1" dirty="0" smtClean="0"/>
              <a:t>AFM</a:t>
            </a:r>
            <a:endParaRPr lang="fr-FR" sz="2000" b="1" dirty="0"/>
          </a:p>
        </p:txBody>
      </p:sp>
      <p:grpSp>
        <p:nvGrpSpPr>
          <p:cNvPr id="43" name="Groupe 42"/>
          <p:cNvGrpSpPr/>
          <p:nvPr/>
        </p:nvGrpSpPr>
        <p:grpSpPr>
          <a:xfrm>
            <a:off x="6536803" y="2730579"/>
            <a:ext cx="5957872" cy="3150515"/>
            <a:chOff x="7415151" y="2774789"/>
            <a:chExt cx="4813552" cy="2545401"/>
          </a:xfrm>
        </p:grpSpPr>
        <p:grpSp>
          <p:nvGrpSpPr>
            <p:cNvPr id="18" name="Groupe 17"/>
            <p:cNvGrpSpPr/>
            <p:nvPr/>
          </p:nvGrpSpPr>
          <p:grpSpPr>
            <a:xfrm>
              <a:off x="8610725" y="2814535"/>
              <a:ext cx="3617978" cy="2492281"/>
              <a:chOff x="8610725" y="2814535"/>
              <a:chExt cx="3617978" cy="2492281"/>
            </a:xfrm>
          </p:grpSpPr>
          <p:cxnSp>
            <p:nvCxnSpPr>
              <p:cNvPr id="150" name="Connecteur droit avec flèche 149"/>
              <p:cNvCxnSpPr/>
              <p:nvPr/>
            </p:nvCxnSpPr>
            <p:spPr>
              <a:xfrm flipV="1">
                <a:off x="9014598" y="3378804"/>
                <a:ext cx="0" cy="1630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cteur droit avec flèche 150"/>
              <p:cNvCxnSpPr/>
              <p:nvPr/>
            </p:nvCxnSpPr>
            <p:spPr>
              <a:xfrm flipV="1">
                <a:off x="9014598" y="5006622"/>
                <a:ext cx="24831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ZoneTexte 151"/>
                  <p:cNvSpPr txBox="1"/>
                  <p:nvPr/>
                </p:nvSpPr>
                <p:spPr>
                  <a:xfrm>
                    <a:off x="8610725" y="2814535"/>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b="0" i="1" dirty="0" smtClean="0">
                              <a:solidFill>
                                <a:srgbClr val="FF0000"/>
                              </a:solidFill>
                              <a:latin typeface="Cambria Math" panose="02040503050406030204" pitchFamily="18" charset="0"/>
                            </a:rPr>
                            <m:t>χ</m:t>
                          </m:r>
                          <m:r>
                            <a:rPr lang="fr-FR" sz="2400" b="0" i="1" dirty="0" smtClean="0">
                              <a:solidFill>
                                <a:srgbClr val="FF0000"/>
                              </a:solidFill>
                              <a:latin typeface="Cambria Math" panose="02040503050406030204" pitchFamily="18" charset="0"/>
                            </a:rPr>
                            <m:t>(</m:t>
                          </m:r>
                          <m:r>
                            <a:rPr lang="fr-FR" sz="2400" b="0" i="1" dirty="0" smtClean="0">
                              <a:solidFill>
                                <a:srgbClr val="FF0000"/>
                              </a:solidFill>
                              <a:latin typeface="Cambria Math" panose="02040503050406030204" pitchFamily="18" charset="0"/>
                            </a:rPr>
                            <m:t>𝑇</m:t>
                          </m:r>
                          <m:r>
                            <a:rPr lang="fr-FR" sz="2400" b="0" i="1" dirty="0" smtClean="0">
                              <a:solidFill>
                                <a:srgbClr val="FF0000"/>
                              </a:solidFill>
                              <a:latin typeface="Cambria Math" panose="02040503050406030204" pitchFamily="18" charset="0"/>
                            </a:rPr>
                            <m:t>)</m:t>
                          </m:r>
                        </m:oMath>
                      </m:oMathPara>
                    </a14:m>
                    <a:endParaRPr lang="fr-FR" sz="2400" dirty="0">
                      <a:solidFill>
                        <a:srgbClr val="FF0000"/>
                      </a:solidFill>
                    </a:endParaRPr>
                  </a:p>
                </p:txBody>
              </p:sp>
            </mc:Choice>
            <mc:Fallback xmlns="">
              <p:sp>
                <p:nvSpPr>
                  <p:cNvPr id="152" name="ZoneTexte 151"/>
                  <p:cNvSpPr txBox="1">
                    <a:spLocks noRot="1" noChangeAspect="1" noMove="1" noResize="1" noEditPoints="1" noAdjustHandles="1" noChangeArrowheads="1" noChangeShapeType="1" noTextEdit="1"/>
                  </p:cNvSpPr>
                  <p:nvPr/>
                </p:nvSpPr>
                <p:spPr>
                  <a:xfrm>
                    <a:off x="8610725" y="2814535"/>
                    <a:ext cx="759371" cy="401995"/>
                  </a:xfrm>
                  <a:prstGeom prst="rect">
                    <a:avLst/>
                  </a:prstGeom>
                  <a:blipFill>
                    <a:blip r:embed="rId2"/>
                    <a:stretch>
                      <a:fillRect b="-8537"/>
                    </a:stretch>
                  </a:blipFill>
                </p:spPr>
                <p:txBody>
                  <a:bodyPr/>
                  <a:lstStyle/>
                  <a:p>
                    <a:r>
                      <a:rPr lang="fr-FR">
                        <a:noFill/>
                      </a:rPr>
                      <a:t> </a:t>
                    </a:r>
                  </a:p>
                </p:txBody>
              </p:sp>
            </mc:Fallback>
          </mc:AlternateContent>
          <p:sp>
            <p:nvSpPr>
              <p:cNvPr id="153" name="ZoneTexte 152"/>
              <p:cNvSpPr txBox="1"/>
              <p:nvPr/>
            </p:nvSpPr>
            <p:spPr>
              <a:xfrm>
                <a:off x="8683938" y="4904821"/>
                <a:ext cx="416658" cy="401995"/>
              </a:xfrm>
              <a:prstGeom prst="rect">
                <a:avLst/>
              </a:prstGeom>
              <a:noFill/>
            </p:spPr>
            <p:txBody>
              <a:bodyPr wrap="square" rtlCol="0">
                <a:spAutoFit/>
              </a:bodyPr>
              <a:lstStyle/>
              <a:p>
                <a:r>
                  <a:rPr lang="fr-FR" sz="2400" dirty="0"/>
                  <a:t>0</a:t>
                </a:r>
              </a:p>
            </p:txBody>
          </p:sp>
          <p:sp>
            <p:nvSpPr>
              <p:cNvPr id="155" name="ZoneTexte 154"/>
              <p:cNvSpPr txBox="1"/>
              <p:nvPr/>
            </p:nvSpPr>
            <p:spPr>
              <a:xfrm>
                <a:off x="10142671" y="4328504"/>
                <a:ext cx="551742" cy="400110"/>
              </a:xfrm>
              <a:prstGeom prst="rect">
                <a:avLst/>
              </a:prstGeom>
              <a:noFill/>
            </p:spPr>
            <p:txBody>
              <a:bodyPr wrap="square" rtlCol="0">
                <a:spAutoFit/>
              </a:bodyPr>
              <a:lstStyle/>
              <a:p>
                <a:r>
                  <a:rPr lang="fr-FR" sz="2000" b="1" dirty="0" smtClean="0"/>
                  <a:t>PM</a:t>
                </a:r>
                <a:endParaRPr lang="fr-FR" sz="2000" b="1" dirty="0"/>
              </a:p>
            </p:txBody>
          </p:sp>
          <p:sp>
            <p:nvSpPr>
              <p:cNvPr id="156" name="ZoneTexte 155"/>
              <p:cNvSpPr txBox="1"/>
              <p:nvPr/>
            </p:nvSpPr>
            <p:spPr>
              <a:xfrm>
                <a:off x="11469332" y="4827923"/>
                <a:ext cx="759371" cy="401995"/>
              </a:xfrm>
              <a:prstGeom prst="rect">
                <a:avLst/>
              </a:prstGeom>
              <a:noFill/>
            </p:spPr>
            <p:txBody>
              <a:bodyPr wrap="square" rtlCol="0">
                <a:spAutoFit/>
              </a:bodyPr>
              <a:lstStyle/>
              <a:p>
                <a:r>
                  <a:rPr lang="fr-FR" sz="2400" dirty="0" smtClean="0"/>
                  <a:t>T</a:t>
                </a:r>
                <a:endParaRPr lang="fr-FR" sz="2400" dirty="0"/>
              </a:p>
            </p:txBody>
          </p:sp>
          <p:cxnSp>
            <p:nvCxnSpPr>
              <p:cNvPr id="157" name="Connecteur droit avec flèche 156"/>
              <p:cNvCxnSpPr/>
              <p:nvPr/>
            </p:nvCxnSpPr>
            <p:spPr>
              <a:xfrm flipV="1">
                <a:off x="11409397" y="3371512"/>
                <a:ext cx="0" cy="163004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ZoneTexte 157"/>
                  <p:cNvSpPr txBox="1"/>
                  <p:nvPr/>
                </p:nvSpPr>
                <p:spPr>
                  <a:xfrm>
                    <a:off x="11099924" y="2869214"/>
                    <a:ext cx="759371" cy="401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400" b="0" i="1" dirty="0" smtClean="0">
                              <a:solidFill>
                                <a:srgbClr val="00B050"/>
                              </a:solidFill>
                              <a:latin typeface="Cambria Math" panose="02040503050406030204" pitchFamily="18" charset="0"/>
                            </a:rPr>
                            <m:t>𝐶</m:t>
                          </m:r>
                          <m:r>
                            <a:rPr lang="fr-FR" sz="2400" b="0" i="1" dirty="0" smtClean="0">
                              <a:solidFill>
                                <a:srgbClr val="00B050"/>
                              </a:solidFill>
                              <a:latin typeface="Cambria Math" panose="02040503050406030204" pitchFamily="18" charset="0"/>
                            </a:rPr>
                            <m:t>(</m:t>
                          </m:r>
                          <m:r>
                            <a:rPr lang="fr-FR" sz="2400" b="0" i="1" dirty="0" smtClean="0">
                              <a:solidFill>
                                <a:srgbClr val="00B050"/>
                              </a:solidFill>
                              <a:latin typeface="Cambria Math" panose="02040503050406030204" pitchFamily="18" charset="0"/>
                            </a:rPr>
                            <m:t>𝑇</m:t>
                          </m:r>
                          <m:r>
                            <a:rPr lang="fr-FR" sz="2400" b="0" i="1" dirty="0" smtClean="0">
                              <a:solidFill>
                                <a:srgbClr val="00B050"/>
                              </a:solidFill>
                              <a:latin typeface="Cambria Math" panose="02040503050406030204" pitchFamily="18" charset="0"/>
                            </a:rPr>
                            <m:t>)</m:t>
                          </m:r>
                        </m:oMath>
                      </m:oMathPara>
                    </a14:m>
                    <a:endParaRPr lang="fr-FR" sz="2400" dirty="0">
                      <a:solidFill>
                        <a:srgbClr val="00B050"/>
                      </a:solidFill>
                    </a:endParaRPr>
                  </a:p>
                </p:txBody>
              </p:sp>
            </mc:Choice>
            <mc:Fallback xmlns="">
              <p:sp>
                <p:nvSpPr>
                  <p:cNvPr id="158" name="ZoneTexte 157"/>
                  <p:cNvSpPr txBox="1">
                    <a:spLocks noRot="1" noChangeAspect="1" noMove="1" noResize="1" noEditPoints="1" noAdjustHandles="1" noChangeArrowheads="1" noChangeShapeType="1" noTextEdit="1"/>
                  </p:cNvSpPr>
                  <p:nvPr/>
                </p:nvSpPr>
                <p:spPr>
                  <a:xfrm>
                    <a:off x="11099924" y="2869214"/>
                    <a:ext cx="759371" cy="401995"/>
                  </a:xfrm>
                  <a:prstGeom prst="rect">
                    <a:avLst/>
                  </a:prstGeom>
                  <a:blipFill>
                    <a:blip r:embed="rId3"/>
                    <a:stretch>
                      <a:fillRect b="-8537"/>
                    </a:stretch>
                  </a:blipFill>
                </p:spPr>
                <p:txBody>
                  <a:bodyPr/>
                  <a:lstStyle/>
                  <a:p>
                    <a:r>
                      <a:rPr lang="fr-FR">
                        <a:noFill/>
                      </a:rPr>
                      <a:t> </a:t>
                    </a:r>
                  </a:p>
                </p:txBody>
              </p:sp>
            </mc:Fallback>
          </mc:AlternateContent>
          <p:cxnSp>
            <p:nvCxnSpPr>
              <p:cNvPr id="159" name="Connecteur droit 158"/>
              <p:cNvCxnSpPr/>
              <p:nvPr/>
            </p:nvCxnSpPr>
            <p:spPr>
              <a:xfrm flipH="1" flipV="1">
                <a:off x="9379458" y="3393643"/>
                <a:ext cx="67594" cy="160083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60" name="Forme libre 159"/>
              <p:cNvSpPr/>
              <p:nvPr/>
            </p:nvSpPr>
            <p:spPr>
              <a:xfrm>
                <a:off x="9005127" y="3401154"/>
                <a:ext cx="330384" cy="1600404"/>
              </a:xfrm>
              <a:custGeom>
                <a:avLst/>
                <a:gdLst>
                  <a:gd name="connsiteX0" fmla="*/ 1138686 w 1139971"/>
                  <a:gd name="connsiteY0" fmla="*/ 0 h 1820174"/>
                  <a:gd name="connsiteX1" fmla="*/ 957532 w 1139971"/>
                  <a:gd name="connsiteY1" fmla="*/ 1449238 h 1820174"/>
                  <a:gd name="connsiteX2" fmla="*/ 0 w 1139971"/>
                  <a:gd name="connsiteY2" fmla="*/ 1820174 h 1820174"/>
                </a:gdLst>
                <a:ahLst/>
                <a:cxnLst>
                  <a:cxn ang="0">
                    <a:pos x="connsiteX0" y="connsiteY0"/>
                  </a:cxn>
                  <a:cxn ang="0">
                    <a:pos x="connsiteX1" y="connsiteY1"/>
                  </a:cxn>
                  <a:cxn ang="0">
                    <a:pos x="connsiteX2" y="connsiteY2"/>
                  </a:cxn>
                </a:cxnLst>
                <a:rect l="l" t="t" r="r" b="b"/>
                <a:pathLst>
                  <a:path w="1139971" h="1820174">
                    <a:moveTo>
                      <a:pt x="1138686" y="0"/>
                    </a:moveTo>
                    <a:cubicBezTo>
                      <a:pt x="1142999" y="572938"/>
                      <a:pt x="1147313" y="1145876"/>
                      <a:pt x="957532" y="1449238"/>
                    </a:cubicBezTo>
                    <a:cubicBezTo>
                      <a:pt x="767751" y="1752600"/>
                      <a:pt x="383875" y="1786387"/>
                      <a:pt x="0" y="1820174"/>
                    </a:cubicBezTo>
                  </a:path>
                </a:pathLst>
              </a:cu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00B050"/>
                  </a:solidFill>
                </a:endParaRPr>
              </a:p>
            </p:txBody>
          </p:sp>
          <p:sp>
            <p:nvSpPr>
              <p:cNvPr id="161" name="Forme libre 160"/>
              <p:cNvSpPr/>
              <p:nvPr/>
            </p:nvSpPr>
            <p:spPr>
              <a:xfrm>
                <a:off x="9367504" y="3861311"/>
                <a:ext cx="1981958" cy="1138232"/>
              </a:xfrm>
              <a:custGeom>
                <a:avLst/>
                <a:gdLst>
                  <a:gd name="connsiteX0" fmla="*/ 1544715 w 1544715"/>
                  <a:gd name="connsiteY0" fmla="*/ 1331650 h 1331650"/>
                  <a:gd name="connsiteX1" fmla="*/ 426128 w 1544715"/>
                  <a:gd name="connsiteY1" fmla="*/ 852256 h 1331650"/>
                  <a:gd name="connsiteX2" fmla="*/ 0 w 1544715"/>
                  <a:gd name="connsiteY2" fmla="*/ 0 h 1331650"/>
                </a:gdLst>
                <a:ahLst/>
                <a:cxnLst>
                  <a:cxn ang="0">
                    <a:pos x="connsiteX0" y="connsiteY0"/>
                  </a:cxn>
                  <a:cxn ang="0">
                    <a:pos x="connsiteX1" y="connsiteY1"/>
                  </a:cxn>
                  <a:cxn ang="0">
                    <a:pos x="connsiteX2" y="connsiteY2"/>
                  </a:cxn>
                </a:cxnLst>
                <a:rect l="l" t="t" r="r" b="b"/>
                <a:pathLst>
                  <a:path w="1544715" h="1331650">
                    <a:moveTo>
                      <a:pt x="1544715" y="1331650"/>
                    </a:moveTo>
                    <a:cubicBezTo>
                      <a:pt x="1114148" y="1202924"/>
                      <a:pt x="683581" y="1074198"/>
                      <a:pt x="426128" y="852256"/>
                    </a:cubicBezTo>
                    <a:cubicBezTo>
                      <a:pt x="168675" y="630314"/>
                      <a:pt x="84337" y="315157"/>
                      <a:pt x="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2" name="Connecteur droit 161"/>
              <p:cNvCxnSpPr/>
              <p:nvPr/>
            </p:nvCxnSpPr>
            <p:spPr>
              <a:xfrm>
                <a:off x="9359638" y="5002819"/>
                <a:ext cx="0" cy="1327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Connecteur droit 162"/>
              <p:cNvCxnSpPr/>
              <p:nvPr/>
            </p:nvCxnSpPr>
            <p:spPr>
              <a:xfrm>
                <a:off x="9367644" y="3843716"/>
                <a:ext cx="1" cy="1138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64" name="Arc 163"/>
            <p:cNvSpPr/>
            <p:nvPr/>
          </p:nvSpPr>
          <p:spPr>
            <a:xfrm rot="5400000">
              <a:off x="7099452" y="3090488"/>
              <a:ext cx="2545401" cy="1914003"/>
            </a:xfrm>
            <a:prstGeom prst="arc">
              <a:avLst>
                <a:gd name="adj1" fmla="val 15619412"/>
                <a:gd name="adj2" fmla="val 195003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FFFF00"/>
                </a:solidFill>
              </a:endParaRPr>
            </a:p>
          </p:txBody>
        </p:sp>
      </p:grpSp>
      <mc:AlternateContent xmlns:mc="http://schemas.openxmlformats.org/markup-compatibility/2006" xmlns:a14="http://schemas.microsoft.com/office/drawing/2010/main">
        <mc:Choice Requires="a14">
          <p:sp>
            <p:nvSpPr>
              <p:cNvPr id="165" name="ZoneTexte 164"/>
              <p:cNvSpPr txBox="1"/>
              <p:nvPr/>
            </p:nvSpPr>
            <p:spPr>
              <a:xfrm>
                <a:off x="3782328" y="1019021"/>
                <a:ext cx="4723103" cy="1415709"/>
              </a:xfrm>
              <a:prstGeom prst="rect">
                <a:avLst/>
              </a:prstGeom>
              <a:noFill/>
              <a:ln w="190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𝐸</m:t>
                          </m:r>
                        </m:e>
                        <m:sub>
                          <m:r>
                            <a:rPr lang="fr-FR" sz="3600" b="0" i="1" smtClean="0">
                              <a:latin typeface="Cambria Math" panose="02040503050406030204" pitchFamily="18" charset="0"/>
                            </a:rPr>
                            <m:t>𝑚𝑎𝑔</m:t>
                          </m:r>
                        </m:sub>
                      </m:sSub>
                      <m:r>
                        <a:rPr lang="fr-FR" sz="3600" b="0" i="1" smtClean="0">
                          <a:latin typeface="Cambria Math" panose="02040503050406030204" pitchFamily="18" charset="0"/>
                        </a:rPr>
                        <m:t>=−</m:t>
                      </m:r>
                      <m:r>
                        <a:rPr lang="fr-FR" sz="3600" b="0" i="1" smtClean="0">
                          <a:latin typeface="Cambria Math" panose="02040503050406030204" pitchFamily="18" charset="0"/>
                        </a:rPr>
                        <m:t>𝐽</m:t>
                      </m:r>
                      <m:nary>
                        <m:naryPr>
                          <m:chr m:val="∑"/>
                          <m:supHide m:val="on"/>
                          <m:ctrlPr>
                            <a:rPr lang="fr-FR" sz="3600" b="0" i="1" smtClean="0">
                              <a:latin typeface="Cambria Math" panose="02040503050406030204" pitchFamily="18" charset="0"/>
                            </a:rPr>
                          </m:ctrlPr>
                        </m:naryPr>
                        <m:sub>
                          <m:r>
                            <a:rPr lang="fr-FR" sz="3600" b="0" i="1" smtClean="0">
                              <a:latin typeface="Cambria Math" panose="02040503050406030204" pitchFamily="18" charset="0"/>
                            </a:rPr>
                            <m:t>(</m:t>
                          </m:r>
                          <m:r>
                            <a:rPr lang="fr-FR" sz="3600" b="0" i="1" smtClean="0">
                              <a:latin typeface="Cambria Math" panose="02040503050406030204" pitchFamily="18" charset="0"/>
                            </a:rPr>
                            <m:t>𝑖</m:t>
                          </m:r>
                          <m:r>
                            <a:rPr lang="fr-FR" sz="3600" b="0" i="1" smtClean="0">
                              <a:latin typeface="Cambria Math" panose="02040503050406030204" pitchFamily="18" charset="0"/>
                            </a:rPr>
                            <m:t>,</m:t>
                          </m:r>
                          <m:r>
                            <a:rPr lang="fr-FR" sz="3600" b="0" i="1" smtClean="0">
                              <a:latin typeface="Cambria Math" panose="02040503050406030204" pitchFamily="18" charset="0"/>
                            </a:rPr>
                            <m:t>𝑗</m:t>
                          </m:r>
                          <m:r>
                            <a:rPr lang="fr-FR" sz="3600" b="0" i="1" smtClean="0">
                              <a:latin typeface="Cambria Math" panose="02040503050406030204" pitchFamily="18" charset="0"/>
                            </a:rPr>
                            <m:t>)</m:t>
                          </m:r>
                        </m:sub>
                        <m:sup/>
                        <m:e>
                          <m:acc>
                            <m:accPr>
                              <m:chr m:val="⃗"/>
                              <m:ctrlPr>
                                <a:rPr lang="fr-FR" sz="3600" b="0" i="1" smtClean="0">
                                  <a:latin typeface="Cambria Math" panose="02040503050406030204" pitchFamily="18" charset="0"/>
                                </a:rPr>
                              </m:ctrlPr>
                            </m:accPr>
                            <m:e>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𝑆</m:t>
                                  </m:r>
                                </m:e>
                                <m:sub>
                                  <m:r>
                                    <a:rPr lang="fr-FR" sz="3600" b="0" i="1" smtClean="0">
                                      <a:latin typeface="Cambria Math" panose="02040503050406030204" pitchFamily="18" charset="0"/>
                                    </a:rPr>
                                    <m:t>𝑖</m:t>
                                  </m:r>
                                </m:sub>
                              </m:sSub>
                              <m:r>
                                <a:rPr lang="fr-FR" sz="3600" b="0" i="1" smtClean="0">
                                  <a:latin typeface="Cambria Math" panose="02040503050406030204" pitchFamily="18" charset="0"/>
                                </a:rPr>
                                <m:t> </m:t>
                              </m:r>
                            </m:e>
                          </m:acc>
                          <m:r>
                            <a:rPr lang="fr-FR" sz="3600" b="0" i="1" smtClean="0">
                              <a:latin typeface="Cambria Math" panose="02040503050406030204" pitchFamily="18" charset="0"/>
                            </a:rPr>
                            <m:t>.</m:t>
                          </m:r>
                          <m:acc>
                            <m:accPr>
                              <m:chr m:val="⃗"/>
                              <m:ctrlPr>
                                <a:rPr lang="fr-FR" sz="3600" i="1">
                                  <a:latin typeface="Cambria Math" panose="02040503050406030204" pitchFamily="18" charset="0"/>
                                </a:rPr>
                              </m:ctrlPr>
                            </m:accPr>
                            <m:e>
                              <m:sSub>
                                <m:sSubPr>
                                  <m:ctrlPr>
                                    <a:rPr lang="fr-FR" sz="3600" i="1">
                                      <a:latin typeface="Cambria Math" panose="02040503050406030204" pitchFamily="18" charset="0"/>
                                    </a:rPr>
                                  </m:ctrlPr>
                                </m:sSubPr>
                                <m:e>
                                  <m:r>
                                    <a:rPr lang="fr-FR" sz="3600" i="1">
                                      <a:latin typeface="Cambria Math" panose="02040503050406030204" pitchFamily="18" charset="0"/>
                                    </a:rPr>
                                    <m:t>𝑆</m:t>
                                  </m:r>
                                </m:e>
                                <m:sub>
                                  <m:r>
                                    <a:rPr lang="fr-FR" sz="3600" b="0" i="1" smtClean="0">
                                      <a:latin typeface="Cambria Math" panose="02040503050406030204" pitchFamily="18" charset="0"/>
                                    </a:rPr>
                                    <m:t>𝑗</m:t>
                                  </m:r>
                                </m:sub>
                              </m:sSub>
                              <m:r>
                                <a:rPr lang="fr-FR" sz="3600" i="1">
                                  <a:latin typeface="Cambria Math" panose="02040503050406030204" pitchFamily="18" charset="0"/>
                                </a:rPr>
                                <m:t> </m:t>
                              </m:r>
                            </m:e>
                          </m:acc>
                        </m:e>
                      </m:nary>
                    </m:oMath>
                  </m:oMathPara>
                </a14:m>
                <a:endParaRPr lang="fr-FR" sz="3600" dirty="0"/>
              </a:p>
            </p:txBody>
          </p:sp>
        </mc:Choice>
        <mc:Fallback xmlns="">
          <p:sp>
            <p:nvSpPr>
              <p:cNvPr id="165" name="ZoneTexte 164"/>
              <p:cNvSpPr txBox="1">
                <a:spLocks noRot="1" noChangeAspect="1" noMove="1" noResize="1" noEditPoints="1" noAdjustHandles="1" noChangeArrowheads="1" noChangeShapeType="1" noTextEdit="1"/>
              </p:cNvSpPr>
              <p:nvPr/>
            </p:nvSpPr>
            <p:spPr>
              <a:xfrm>
                <a:off x="3782328" y="1019021"/>
                <a:ext cx="4723103" cy="1415709"/>
              </a:xfrm>
              <a:prstGeom prst="rect">
                <a:avLst/>
              </a:prstGeom>
              <a:blipFill>
                <a:blip r:embed="rId4"/>
                <a:stretch>
                  <a:fillRect/>
                </a:stretch>
              </a:blipFill>
              <a:ln w="19050">
                <a:solidFill>
                  <a:schemeClr val="tx1"/>
                </a:solidFill>
              </a:ln>
            </p:spPr>
            <p:txBody>
              <a:bodyPr/>
              <a:lstStyle/>
              <a:p>
                <a:r>
                  <a:rPr lang="fr-FR">
                    <a:noFill/>
                  </a:rPr>
                  <a:t> </a:t>
                </a:r>
              </a:p>
            </p:txBody>
          </p:sp>
        </mc:Fallback>
      </mc:AlternateContent>
      <p:sp>
        <p:nvSpPr>
          <p:cNvPr id="187" name="ZoneTexte 186"/>
          <p:cNvSpPr txBox="1"/>
          <p:nvPr/>
        </p:nvSpPr>
        <p:spPr>
          <a:xfrm>
            <a:off x="5899283" y="3514702"/>
            <a:ext cx="1827477" cy="523220"/>
          </a:xfrm>
          <a:prstGeom prst="rect">
            <a:avLst/>
          </a:prstGeom>
          <a:noFill/>
        </p:spPr>
        <p:txBody>
          <a:bodyPr wrap="square" rtlCol="0">
            <a:spAutoFit/>
          </a:bodyPr>
          <a:lstStyle/>
          <a:p>
            <a:pPr algn="ctr"/>
            <a:r>
              <a:rPr lang="fr-FR" sz="2800" b="1" dirty="0" smtClean="0"/>
              <a:t>AFM</a:t>
            </a:r>
            <a:endParaRPr lang="fr-FR" sz="2800" b="1" dirty="0"/>
          </a:p>
        </p:txBody>
      </p:sp>
      <p:sp>
        <p:nvSpPr>
          <p:cNvPr id="188" name="ZoneTexte 187"/>
          <p:cNvSpPr txBox="1"/>
          <p:nvPr/>
        </p:nvSpPr>
        <p:spPr>
          <a:xfrm>
            <a:off x="3072040" y="5090299"/>
            <a:ext cx="1827477" cy="523220"/>
          </a:xfrm>
          <a:prstGeom prst="rect">
            <a:avLst/>
          </a:prstGeom>
          <a:noFill/>
        </p:spPr>
        <p:txBody>
          <a:bodyPr wrap="square" rtlCol="0">
            <a:spAutoFit/>
          </a:bodyPr>
          <a:lstStyle/>
          <a:p>
            <a:pPr algn="ctr"/>
            <a:r>
              <a:rPr lang="fr-FR" sz="2800" b="1" dirty="0" smtClean="0"/>
              <a:t>Frustration</a:t>
            </a:r>
            <a:endParaRPr lang="fr-FR" sz="2800" b="1" dirty="0"/>
          </a:p>
        </p:txBody>
      </p:sp>
      <mc:AlternateContent xmlns:mc="http://schemas.openxmlformats.org/markup-compatibility/2006" xmlns:a14="http://schemas.microsoft.com/office/drawing/2010/main">
        <mc:Choice Requires="a14">
          <p:sp>
            <p:nvSpPr>
              <p:cNvPr id="48" name="ZoneTexte 47"/>
              <p:cNvSpPr txBox="1"/>
              <p:nvPr/>
            </p:nvSpPr>
            <p:spPr>
              <a:xfrm>
                <a:off x="8521100" y="5597346"/>
                <a:ext cx="993542" cy="645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𝑇</m:t>
                          </m:r>
                        </m:e>
                        <m:sub>
                          <m:r>
                            <a:rPr lang="fr-FR" sz="2000" b="0" i="1" smtClean="0">
                              <a:latin typeface="Cambria Math" panose="02040503050406030204" pitchFamily="18" charset="0"/>
                            </a:rPr>
                            <m:t>𝑁</m:t>
                          </m:r>
                        </m:sub>
                      </m:sSub>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d>
                            <m:dPr>
                              <m:begChr m:val="|"/>
                              <m:endChr m:val="|"/>
                              <m:ctrlPr>
                                <a:rPr lang="fr-FR" sz="2000" b="0" i="1" smtClean="0">
                                  <a:latin typeface="Cambria Math" panose="02040503050406030204" pitchFamily="18" charset="0"/>
                                </a:rPr>
                              </m:ctrlPr>
                            </m:dPr>
                            <m:e>
                              <m:r>
                                <a:rPr lang="fr-FR" sz="2000" b="0" i="1" smtClean="0">
                                  <a:latin typeface="Cambria Math" panose="02040503050406030204" pitchFamily="18" charset="0"/>
                                </a:rPr>
                                <m:t>𝐽</m:t>
                              </m:r>
                            </m:e>
                          </m:d>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𝑘</m:t>
                              </m:r>
                            </m:e>
                            <m:sub>
                              <m:r>
                                <a:rPr lang="fr-FR" sz="2000" b="0" i="1" smtClean="0">
                                  <a:latin typeface="Cambria Math" panose="02040503050406030204" pitchFamily="18" charset="0"/>
                                </a:rPr>
                                <m:t>𝐵</m:t>
                              </m:r>
                            </m:sub>
                          </m:sSub>
                        </m:den>
                      </m:f>
                    </m:oMath>
                  </m:oMathPara>
                </a14:m>
                <a:endParaRPr lang="fr-FR" sz="2000" dirty="0"/>
              </a:p>
            </p:txBody>
          </p:sp>
        </mc:Choice>
        <mc:Fallback xmlns="">
          <p:sp>
            <p:nvSpPr>
              <p:cNvPr id="48" name="ZoneTexte 47"/>
              <p:cNvSpPr txBox="1">
                <a:spLocks noRot="1" noChangeAspect="1" noMove="1" noResize="1" noEditPoints="1" noAdjustHandles="1" noChangeArrowheads="1" noChangeShapeType="1" noTextEdit="1"/>
              </p:cNvSpPr>
              <p:nvPr/>
            </p:nvSpPr>
            <p:spPr>
              <a:xfrm>
                <a:off x="8521100" y="5597346"/>
                <a:ext cx="993542" cy="645369"/>
              </a:xfrm>
              <a:prstGeom prst="rect">
                <a:avLst/>
              </a:prstGeom>
              <a:blipFill>
                <a:blip r:embed="rId5"/>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730599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18BE524-A2C7-4641-BF70-80D5308061AF}"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a:xfrm>
            <a:off x="8624995" y="6356350"/>
            <a:ext cx="2743200" cy="365125"/>
          </a:xfrm>
        </p:spPr>
        <p:txBody>
          <a:bodyPr/>
          <a:lstStyle/>
          <a:p>
            <a:fld id="{B27BEE37-6906-479D-8B71-CAB08F6FFE84}" type="slidenum">
              <a:rPr lang="fr-FR" smtClean="0"/>
              <a:t>71</a:t>
            </a:fld>
            <a:endParaRPr lang="fr-FR"/>
          </a:p>
        </p:txBody>
      </p:sp>
      <p:sp>
        <p:nvSpPr>
          <p:cNvPr id="5"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Magnétisme quantique</a:t>
            </a:r>
            <a:endParaRPr lang="fr-FR" dirty="0">
              <a:latin typeface="Times New Roman" panose="02020603050405020304" pitchFamily="18" charset="0"/>
              <a:cs typeface="Times New Roman" panose="02020603050405020304" pitchFamily="18" charset="0"/>
            </a:endParaRPr>
          </a:p>
        </p:txBody>
      </p:sp>
      <p:sp>
        <p:nvSpPr>
          <p:cNvPr id="175" name="ZoneTexte 174"/>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ZoneTexte 175"/>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177" name="ZoneTexte 176"/>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5" name="ZoneTexte 164"/>
              <p:cNvSpPr txBox="1"/>
              <p:nvPr/>
            </p:nvSpPr>
            <p:spPr>
              <a:xfrm>
                <a:off x="3782328" y="1090141"/>
                <a:ext cx="4723103" cy="1415709"/>
              </a:xfrm>
              <a:prstGeom prst="rect">
                <a:avLst/>
              </a:prstGeom>
              <a:noFill/>
              <a:ln w="190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𝐸</m:t>
                          </m:r>
                        </m:e>
                        <m:sub>
                          <m:r>
                            <a:rPr lang="fr-FR" sz="3600" b="0" i="1" smtClean="0">
                              <a:latin typeface="Cambria Math" panose="02040503050406030204" pitchFamily="18" charset="0"/>
                            </a:rPr>
                            <m:t>𝑚𝑎𝑔</m:t>
                          </m:r>
                        </m:sub>
                      </m:sSub>
                      <m:r>
                        <a:rPr lang="fr-FR" sz="3600" b="0" i="1" smtClean="0">
                          <a:latin typeface="Cambria Math" panose="02040503050406030204" pitchFamily="18" charset="0"/>
                        </a:rPr>
                        <m:t>=−</m:t>
                      </m:r>
                      <m:r>
                        <a:rPr lang="fr-FR" sz="3600" b="0" i="1" smtClean="0">
                          <a:latin typeface="Cambria Math" panose="02040503050406030204" pitchFamily="18" charset="0"/>
                        </a:rPr>
                        <m:t>𝐽</m:t>
                      </m:r>
                      <m:nary>
                        <m:naryPr>
                          <m:chr m:val="∑"/>
                          <m:supHide m:val="on"/>
                          <m:ctrlPr>
                            <a:rPr lang="fr-FR" sz="3600" b="0" i="1" smtClean="0">
                              <a:latin typeface="Cambria Math" panose="02040503050406030204" pitchFamily="18" charset="0"/>
                            </a:rPr>
                          </m:ctrlPr>
                        </m:naryPr>
                        <m:sub>
                          <m:r>
                            <a:rPr lang="fr-FR" sz="3600" b="0" i="1" smtClean="0">
                              <a:latin typeface="Cambria Math" panose="02040503050406030204" pitchFamily="18" charset="0"/>
                            </a:rPr>
                            <m:t>(</m:t>
                          </m:r>
                          <m:r>
                            <a:rPr lang="fr-FR" sz="3600" b="0" i="1" smtClean="0">
                              <a:latin typeface="Cambria Math" panose="02040503050406030204" pitchFamily="18" charset="0"/>
                            </a:rPr>
                            <m:t>𝑖</m:t>
                          </m:r>
                          <m:r>
                            <a:rPr lang="fr-FR" sz="3600" b="0" i="1" smtClean="0">
                              <a:latin typeface="Cambria Math" panose="02040503050406030204" pitchFamily="18" charset="0"/>
                            </a:rPr>
                            <m:t>,</m:t>
                          </m:r>
                          <m:r>
                            <a:rPr lang="fr-FR" sz="3600" b="0" i="1" smtClean="0">
                              <a:latin typeface="Cambria Math" panose="02040503050406030204" pitchFamily="18" charset="0"/>
                            </a:rPr>
                            <m:t>𝑗</m:t>
                          </m:r>
                          <m:r>
                            <a:rPr lang="fr-FR" sz="3600" b="0" i="1" smtClean="0">
                              <a:latin typeface="Cambria Math" panose="02040503050406030204" pitchFamily="18" charset="0"/>
                            </a:rPr>
                            <m:t>)</m:t>
                          </m:r>
                        </m:sub>
                        <m:sup/>
                        <m:e>
                          <m:acc>
                            <m:accPr>
                              <m:chr m:val="⃗"/>
                              <m:ctrlPr>
                                <a:rPr lang="fr-FR" sz="3600" b="0" i="1" smtClean="0">
                                  <a:latin typeface="Cambria Math" panose="02040503050406030204" pitchFamily="18" charset="0"/>
                                </a:rPr>
                              </m:ctrlPr>
                            </m:accPr>
                            <m:e>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𝑆</m:t>
                                  </m:r>
                                </m:e>
                                <m:sub>
                                  <m:r>
                                    <a:rPr lang="fr-FR" sz="3600" b="0" i="1" smtClean="0">
                                      <a:latin typeface="Cambria Math" panose="02040503050406030204" pitchFamily="18" charset="0"/>
                                    </a:rPr>
                                    <m:t>𝑖</m:t>
                                  </m:r>
                                </m:sub>
                              </m:sSub>
                              <m:r>
                                <a:rPr lang="fr-FR" sz="3600" b="0" i="1" smtClean="0">
                                  <a:latin typeface="Cambria Math" panose="02040503050406030204" pitchFamily="18" charset="0"/>
                                </a:rPr>
                                <m:t> </m:t>
                              </m:r>
                            </m:e>
                          </m:acc>
                          <m:r>
                            <a:rPr lang="fr-FR" sz="3600" b="0" i="1" smtClean="0">
                              <a:latin typeface="Cambria Math" panose="02040503050406030204" pitchFamily="18" charset="0"/>
                            </a:rPr>
                            <m:t>.</m:t>
                          </m:r>
                          <m:acc>
                            <m:accPr>
                              <m:chr m:val="⃗"/>
                              <m:ctrlPr>
                                <a:rPr lang="fr-FR" sz="3600" i="1">
                                  <a:latin typeface="Cambria Math" panose="02040503050406030204" pitchFamily="18" charset="0"/>
                                </a:rPr>
                              </m:ctrlPr>
                            </m:accPr>
                            <m:e>
                              <m:sSub>
                                <m:sSubPr>
                                  <m:ctrlPr>
                                    <a:rPr lang="fr-FR" sz="3600" i="1">
                                      <a:latin typeface="Cambria Math" panose="02040503050406030204" pitchFamily="18" charset="0"/>
                                    </a:rPr>
                                  </m:ctrlPr>
                                </m:sSubPr>
                                <m:e>
                                  <m:r>
                                    <a:rPr lang="fr-FR" sz="3600" i="1">
                                      <a:latin typeface="Cambria Math" panose="02040503050406030204" pitchFamily="18" charset="0"/>
                                    </a:rPr>
                                    <m:t>𝑆</m:t>
                                  </m:r>
                                </m:e>
                                <m:sub>
                                  <m:r>
                                    <a:rPr lang="fr-FR" sz="3600" b="0" i="1" smtClean="0">
                                      <a:latin typeface="Cambria Math" panose="02040503050406030204" pitchFamily="18" charset="0"/>
                                    </a:rPr>
                                    <m:t>𝑗</m:t>
                                  </m:r>
                                </m:sub>
                              </m:sSub>
                              <m:r>
                                <a:rPr lang="fr-FR" sz="3600" i="1">
                                  <a:latin typeface="Cambria Math" panose="02040503050406030204" pitchFamily="18" charset="0"/>
                                </a:rPr>
                                <m:t> </m:t>
                              </m:r>
                            </m:e>
                          </m:acc>
                        </m:e>
                      </m:nary>
                    </m:oMath>
                  </m:oMathPara>
                </a14:m>
                <a:endParaRPr lang="fr-FR" sz="3600" dirty="0"/>
              </a:p>
            </p:txBody>
          </p:sp>
        </mc:Choice>
        <mc:Fallback xmlns="">
          <p:sp>
            <p:nvSpPr>
              <p:cNvPr id="165" name="ZoneTexte 164"/>
              <p:cNvSpPr txBox="1">
                <a:spLocks noRot="1" noChangeAspect="1" noMove="1" noResize="1" noEditPoints="1" noAdjustHandles="1" noChangeArrowheads="1" noChangeShapeType="1" noTextEdit="1"/>
              </p:cNvSpPr>
              <p:nvPr/>
            </p:nvSpPr>
            <p:spPr>
              <a:xfrm>
                <a:off x="3782328" y="1090141"/>
                <a:ext cx="4723103" cy="1415709"/>
              </a:xfrm>
              <a:prstGeom prst="rect">
                <a:avLst/>
              </a:prstGeom>
              <a:blipFill>
                <a:blip r:embed="rId2"/>
                <a:stretch>
                  <a:fillRect/>
                </a:stretch>
              </a:blipFill>
              <a:ln w="19050">
                <a:solidFill>
                  <a:schemeClr val="tx1"/>
                </a:solidFill>
              </a:ln>
            </p:spPr>
            <p:txBody>
              <a:bodyPr/>
              <a:lstStyle/>
              <a:p>
                <a:r>
                  <a:rPr lang="fr-FR">
                    <a:noFill/>
                  </a:rPr>
                  <a:t> </a:t>
                </a:r>
              </a:p>
            </p:txBody>
          </p:sp>
        </mc:Fallback>
      </mc:AlternateContent>
      <p:grpSp>
        <p:nvGrpSpPr>
          <p:cNvPr id="61" name="Groupe 60"/>
          <p:cNvGrpSpPr/>
          <p:nvPr/>
        </p:nvGrpSpPr>
        <p:grpSpPr>
          <a:xfrm>
            <a:off x="716279" y="2827284"/>
            <a:ext cx="3022601" cy="3121254"/>
            <a:chOff x="8191023" y="621114"/>
            <a:chExt cx="1736446" cy="1793121"/>
          </a:xfrm>
        </p:grpSpPr>
        <p:cxnSp>
          <p:nvCxnSpPr>
            <p:cNvPr id="63" name="Connecteur droit avec flèche 62"/>
            <p:cNvCxnSpPr/>
            <p:nvPr/>
          </p:nvCxnSpPr>
          <p:spPr>
            <a:xfrm rot="19740000" flipV="1">
              <a:off x="8333437" y="1579727"/>
              <a:ext cx="72000" cy="5070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p:nvPr/>
          </p:nvCxnSpPr>
          <p:spPr>
            <a:xfrm rot="17400000" flipV="1">
              <a:off x="8794916" y="164220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p:cNvCxnSpPr/>
            <p:nvPr/>
          </p:nvCxnSpPr>
          <p:spPr>
            <a:xfrm rot="11400000" flipV="1">
              <a:off x="8574322" y="132278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rot="21480000" flipV="1">
              <a:off x="9052977" y="2018235"/>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p:nvPr/>
          </p:nvCxnSpPr>
          <p:spPr>
            <a:xfrm rot="21000000" flipV="1">
              <a:off x="9287531" y="1656281"/>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rot="11040000" flipV="1">
              <a:off x="9747460" y="167063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rot="12180000" flipV="1">
              <a:off x="9508050" y="1279510"/>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p:cNvCxnSpPr/>
            <p:nvPr/>
          </p:nvCxnSpPr>
          <p:spPr>
            <a:xfrm rot="15300000" flipV="1">
              <a:off x="9693469" y="89283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rot="22500000" flipV="1">
              <a:off x="9273467" y="88372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rot="19740000" flipV="1">
              <a:off x="8804924" y="883678"/>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rot="6600000" flipV="1">
              <a:off x="8353023" y="876649"/>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droit avec flèche 73"/>
            <p:cNvCxnSpPr/>
            <p:nvPr/>
          </p:nvCxnSpPr>
          <p:spPr>
            <a:xfrm rot="13680000" flipV="1">
              <a:off x="9048732" y="472634"/>
              <a:ext cx="72000" cy="396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e 61"/>
            <p:cNvGrpSpPr/>
            <p:nvPr/>
          </p:nvGrpSpPr>
          <p:grpSpPr>
            <a:xfrm>
              <a:off x="8275163" y="621114"/>
              <a:ext cx="1618214" cy="1681203"/>
              <a:chOff x="9055606" y="611860"/>
              <a:chExt cx="2050411" cy="2130224"/>
            </a:xfrm>
          </p:grpSpPr>
          <p:sp>
            <p:nvSpPr>
              <p:cNvPr id="75" name="Ellipse 74"/>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p:cNvSpPr/>
              <p:nvPr/>
            </p:nvSpPr>
            <p:spPr>
              <a:xfrm>
                <a:off x="10835564"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Ellipse 78"/>
              <p:cNvSpPr/>
              <p:nvPr/>
            </p:nvSpPr>
            <p:spPr>
              <a:xfrm>
                <a:off x="10247317"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Ellipse 83"/>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Ellipse 84"/>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Ellipse 85"/>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7" name="Groupe 86"/>
              <p:cNvGrpSpPr/>
              <p:nvPr/>
            </p:nvGrpSpPr>
            <p:grpSpPr>
              <a:xfrm>
                <a:off x="9215544" y="705620"/>
                <a:ext cx="1747430" cy="1961172"/>
                <a:chOff x="8668052" y="849215"/>
                <a:chExt cx="2877714" cy="3840717"/>
              </a:xfrm>
            </p:grpSpPr>
            <p:sp>
              <p:nvSpPr>
                <p:cNvPr id="88" name="Triangle isocèle 87"/>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Triangle isocèle 88"/>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Triangle isocèle 89"/>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Triangle isocèle 90"/>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Triangle isocèle 91"/>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Triangle isocèle 92"/>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grpSp>
        <p:nvGrpSpPr>
          <p:cNvPr id="94" name="Groupe 93"/>
          <p:cNvGrpSpPr/>
          <p:nvPr/>
        </p:nvGrpSpPr>
        <p:grpSpPr>
          <a:xfrm>
            <a:off x="7970520" y="2858588"/>
            <a:ext cx="2913799" cy="3055601"/>
            <a:chOff x="9055606" y="611860"/>
            <a:chExt cx="2072599" cy="2173464"/>
          </a:xfrm>
        </p:grpSpPr>
        <p:sp>
          <p:nvSpPr>
            <p:cNvPr id="95" name="Ellipse 94"/>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Ellipse 95"/>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Ellipse 96"/>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Ellipse 97"/>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Ellipse 113"/>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6" name="Groupe 115"/>
            <p:cNvGrpSpPr/>
            <p:nvPr/>
          </p:nvGrpSpPr>
          <p:grpSpPr>
            <a:xfrm>
              <a:off x="9089953" y="617291"/>
              <a:ext cx="1921148" cy="2168033"/>
              <a:chOff x="8818656" y="441412"/>
              <a:chExt cx="2641776" cy="2963513"/>
            </a:xfrm>
          </p:grpSpPr>
          <p:grpSp>
            <p:nvGrpSpPr>
              <p:cNvPr id="117" name="Groupe 116"/>
              <p:cNvGrpSpPr/>
              <p:nvPr/>
            </p:nvGrpSpPr>
            <p:grpSpPr>
              <a:xfrm>
                <a:off x="8991353" y="562150"/>
                <a:ext cx="2402895" cy="2680752"/>
                <a:chOff x="8668052" y="849215"/>
                <a:chExt cx="2877714" cy="3840717"/>
              </a:xfrm>
            </p:grpSpPr>
            <p:sp>
              <p:nvSpPr>
                <p:cNvPr id="141" name="Triangle isocèle 140"/>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Triangle isocèle 142"/>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6" name="Triangle isocèle 165"/>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Triangle isocèle 166"/>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Triangle isocèle 167"/>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Triangle isocèle 168"/>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8" name="Ellipse 117"/>
              <p:cNvSpPr/>
              <p:nvPr/>
            </p:nvSpPr>
            <p:spPr>
              <a:xfrm rot="1800000">
                <a:off x="9062707" y="1774133"/>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p:cNvSpPr/>
              <p:nvPr/>
            </p:nvSpPr>
            <p:spPr>
              <a:xfrm rot="5400000">
                <a:off x="10053440" y="2086504"/>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119"/>
              <p:cNvSpPr/>
              <p:nvPr/>
            </p:nvSpPr>
            <p:spPr>
              <a:xfrm rot="5400000">
                <a:off x="10053439" y="742385"/>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rot="12600000">
                <a:off x="11042850" y="1075860"/>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Ellipse 44"/>
              <p:cNvSpPr/>
              <p:nvPr/>
            </p:nvSpPr>
            <p:spPr>
              <a:xfrm>
                <a:off x="11119358" y="2451156"/>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Ellipse 44"/>
              <p:cNvSpPr/>
              <p:nvPr/>
            </p:nvSpPr>
            <p:spPr>
              <a:xfrm rot="3300000">
                <a:off x="10034353" y="3121720"/>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131" name="Connecteur droit avec flèche 130"/>
          <p:cNvCxnSpPr/>
          <p:nvPr/>
        </p:nvCxnSpPr>
        <p:spPr>
          <a:xfrm>
            <a:off x="4511040" y="4151866"/>
            <a:ext cx="2743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4511041" y="3546374"/>
            <a:ext cx="2694290" cy="584775"/>
          </a:xfrm>
          <a:prstGeom prst="rect">
            <a:avLst/>
          </a:prstGeom>
          <a:noFill/>
        </p:spPr>
        <p:txBody>
          <a:bodyPr wrap="square" rtlCol="0">
            <a:spAutoFit/>
          </a:bodyPr>
          <a:lstStyle/>
          <a:p>
            <a:pPr algn="ctr"/>
            <a:r>
              <a:rPr lang="fr-FR" sz="3200" dirty="0" smtClean="0"/>
              <a:t>T= ??</a:t>
            </a:r>
            <a:endParaRPr lang="fr-FR" sz="3200" dirty="0"/>
          </a:p>
        </p:txBody>
      </p:sp>
    </p:spTree>
    <p:extLst>
      <p:ext uri="{BB962C8B-B14F-4D97-AF65-F5344CB8AC3E}">
        <p14:creationId xmlns:p14="http://schemas.microsoft.com/office/powerpoint/2010/main" val="1634712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56725AC-78EA-4E1A-897E-1E313C6824D2}"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a:xfrm>
            <a:off x="8624995" y="6356350"/>
            <a:ext cx="2743200" cy="365125"/>
          </a:xfrm>
        </p:spPr>
        <p:txBody>
          <a:bodyPr/>
          <a:lstStyle/>
          <a:p>
            <a:fld id="{B27BEE37-6906-479D-8B71-CAB08F6FFE84}" type="slidenum">
              <a:rPr lang="fr-FR" smtClean="0"/>
              <a:t>72</a:t>
            </a:fld>
            <a:endParaRPr lang="fr-FR"/>
          </a:p>
        </p:txBody>
      </p:sp>
      <p:sp>
        <p:nvSpPr>
          <p:cNvPr id="5"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Magnétisme quantique</a:t>
            </a:r>
            <a:endParaRPr lang="fr-FR" dirty="0">
              <a:latin typeface="Times New Roman" panose="02020603050405020304" pitchFamily="18" charset="0"/>
              <a:cs typeface="Times New Roman" panose="02020603050405020304" pitchFamily="18" charset="0"/>
            </a:endParaRPr>
          </a:p>
        </p:txBody>
      </p:sp>
      <p:sp>
        <p:nvSpPr>
          <p:cNvPr id="175" name="ZoneTexte 174"/>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ZoneTexte 175"/>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177" name="ZoneTexte 176"/>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5" name="ZoneTexte 164"/>
              <p:cNvSpPr txBox="1"/>
              <p:nvPr/>
            </p:nvSpPr>
            <p:spPr>
              <a:xfrm>
                <a:off x="3782328" y="1090141"/>
                <a:ext cx="4723103" cy="1415709"/>
              </a:xfrm>
              <a:prstGeom prst="rect">
                <a:avLst/>
              </a:prstGeom>
              <a:noFill/>
              <a:ln w="190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𝐸</m:t>
                          </m:r>
                        </m:e>
                        <m:sub>
                          <m:r>
                            <a:rPr lang="fr-FR" sz="3600" b="0" i="1" smtClean="0">
                              <a:latin typeface="Cambria Math" panose="02040503050406030204" pitchFamily="18" charset="0"/>
                            </a:rPr>
                            <m:t>𝑚𝑎𝑔</m:t>
                          </m:r>
                        </m:sub>
                      </m:sSub>
                      <m:r>
                        <a:rPr lang="fr-FR" sz="3600" b="0" i="1" smtClean="0">
                          <a:latin typeface="Cambria Math" panose="02040503050406030204" pitchFamily="18" charset="0"/>
                        </a:rPr>
                        <m:t>=−</m:t>
                      </m:r>
                      <m:r>
                        <a:rPr lang="fr-FR" sz="3600" b="0" i="1" smtClean="0">
                          <a:latin typeface="Cambria Math" panose="02040503050406030204" pitchFamily="18" charset="0"/>
                        </a:rPr>
                        <m:t>𝐽</m:t>
                      </m:r>
                      <m:nary>
                        <m:naryPr>
                          <m:chr m:val="∑"/>
                          <m:supHide m:val="on"/>
                          <m:ctrlPr>
                            <a:rPr lang="fr-FR" sz="3600" b="0" i="1" smtClean="0">
                              <a:latin typeface="Cambria Math" panose="02040503050406030204" pitchFamily="18" charset="0"/>
                            </a:rPr>
                          </m:ctrlPr>
                        </m:naryPr>
                        <m:sub>
                          <m:r>
                            <a:rPr lang="fr-FR" sz="3600" b="0" i="1" smtClean="0">
                              <a:latin typeface="Cambria Math" panose="02040503050406030204" pitchFamily="18" charset="0"/>
                            </a:rPr>
                            <m:t>(</m:t>
                          </m:r>
                          <m:r>
                            <a:rPr lang="fr-FR" sz="3600" b="0" i="1" smtClean="0">
                              <a:latin typeface="Cambria Math" panose="02040503050406030204" pitchFamily="18" charset="0"/>
                            </a:rPr>
                            <m:t>𝑖</m:t>
                          </m:r>
                          <m:r>
                            <a:rPr lang="fr-FR" sz="3600" b="0" i="1" smtClean="0">
                              <a:latin typeface="Cambria Math" panose="02040503050406030204" pitchFamily="18" charset="0"/>
                            </a:rPr>
                            <m:t>,</m:t>
                          </m:r>
                          <m:r>
                            <a:rPr lang="fr-FR" sz="3600" b="0" i="1" smtClean="0">
                              <a:latin typeface="Cambria Math" panose="02040503050406030204" pitchFamily="18" charset="0"/>
                            </a:rPr>
                            <m:t>𝑗</m:t>
                          </m:r>
                          <m:r>
                            <a:rPr lang="fr-FR" sz="3600" b="0" i="1" smtClean="0">
                              <a:latin typeface="Cambria Math" panose="02040503050406030204" pitchFamily="18" charset="0"/>
                            </a:rPr>
                            <m:t>)</m:t>
                          </m:r>
                        </m:sub>
                        <m:sup/>
                        <m:e>
                          <m:acc>
                            <m:accPr>
                              <m:chr m:val="⃗"/>
                              <m:ctrlPr>
                                <a:rPr lang="fr-FR" sz="3600" b="0" i="1" smtClean="0">
                                  <a:latin typeface="Cambria Math" panose="02040503050406030204" pitchFamily="18" charset="0"/>
                                </a:rPr>
                              </m:ctrlPr>
                            </m:accPr>
                            <m:e>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𝑆</m:t>
                                  </m:r>
                                </m:e>
                                <m:sub>
                                  <m:r>
                                    <a:rPr lang="fr-FR" sz="3600" b="0" i="1" smtClean="0">
                                      <a:latin typeface="Cambria Math" panose="02040503050406030204" pitchFamily="18" charset="0"/>
                                    </a:rPr>
                                    <m:t>𝑖</m:t>
                                  </m:r>
                                </m:sub>
                              </m:sSub>
                              <m:r>
                                <a:rPr lang="fr-FR" sz="3600" b="0" i="1" smtClean="0">
                                  <a:latin typeface="Cambria Math" panose="02040503050406030204" pitchFamily="18" charset="0"/>
                                </a:rPr>
                                <m:t> </m:t>
                              </m:r>
                            </m:e>
                          </m:acc>
                          <m:r>
                            <a:rPr lang="fr-FR" sz="3600" b="0" i="1" smtClean="0">
                              <a:latin typeface="Cambria Math" panose="02040503050406030204" pitchFamily="18" charset="0"/>
                            </a:rPr>
                            <m:t>.</m:t>
                          </m:r>
                          <m:acc>
                            <m:accPr>
                              <m:chr m:val="⃗"/>
                              <m:ctrlPr>
                                <a:rPr lang="fr-FR" sz="3600" i="1">
                                  <a:latin typeface="Cambria Math" panose="02040503050406030204" pitchFamily="18" charset="0"/>
                                </a:rPr>
                              </m:ctrlPr>
                            </m:accPr>
                            <m:e>
                              <m:sSub>
                                <m:sSubPr>
                                  <m:ctrlPr>
                                    <a:rPr lang="fr-FR" sz="3600" i="1">
                                      <a:latin typeface="Cambria Math" panose="02040503050406030204" pitchFamily="18" charset="0"/>
                                    </a:rPr>
                                  </m:ctrlPr>
                                </m:sSubPr>
                                <m:e>
                                  <m:r>
                                    <a:rPr lang="fr-FR" sz="3600" i="1">
                                      <a:latin typeface="Cambria Math" panose="02040503050406030204" pitchFamily="18" charset="0"/>
                                    </a:rPr>
                                    <m:t>𝑆</m:t>
                                  </m:r>
                                </m:e>
                                <m:sub>
                                  <m:r>
                                    <a:rPr lang="fr-FR" sz="3600" b="0" i="1" smtClean="0">
                                      <a:latin typeface="Cambria Math" panose="02040503050406030204" pitchFamily="18" charset="0"/>
                                    </a:rPr>
                                    <m:t>𝑗</m:t>
                                  </m:r>
                                </m:sub>
                              </m:sSub>
                              <m:r>
                                <a:rPr lang="fr-FR" sz="3600" i="1">
                                  <a:latin typeface="Cambria Math" panose="02040503050406030204" pitchFamily="18" charset="0"/>
                                </a:rPr>
                                <m:t> </m:t>
                              </m:r>
                            </m:e>
                          </m:acc>
                        </m:e>
                      </m:nary>
                    </m:oMath>
                  </m:oMathPara>
                </a14:m>
                <a:endParaRPr lang="fr-FR" sz="3600" dirty="0"/>
              </a:p>
            </p:txBody>
          </p:sp>
        </mc:Choice>
        <mc:Fallback xmlns="">
          <p:sp>
            <p:nvSpPr>
              <p:cNvPr id="165" name="ZoneTexte 164"/>
              <p:cNvSpPr txBox="1">
                <a:spLocks noRot="1" noChangeAspect="1" noMove="1" noResize="1" noEditPoints="1" noAdjustHandles="1" noChangeArrowheads="1" noChangeShapeType="1" noTextEdit="1"/>
              </p:cNvSpPr>
              <p:nvPr/>
            </p:nvSpPr>
            <p:spPr>
              <a:xfrm>
                <a:off x="3782328" y="1090141"/>
                <a:ext cx="4723103" cy="1415709"/>
              </a:xfrm>
              <a:prstGeom prst="rect">
                <a:avLst/>
              </a:prstGeom>
              <a:blipFill>
                <a:blip r:embed="rId2"/>
                <a:stretch>
                  <a:fillRect/>
                </a:stretch>
              </a:blipFill>
              <a:ln w="19050">
                <a:solidFill>
                  <a:schemeClr val="tx1"/>
                </a:solidFill>
              </a:ln>
            </p:spPr>
            <p:txBody>
              <a:bodyPr/>
              <a:lstStyle/>
              <a:p>
                <a:r>
                  <a:rPr lang="fr-FR">
                    <a:noFill/>
                  </a:rPr>
                  <a:t> </a:t>
                </a:r>
              </a:p>
            </p:txBody>
          </p:sp>
        </mc:Fallback>
      </mc:AlternateContent>
      <p:grpSp>
        <p:nvGrpSpPr>
          <p:cNvPr id="276" name="Groupe 275"/>
          <p:cNvGrpSpPr/>
          <p:nvPr/>
        </p:nvGrpSpPr>
        <p:grpSpPr>
          <a:xfrm>
            <a:off x="6920825" y="3195882"/>
            <a:ext cx="2626166" cy="2753970"/>
            <a:chOff x="9055606" y="611860"/>
            <a:chExt cx="2072599" cy="2173464"/>
          </a:xfrm>
        </p:grpSpPr>
        <p:sp>
          <p:nvSpPr>
            <p:cNvPr id="277" name="Ellipse 276"/>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8" name="Ellipse 277"/>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9" name="Ellipse 278"/>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0" name="Ellipse 279"/>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1" name="Ellipse 280"/>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2" name="Ellipse 281"/>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3" name="Ellipse 282"/>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4" name="Ellipse 283"/>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5" name="Ellipse 284"/>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6" name="Ellipse 285"/>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7" name="Ellipse 286"/>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8" name="Ellipse 287"/>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9" name="Groupe 288"/>
            <p:cNvGrpSpPr/>
            <p:nvPr/>
          </p:nvGrpSpPr>
          <p:grpSpPr>
            <a:xfrm>
              <a:off x="9089953" y="617291"/>
              <a:ext cx="1921148" cy="2168033"/>
              <a:chOff x="8818656" y="441412"/>
              <a:chExt cx="2641776" cy="2963513"/>
            </a:xfrm>
          </p:grpSpPr>
          <p:grpSp>
            <p:nvGrpSpPr>
              <p:cNvPr id="290" name="Groupe 289"/>
              <p:cNvGrpSpPr/>
              <p:nvPr/>
            </p:nvGrpSpPr>
            <p:grpSpPr>
              <a:xfrm>
                <a:off x="8991353" y="562150"/>
                <a:ext cx="2402895" cy="2680752"/>
                <a:chOff x="8668052" y="849215"/>
                <a:chExt cx="2877714" cy="3840717"/>
              </a:xfrm>
            </p:grpSpPr>
            <p:sp>
              <p:nvSpPr>
                <p:cNvPr id="299" name="Triangle isocèle 298"/>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0" name="Triangle isocèle 299"/>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1" name="Triangle isocèle 300"/>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2" name="Triangle isocèle 301"/>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3" name="Triangle isocèle 302"/>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4" name="Triangle isocèle 303"/>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91" name="Ellipse 290"/>
              <p:cNvSpPr/>
              <p:nvPr/>
            </p:nvSpPr>
            <p:spPr>
              <a:xfrm rot="1800000">
                <a:off x="9062707" y="1774133"/>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2" name="Ellipse 291"/>
              <p:cNvSpPr/>
              <p:nvPr/>
            </p:nvSpPr>
            <p:spPr>
              <a:xfrm rot="5400000">
                <a:off x="10053440" y="2086504"/>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3" name="Ellipse 292"/>
              <p:cNvSpPr/>
              <p:nvPr/>
            </p:nvSpPr>
            <p:spPr>
              <a:xfrm rot="5400000">
                <a:off x="10053439" y="742385"/>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4" name="Ellipse 293"/>
              <p:cNvSpPr/>
              <p:nvPr/>
            </p:nvSpPr>
            <p:spPr>
              <a:xfrm rot="12600000">
                <a:off x="11042850" y="1075860"/>
                <a:ext cx="238202"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5" name="Ellipse 44"/>
              <p:cNvSpPr/>
              <p:nvPr/>
            </p:nvSpPr>
            <p:spPr>
              <a:xfrm>
                <a:off x="11119358" y="2451156"/>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6"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7"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8" name="Ellipse 44"/>
              <p:cNvSpPr/>
              <p:nvPr/>
            </p:nvSpPr>
            <p:spPr>
              <a:xfrm rot="3300000">
                <a:off x="10034353" y="3121720"/>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05" name="Groupe 304"/>
          <p:cNvGrpSpPr/>
          <p:nvPr/>
        </p:nvGrpSpPr>
        <p:grpSpPr>
          <a:xfrm>
            <a:off x="3222879" y="3195881"/>
            <a:ext cx="2656899" cy="2756050"/>
            <a:chOff x="8322471" y="4903814"/>
            <a:chExt cx="1125887" cy="1167903"/>
          </a:xfrm>
        </p:grpSpPr>
        <p:grpSp>
          <p:nvGrpSpPr>
            <p:cNvPr id="306" name="Groupe 305"/>
            <p:cNvGrpSpPr/>
            <p:nvPr/>
          </p:nvGrpSpPr>
          <p:grpSpPr>
            <a:xfrm>
              <a:off x="8322471" y="4903814"/>
              <a:ext cx="1125887" cy="1167903"/>
              <a:chOff x="9055606" y="611860"/>
              <a:chExt cx="2072599" cy="2149945"/>
            </a:xfrm>
          </p:grpSpPr>
          <p:sp>
            <p:nvSpPr>
              <p:cNvPr id="309" name="Ellipse 308"/>
              <p:cNvSpPr/>
              <p:nvPr/>
            </p:nvSpPr>
            <p:spPr>
              <a:xfrm>
                <a:off x="10266711" y="107239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0" name="Ellipse 309"/>
              <p:cNvSpPr/>
              <p:nvPr/>
            </p:nvSpPr>
            <p:spPr>
              <a:xfrm>
                <a:off x="10817988"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1" name="Ellipse 310"/>
              <p:cNvSpPr/>
              <p:nvPr/>
            </p:nvSpPr>
            <p:spPr>
              <a:xfrm>
                <a:off x="10535142" y="1560886"/>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2" name="Ellipse 311"/>
              <p:cNvSpPr/>
              <p:nvPr/>
            </p:nvSpPr>
            <p:spPr>
              <a:xfrm>
                <a:off x="10857752" y="203222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3" name="Ellipse 312"/>
              <p:cNvSpPr/>
              <p:nvPr/>
            </p:nvSpPr>
            <p:spPr>
              <a:xfrm>
                <a:off x="10276896" y="204628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4" name="Ellipse 313"/>
              <p:cNvSpPr/>
              <p:nvPr/>
            </p:nvSpPr>
            <p:spPr>
              <a:xfrm>
                <a:off x="9958218" y="2471631"/>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5" name="Ellipse 314"/>
              <p:cNvSpPr/>
              <p:nvPr/>
            </p:nvSpPr>
            <p:spPr>
              <a:xfrm>
                <a:off x="9605270" y="203549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6" name="Ellipse 315"/>
              <p:cNvSpPr/>
              <p:nvPr/>
            </p:nvSpPr>
            <p:spPr>
              <a:xfrm>
                <a:off x="9055606" y="203947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7" name="Ellipse 316"/>
              <p:cNvSpPr/>
              <p:nvPr/>
            </p:nvSpPr>
            <p:spPr>
              <a:xfrm>
                <a:off x="9357011" y="1531775"/>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8" name="Ellipse 317"/>
              <p:cNvSpPr/>
              <p:nvPr/>
            </p:nvSpPr>
            <p:spPr>
              <a:xfrm>
                <a:off x="9096106" y="1067177"/>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9" name="Ellipse 318"/>
              <p:cNvSpPr/>
              <p:nvPr/>
            </p:nvSpPr>
            <p:spPr>
              <a:xfrm>
                <a:off x="9946173" y="61186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0" name="Ellipse 319"/>
              <p:cNvSpPr/>
              <p:nvPr/>
            </p:nvSpPr>
            <p:spPr>
              <a:xfrm>
                <a:off x="9647383" y="1068734"/>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21" name="Groupe 320"/>
              <p:cNvGrpSpPr/>
              <p:nvPr/>
            </p:nvGrpSpPr>
            <p:grpSpPr>
              <a:xfrm>
                <a:off x="9089954" y="617291"/>
                <a:ext cx="1873018" cy="2144514"/>
                <a:chOff x="8818656" y="441412"/>
                <a:chExt cx="2575592" cy="2931365"/>
              </a:xfrm>
            </p:grpSpPr>
            <p:grpSp>
              <p:nvGrpSpPr>
                <p:cNvPr id="322" name="Groupe 321"/>
                <p:cNvGrpSpPr/>
                <p:nvPr/>
              </p:nvGrpSpPr>
              <p:grpSpPr>
                <a:xfrm>
                  <a:off x="8991353" y="562150"/>
                  <a:ext cx="2402895" cy="2680752"/>
                  <a:chOff x="8668052" y="849215"/>
                  <a:chExt cx="2877714" cy="3840717"/>
                </a:xfrm>
              </p:grpSpPr>
              <p:sp>
                <p:nvSpPr>
                  <p:cNvPr id="328" name="Triangle isocèle 327"/>
                  <p:cNvSpPr>
                    <a:spLocks/>
                  </p:cNvSpPr>
                  <p:nvPr/>
                </p:nvSpPr>
                <p:spPr>
                  <a:xfrm>
                    <a:off x="9632126" y="849215"/>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9" name="Triangle isocèle 328"/>
                  <p:cNvSpPr>
                    <a:spLocks/>
                  </p:cNvSpPr>
                  <p:nvPr/>
                </p:nvSpPr>
                <p:spPr>
                  <a:xfrm rot="10800000">
                    <a:off x="10587746" y="1811034"/>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0" name="Triangle isocèle 329"/>
                  <p:cNvSpPr>
                    <a:spLocks/>
                  </p:cNvSpPr>
                  <p:nvPr/>
                </p:nvSpPr>
                <p:spPr>
                  <a:xfrm rot="10800000">
                    <a:off x="8670895" y="1812166"/>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1" name="Triangle isocèle 330"/>
                  <p:cNvSpPr>
                    <a:spLocks/>
                  </p:cNvSpPr>
                  <p:nvPr/>
                </p:nvSpPr>
                <p:spPr>
                  <a:xfrm>
                    <a:off x="8668052"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2" name="Triangle isocèle 331"/>
                  <p:cNvSpPr>
                    <a:spLocks/>
                  </p:cNvSpPr>
                  <p:nvPr/>
                </p:nvSpPr>
                <p:spPr>
                  <a:xfrm>
                    <a:off x="10589849" y="2774733"/>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3" name="Triangle isocèle 332"/>
                  <p:cNvSpPr>
                    <a:spLocks/>
                  </p:cNvSpPr>
                  <p:nvPr/>
                </p:nvSpPr>
                <p:spPr>
                  <a:xfrm rot="10800000">
                    <a:off x="9633242" y="3732332"/>
                    <a:ext cx="955917" cy="95760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23" name="Ellipse 322"/>
                <p:cNvSpPr/>
                <p:nvPr/>
              </p:nvSpPr>
              <p:spPr>
                <a:xfrm rot="1800000">
                  <a:off x="9448489" y="1007166"/>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4" name="Ellipse 323"/>
                <p:cNvSpPr/>
                <p:nvPr/>
              </p:nvSpPr>
              <p:spPr>
                <a:xfrm rot="5400000">
                  <a:off x="9209396" y="2069372"/>
                  <a:ext cx="238203" cy="967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5" name="Ellipse 324"/>
                <p:cNvSpPr/>
                <p:nvPr/>
              </p:nvSpPr>
              <p:spPr>
                <a:xfrm rot="12600000">
                  <a:off x="10322725" y="2405269"/>
                  <a:ext cx="238202" cy="967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6" name="Ellipse 44"/>
                <p:cNvSpPr/>
                <p:nvPr/>
              </p:nvSpPr>
              <p:spPr>
                <a:xfrm rot="10800000">
                  <a:off x="8818656" y="1131448"/>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7" name="Ellipse 44"/>
                <p:cNvSpPr/>
                <p:nvPr/>
              </p:nvSpPr>
              <p:spPr>
                <a:xfrm rot="13200000">
                  <a:off x="9957160" y="441412"/>
                  <a:ext cx="341074" cy="225336"/>
                </a:xfrm>
                <a:custGeom>
                  <a:avLst/>
                  <a:gdLst>
                    <a:gd name="connsiteX0" fmla="*/ 0 w 864096"/>
                    <a:gd name="connsiteY0" fmla="*/ 90010 h 180020"/>
                    <a:gd name="connsiteX1" fmla="*/ 432048 w 864096"/>
                    <a:gd name="connsiteY1" fmla="*/ 0 h 180020"/>
                    <a:gd name="connsiteX2" fmla="*/ 864096 w 864096"/>
                    <a:gd name="connsiteY2" fmla="*/ 90010 h 180020"/>
                    <a:gd name="connsiteX3" fmla="*/ 432048 w 864096"/>
                    <a:gd name="connsiteY3" fmla="*/ 180020 h 180020"/>
                    <a:gd name="connsiteX4" fmla="*/ 0 w 864096"/>
                    <a:gd name="connsiteY4" fmla="*/ 90010 h 180020"/>
                    <a:gd name="connsiteX0" fmla="*/ 864096 w 955536"/>
                    <a:gd name="connsiteY0" fmla="*/ 90010 h 181450"/>
                    <a:gd name="connsiteX1" fmla="*/ 432048 w 955536"/>
                    <a:gd name="connsiteY1" fmla="*/ 180020 h 181450"/>
                    <a:gd name="connsiteX2" fmla="*/ 0 w 955536"/>
                    <a:gd name="connsiteY2" fmla="*/ 90010 h 181450"/>
                    <a:gd name="connsiteX3" fmla="*/ 432048 w 955536"/>
                    <a:gd name="connsiteY3" fmla="*/ 0 h 181450"/>
                    <a:gd name="connsiteX4" fmla="*/ 955536 w 955536"/>
                    <a:gd name="connsiteY4" fmla="*/ 181450 h 181450"/>
                    <a:gd name="connsiteX0" fmla="*/ 864096 w 864096"/>
                    <a:gd name="connsiteY0" fmla="*/ 90010 h 180020"/>
                    <a:gd name="connsiteX1" fmla="*/ 432048 w 864096"/>
                    <a:gd name="connsiteY1" fmla="*/ 180020 h 180020"/>
                    <a:gd name="connsiteX2" fmla="*/ 0 w 864096"/>
                    <a:gd name="connsiteY2" fmla="*/ 90010 h 180020"/>
                    <a:gd name="connsiteX3" fmla="*/ 432048 w 864096"/>
                    <a:gd name="connsiteY3" fmla="*/ 0 h 180020"/>
                    <a:gd name="connsiteX0" fmla="*/ 432048 w 432048"/>
                    <a:gd name="connsiteY0" fmla="*/ 180020 h 180020"/>
                    <a:gd name="connsiteX1" fmla="*/ 0 w 432048"/>
                    <a:gd name="connsiteY1" fmla="*/ 90010 h 180020"/>
                    <a:gd name="connsiteX2" fmla="*/ 432048 w 432048"/>
                    <a:gd name="connsiteY2" fmla="*/ 0 h 180020"/>
                  </a:gdLst>
                  <a:ahLst/>
                  <a:cxnLst>
                    <a:cxn ang="0">
                      <a:pos x="connsiteX0" y="connsiteY0"/>
                    </a:cxn>
                    <a:cxn ang="0">
                      <a:pos x="connsiteX1" y="connsiteY1"/>
                    </a:cxn>
                    <a:cxn ang="0">
                      <a:pos x="connsiteX2" y="connsiteY2"/>
                    </a:cxn>
                  </a:cxnLst>
                  <a:rect l="l" t="t" r="r" b="b"/>
                  <a:pathLst>
                    <a:path w="432048" h="180020">
                      <a:moveTo>
                        <a:pt x="432048" y="180020"/>
                      </a:moveTo>
                      <a:cubicBezTo>
                        <a:pt x="193434" y="180020"/>
                        <a:pt x="0" y="139721"/>
                        <a:pt x="0" y="90010"/>
                      </a:cubicBezTo>
                      <a:cubicBezTo>
                        <a:pt x="0" y="40299"/>
                        <a:pt x="193434" y="0"/>
                        <a:pt x="432048" y="0"/>
                      </a:cubicBezTo>
                    </a:path>
                  </a:pathLst>
                </a:custGeom>
                <a:solidFill>
                  <a:srgbClr val="FF000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07" name="Ellipse 306"/>
            <p:cNvSpPr/>
            <p:nvPr/>
          </p:nvSpPr>
          <p:spPr>
            <a:xfrm rot="5400000">
              <a:off x="9151628" y="5032217"/>
              <a:ext cx="94664" cy="3822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8" name="Ellipse 307"/>
            <p:cNvSpPr/>
            <p:nvPr/>
          </p:nvSpPr>
          <p:spPr>
            <a:xfrm rot="9000000">
              <a:off x="9209776" y="5406956"/>
              <a:ext cx="94100" cy="3844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334" name="Rectangle 333"/>
              <p:cNvSpPr/>
              <p:nvPr/>
            </p:nvSpPr>
            <p:spPr>
              <a:xfrm>
                <a:off x="318189" y="4092459"/>
                <a:ext cx="27444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m:t>
                      </m:r>
                      <m:d>
                        <m:dPr>
                          <m:begChr m:val=""/>
                          <m:endChr m:val="⟩"/>
                          <m:ctrlPr>
                            <a:rPr lang="fr-FR" sz="5400" i="1" smtClean="0">
                              <a:latin typeface="Cambria Math" panose="02040503050406030204" pitchFamily="18" charset="0"/>
                            </a:rPr>
                          </m:ctrlPr>
                        </m:dPr>
                        <m:e>
                          <m:r>
                            <a:rPr lang="fr-FR" sz="5400" b="0" i="1" smtClean="0">
                              <a:latin typeface="Cambria Math" panose="02040503050406030204" pitchFamily="18" charset="0"/>
                            </a:rPr>
                            <m:t>𝐿𝑆𝑄</m:t>
                          </m:r>
                        </m:e>
                      </m:d>
                      <m:r>
                        <a:rPr lang="fr-FR" sz="5400" b="0" i="1" smtClean="0">
                          <a:latin typeface="Cambria Math" panose="02040503050406030204" pitchFamily="18" charset="0"/>
                        </a:rPr>
                        <m:t>=</m:t>
                      </m:r>
                    </m:oMath>
                  </m:oMathPara>
                </a14:m>
                <a:endParaRPr lang="fr-FR" sz="5400" dirty="0"/>
              </a:p>
            </p:txBody>
          </p:sp>
        </mc:Choice>
        <mc:Fallback xmlns="">
          <p:sp>
            <p:nvSpPr>
              <p:cNvPr id="334" name="Rectangle 333"/>
              <p:cNvSpPr>
                <a:spLocks noRot="1" noChangeAspect="1" noMove="1" noResize="1" noEditPoints="1" noAdjustHandles="1" noChangeArrowheads="1" noChangeShapeType="1" noTextEdit="1"/>
              </p:cNvSpPr>
              <p:nvPr/>
            </p:nvSpPr>
            <p:spPr>
              <a:xfrm>
                <a:off x="318189" y="4092459"/>
                <a:ext cx="2744469" cy="923330"/>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p:cNvSpPr txBox="1"/>
              <p:nvPr/>
            </p:nvSpPr>
            <p:spPr>
              <a:xfrm>
                <a:off x="6037382" y="4115103"/>
                <a:ext cx="674864"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m:t>
                      </m:r>
                    </m:oMath>
                  </m:oMathPara>
                </a14:m>
                <a:endParaRPr lang="fr-FR" sz="5400" dirty="0"/>
              </a:p>
            </p:txBody>
          </p:sp>
        </mc:Choice>
        <mc:Fallback xmlns="">
          <p:sp>
            <p:nvSpPr>
              <p:cNvPr id="10" name="ZoneTexte 9"/>
              <p:cNvSpPr txBox="1">
                <a:spLocks noRot="1" noChangeAspect="1" noMove="1" noResize="1" noEditPoints="1" noAdjustHandles="1" noChangeArrowheads="1" noChangeShapeType="1" noTextEdit="1"/>
              </p:cNvSpPr>
              <p:nvPr/>
            </p:nvSpPr>
            <p:spPr>
              <a:xfrm>
                <a:off x="6037382" y="4115103"/>
                <a:ext cx="674864" cy="830997"/>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5" name="ZoneTexte 334"/>
              <p:cNvSpPr txBox="1"/>
              <p:nvPr/>
            </p:nvSpPr>
            <p:spPr>
              <a:xfrm>
                <a:off x="9999521" y="4115103"/>
                <a:ext cx="161582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5400" b="0" i="1" smtClean="0">
                          <a:latin typeface="Cambria Math" panose="02040503050406030204" pitchFamily="18" charset="0"/>
                        </a:rPr>
                        <m:t>+  …</m:t>
                      </m:r>
                    </m:oMath>
                  </m:oMathPara>
                </a14:m>
                <a:endParaRPr lang="fr-FR" sz="5400" dirty="0"/>
              </a:p>
            </p:txBody>
          </p:sp>
        </mc:Choice>
        <mc:Fallback xmlns="">
          <p:sp>
            <p:nvSpPr>
              <p:cNvPr id="335" name="ZoneTexte 334"/>
              <p:cNvSpPr txBox="1">
                <a:spLocks noRot="1" noChangeAspect="1" noMove="1" noResize="1" noEditPoints="1" noAdjustHandles="1" noChangeArrowheads="1" noChangeShapeType="1" noTextEdit="1"/>
              </p:cNvSpPr>
              <p:nvPr/>
            </p:nvSpPr>
            <p:spPr>
              <a:xfrm>
                <a:off x="9999521" y="4115103"/>
                <a:ext cx="1615827" cy="830997"/>
              </a:xfrm>
              <a:prstGeom prst="rect">
                <a:avLst/>
              </a:prstGeom>
              <a:blipFill>
                <a:blip r:embed="rId5"/>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792261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D6DD73-3C59-43A4-B285-BAF508D3B9FB}"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dirty="0"/>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73</a:t>
            </a:fld>
            <a:endParaRPr lang="fr-FR" dirty="0"/>
          </a:p>
        </p:txBody>
      </p:sp>
      <p:sp>
        <p:nvSpPr>
          <p:cNvPr id="5" name="Titre 5"/>
          <p:cNvSpPr txBox="1">
            <a:spLocks/>
          </p:cNvSpPr>
          <p:nvPr/>
        </p:nvSpPr>
        <p:spPr>
          <a:xfrm>
            <a:off x="0" y="7736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Vers un LSQ sur réseau </a:t>
            </a:r>
            <a:r>
              <a:rPr lang="fr-FR" dirty="0" err="1" smtClean="0">
                <a:latin typeface="Times New Roman" panose="02020603050405020304" pitchFamily="18" charset="0"/>
                <a:cs typeface="Times New Roman" panose="02020603050405020304" pitchFamily="18" charset="0"/>
              </a:rPr>
              <a:t>kagomé</a:t>
            </a:r>
            <a:endParaRPr lang="fr-FR" dirty="0">
              <a:latin typeface="Times New Roman" panose="02020603050405020304" pitchFamily="18" charset="0"/>
              <a:cs typeface="Times New Roman" panose="02020603050405020304" pitchFamily="18" charset="0"/>
            </a:endParaRPr>
          </a:p>
        </p:txBody>
      </p:sp>
      <p:sp>
        <p:nvSpPr>
          <p:cNvPr id="7" name="Flèche droite 6"/>
          <p:cNvSpPr/>
          <p:nvPr/>
        </p:nvSpPr>
        <p:spPr>
          <a:xfrm>
            <a:off x="332834" y="2104590"/>
            <a:ext cx="10860656" cy="400973"/>
          </a:xfrm>
          <a:prstGeom prst="rightArrow">
            <a:avLst/>
          </a:prstGeom>
          <a:gradFill flip="none" rotWithShape="1">
            <a:gsLst>
              <a:gs pos="0">
                <a:srgbClr val="0070C0"/>
              </a:gs>
              <a:gs pos="100000">
                <a:schemeClr val="accent1">
                  <a:lumMod val="20000"/>
                  <a:lumOff val="80000"/>
                </a:schemeClr>
              </a:gs>
            </a:gsLst>
            <a:lin ang="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5" name="ZoneTexte 44"/>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46" name="ZoneTexte 45"/>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7" name="Flèche droite 46"/>
          <p:cNvSpPr/>
          <p:nvPr/>
        </p:nvSpPr>
        <p:spPr>
          <a:xfrm>
            <a:off x="332834" y="5754984"/>
            <a:ext cx="10860656" cy="400973"/>
          </a:xfrm>
          <a:prstGeom prst="rightArrow">
            <a:avLst/>
          </a:prstGeom>
          <a:gradFill flip="none" rotWithShape="1">
            <a:gsLst>
              <a:gs pos="0">
                <a:srgbClr val="0070C0"/>
              </a:gs>
              <a:gs pos="100000">
                <a:schemeClr val="accent1">
                  <a:lumMod val="20000"/>
                  <a:lumOff val="80000"/>
                </a:schemeClr>
              </a:gs>
            </a:gsLst>
            <a:lin ang="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1193490" y="5905587"/>
            <a:ext cx="998510" cy="584775"/>
          </a:xfrm>
          <a:prstGeom prst="rect">
            <a:avLst/>
          </a:prstGeom>
          <a:noFill/>
        </p:spPr>
        <p:txBody>
          <a:bodyPr wrap="square" rtlCol="0">
            <a:spAutoFit/>
          </a:bodyPr>
          <a:lstStyle/>
          <a:p>
            <a:r>
              <a:rPr lang="fr-FR" sz="3200" dirty="0" smtClean="0"/>
              <a:t>LSQ</a:t>
            </a:r>
            <a:endParaRPr lang="fr-FR" sz="3200" dirty="0"/>
          </a:p>
        </p:txBody>
      </p:sp>
      <p:sp>
        <p:nvSpPr>
          <p:cNvPr id="48" name="ZoneTexte 47"/>
          <p:cNvSpPr txBox="1"/>
          <p:nvPr/>
        </p:nvSpPr>
        <p:spPr>
          <a:xfrm>
            <a:off x="11193490" y="2315231"/>
            <a:ext cx="998510" cy="584775"/>
          </a:xfrm>
          <a:prstGeom prst="rect">
            <a:avLst/>
          </a:prstGeom>
          <a:noFill/>
        </p:spPr>
        <p:txBody>
          <a:bodyPr wrap="square" rtlCol="0">
            <a:spAutoFit/>
          </a:bodyPr>
          <a:lstStyle/>
          <a:p>
            <a:r>
              <a:rPr lang="fr-FR" sz="3200" dirty="0" smtClean="0"/>
              <a:t>SC</a:t>
            </a:r>
            <a:endParaRPr lang="fr-FR" sz="3200" dirty="0"/>
          </a:p>
        </p:txBody>
      </p:sp>
      <p:cxnSp>
        <p:nvCxnSpPr>
          <p:cNvPr id="49" name="Connecteur droit 48"/>
          <p:cNvCxnSpPr/>
          <p:nvPr/>
        </p:nvCxnSpPr>
        <p:spPr>
          <a:xfrm>
            <a:off x="648131" y="2060751"/>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5037251" y="5707958"/>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716682" y="6216917"/>
            <a:ext cx="843280" cy="369332"/>
          </a:xfrm>
          <a:prstGeom prst="rect">
            <a:avLst/>
          </a:prstGeom>
          <a:noFill/>
        </p:spPr>
        <p:txBody>
          <a:bodyPr wrap="square" rtlCol="0">
            <a:spAutoFit/>
          </a:bodyPr>
          <a:lstStyle/>
          <a:p>
            <a:r>
              <a:rPr lang="fr-FR" dirty="0" smtClean="0"/>
              <a:t>1976</a:t>
            </a:r>
            <a:endParaRPr lang="fr-FR" dirty="0"/>
          </a:p>
        </p:txBody>
      </p:sp>
      <p:cxnSp>
        <p:nvCxnSpPr>
          <p:cNvPr id="53" name="Connecteur droit 52"/>
          <p:cNvCxnSpPr/>
          <p:nvPr/>
        </p:nvCxnSpPr>
        <p:spPr>
          <a:xfrm>
            <a:off x="3482771" y="2040151"/>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ZoneTexte 53"/>
          <p:cNvSpPr txBox="1"/>
          <p:nvPr/>
        </p:nvSpPr>
        <p:spPr>
          <a:xfrm>
            <a:off x="3159760" y="2495123"/>
            <a:ext cx="843280" cy="369332"/>
          </a:xfrm>
          <a:prstGeom prst="rect">
            <a:avLst/>
          </a:prstGeom>
          <a:noFill/>
        </p:spPr>
        <p:txBody>
          <a:bodyPr wrap="square" rtlCol="0">
            <a:spAutoFit/>
          </a:bodyPr>
          <a:lstStyle/>
          <a:p>
            <a:r>
              <a:rPr lang="fr-FR" dirty="0" smtClean="0"/>
              <a:t>1956</a:t>
            </a:r>
            <a:endParaRPr lang="fr-FR" dirty="0"/>
          </a:p>
        </p:txBody>
      </p:sp>
      <p:sp>
        <p:nvSpPr>
          <p:cNvPr id="24" name="ZoneTexte 23"/>
          <p:cNvSpPr txBox="1"/>
          <p:nvPr/>
        </p:nvSpPr>
        <p:spPr>
          <a:xfrm>
            <a:off x="2713175" y="1400488"/>
            <a:ext cx="1826738" cy="461665"/>
          </a:xfrm>
          <a:prstGeom prst="rect">
            <a:avLst/>
          </a:prstGeom>
          <a:noFill/>
        </p:spPr>
        <p:txBody>
          <a:bodyPr wrap="square" rtlCol="0">
            <a:spAutoFit/>
          </a:bodyPr>
          <a:lstStyle/>
          <a:p>
            <a:r>
              <a:rPr lang="fr-FR" sz="2400" dirty="0" smtClean="0"/>
              <a:t>Théorie BCS</a:t>
            </a:r>
            <a:endParaRPr lang="fr-FR" sz="2400" dirty="0"/>
          </a:p>
        </p:txBody>
      </p:sp>
      <p:cxnSp>
        <p:nvCxnSpPr>
          <p:cNvPr id="55" name="Connecteur droit 54"/>
          <p:cNvCxnSpPr/>
          <p:nvPr/>
        </p:nvCxnSpPr>
        <p:spPr>
          <a:xfrm>
            <a:off x="6754291" y="2070911"/>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6431280" y="2525883"/>
            <a:ext cx="843280" cy="369332"/>
          </a:xfrm>
          <a:prstGeom prst="rect">
            <a:avLst/>
          </a:prstGeom>
          <a:noFill/>
        </p:spPr>
        <p:txBody>
          <a:bodyPr wrap="square" rtlCol="0">
            <a:spAutoFit/>
          </a:bodyPr>
          <a:lstStyle/>
          <a:p>
            <a:r>
              <a:rPr lang="fr-FR" dirty="0" smtClean="0"/>
              <a:t>1986</a:t>
            </a:r>
            <a:endParaRPr lang="fr-FR" dirty="0"/>
          </a:p>
        </p:txBody>
      </p:sp>
      <p:pic>
        <p:nvPicPr>
          <p:cNvPr id="57" name="Image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4074" y="1051632"/>
            <a:ext cx="1434005" cy="1058037"/>
          </a:xfrm>
          <a:prstGeom prst="rect">
            <a:avLst/>
          </a:prstGeom>
        </p:spPr>
      </p:pic>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039" y="1005869"/>
            <a:ext cx="754184" cy="1131277"/>
          </a:xfrm>
          <a:prstGeom prst="rect">
            <a:avLst/>
          </a:prstGeom>
        </p:spPr>
      </p:pic>
      <p:sp>
        <p:nvSpPr>
          <p:cNvPr id="58" name="ZoneTexte 57"/>
          <p:cNvSpPr txBox="1"/>
          <p:nvPr/>
        </p:nvSpPr>
        <p:spPr>
          <a:xfrm>
            <a:off x="332834" y="2491546"/>
            <a:ext cx="843280" cy="369332"/>
          </a:xfrm>
          <a:prstGeom prst="rect">
            <a:avLst/>
          </a:prstGeom>
          <a:noFill/>
        </p:spPr>
        <p:txBody>
          <a:bodyPr wrap="square" rtlCol="0">
            <a:spAutoFit/>
          </a:bodyPr>
          <a:lstStyle/>
          <a:p>
            <a:r>
              <a:rPr lang="fr-FR" dirty="0" smtClean="0"/>
              <a:t>1911</a:t>
            </a:r>
            <a:endParaRPr lang="fr-FR" dirty="0"/>
          </a:p>
        </p:txBody>
      </p:sp>
      <p:pic>
        <p:nvPicPr>
          <p:cNvPr id="59" name="Picture 4"/>
          <p:cNvPicPr>
            <a:picLocks noChangeAspect="1" noChangeArrowheads="1"/>
          </p:cNvPicPr>
          <p:nvPr/>
        </p:nvPicPr>
        <p:blipFill>
          <a:blip r:embed="rId4" cstate="print"/>
          <a:srcRect/>
          <a:stretch>
            <a:fillRect/>
          </a:stretch>
        </p:blipFill>
        <p:spPr bwMode="auto">
          <a:xfrm>
            <a:off x="4546024" y="4461048"/>
            <a:ext cx="1030976" cy="1232976"/>
          </a:xfrm>
          <a:prstGeom prst="rect">
            <a:avLst/>
          </a:prstGeom>
          <a:noFill/>
          <a:ln w="19050">
            <a:noFill/>
            <a:miter lim="800000"/>
            <a:headEnd/>
            <a:tailEnd/>
          </a:ln>
          <a:effectLst/>
        </p:spPr>
      </p:pic>
      <p:cxnSp>
        <p:nvCxnSpPr>
          <p:cNvPr id="62" name="Connecteur droit 61"/>
          <p:cNvCxnSpPr/>
          <p:nvPr/>
        </p:nvCxnSpPr>
        <p:spPr>
          <a:xfrm>
            <a:off x="6734811" y="5684080"/>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3" name="Picture 4"/>
          <p:cNvPicPr>
            <a:picLocks noChangeAspect="1" noChangeArrowheads="1"/>
          </p:cNvPicPr>
          <p:nvPr/>
        </p:nvPicPr>
        <p:blipFill>
          <a:blip r:embed="rId4" cstate="print"/>
          <a:srcRect/>
          <a:stretch>
            <a:fillRect/>
          </a:stretch>
        </p:blipFill>
        <p:spPr bwMode="auto">
          <a:xfrm>
            <a:off x="6243584" y="4437170"/>
            <a:ext cx="1030976" cy="1232976"/>
          </a:xfrm>
          <a:prstGeom prst="rect">
            <a:avLst/>
          </a:prstGeom>
          <a:noFill/>
          <a:ln w="19050">
            <a:noFill/>
            <a:miter lim="800000"/>
            <a:headEnd/>
            <a:tailEnd/>
          </a:ln>
          <a:effectLst/>
        </p:spPr>
      </p:pic>
      <p:sp>
        <p:nvSpPr>
          <p:cNvPr id="64" name="ZoneTexte 63"/>
          <p:cNvSpPr txBox="1"/>
          <p:nvPr/>
        </p:nvSpPr>
        <p:spPr>
          <a:xfrm>
            <a:off x="6359436" y="6226861"/>
            <a:ext cx="843280" cy="369332"/>
          </a:xfrm>
          <a:prstGeom prst="rect">
            <a:avLst/>
          </a:prstGeom>
          <a:noFill/>
        </p:spPr>
        <p:txBody>
          <a:bodyPr wrap="square" rtlCol="0">
            <a:spAutoFit/>
          </a:bodyPr>
          <a:lstStyle/>
          <a:p>
            <a:r>
              <a:rPr lang="fr-FR" dirty="0" smtClean="0"/>
              <a:t>1987</a:t>
            </a:r>
            <a:endParaRPr lang="fr-FR" dirty="0"/>
          </a:p>
        </p:txBody>
      </p:sp>
      <p:cxnSp>
        <p:nvCxnSpPr>
          <p:cNvPr id="66" name="Connecteur droit 65"/>
          <p:cNvCxnSpPr/>
          <p:nvPr/>
        </p:nvCxnSpPr>
        <p:spPr>
          <a:xfrm>
            <a:off x="10008469" y="5659358"/>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8670227" y="5663264"/>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8294852" y="6206045"/>
            <a:ext cx="843280" cy="369332"/>
          </a:xfrm>
          <a:prstGeom prst="rect">
            <a:avLst/>
          </a:prstGeom>
          <a:noFill/>
        </p:spPr>
        <p:txBody>
          <a:bodyPr wrap="square" rtlCol="0">
            <a:spAutoFit/>
          </a:bodyPr>
          <a:lstStyle/>
          <a:p>
            <a:r>
              <a:rPr lang="fr-FR" dirty="0" smtClean="0"/>
              <a:t>1997</a:t>
            </a:r>
            <a:endParaRPr lang="fr-FR" dirty="0"/>
          </a:p>
        </p:txBody>
      </p:sp>
      <p:grpSp>
        <p:nvGrpSpPr>
          <p:cNvPr id="70" name="Groupe 69"/>
          <p:cNvGrpSpPr/>
          <p:nvPr/>
        </p:nvGrpSpPr>
        <p:grpSpPr>
          <a:xfrm>
            <a:off x="8220636" y="4477863"/>
            <a:ext cx="899181" cy="1102020"/>
            <a:chOff x="465485" y="1839012"/>
            <a:chExt cx="3221314" cy="4021201"/>
          </a:xfrm>
        </p:grpSpPr>
        <p:sp>
          <p:nvSpPr>
            <p:cNvPr id="71" name="Triangle isocèle 70"/>
            <p:cNvSpPr/>
            <p:nvPr/>
          </p:nvSpPr>
          <p:spPr>
            <a:xfrm>
              <a:off x="1543786" y="1839012"/>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Triangle isocèle 71"/>
            <p:cNvSpPr/>
            <p:nvPr/>
          </p:nvSpPr>
          <p:spPr>
            <a:xfrm rot="10800000">
              <a:off x="2619213" y="2836800"/>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Triangle isocèle 72"/>
            <p:cNvSpPr/>
            <p:nvPr/>
          </p:nvSpPr>
          <p:spPr>
            <a:xfrm>
              <a:off x="2619213" y="3863344"/>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Triangle isocèle 73"/>
            <p:cNvSpPr/>
            <p:nvPr/>
          </p:nvSpPr>
          <p:spPr>
            <a:xfrm rot="10800000">
              <a:off x="1538036" y="4861133"/>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Triangle isocèle 74"/>
            <p:cNvSpPr/>
            <p:nvPr/>
          </p:nvSpPr>
          <p:spPr>
            <a:xfrm>
              <a:off x="465486" y="3866220"/>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Triangle isocèle 75"/>
            <p:cNvSpPr/>
            <p:nvPr/>
          </p:nvSpPr>
          <p:spPr>
            <a:xfrm rot="10800000">
              <a:off x="465485" y="2848303"/>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7" name="ZoneTexte 76"/>
          <p:cNvSpPr txBox="1"/>
          <p:nvPr/>
        </p:nvSpPr>
        <p:spPr>
          <a:xfrm>
            <a:off x="9712108" y="6206045"/>
            <a:ext cx="843280" cy="369332"/>
          </a:xfrm>
          <a:prstGeom prst="rect">
            <a:avLst/>
          </a:prstGeom>
          <a:noFill/>
        </p:spPr>
        <p:txBody>
          <a:bodyPr wrap="square" rtlCol="0">
            <a:spAutoFit/>
          </a:bodyPr>
          <a:lstStyle/>
          <a:p>
            <a:r>
              <a:rPr lang="fr-FR" dirty="0" smtClean="0"/>
              <a:t>2005</a:t>
            </a:r>
            <a:endParaRPr lang="fr-FR" dirty="0"/>
          </a:p>
        </p:txBody>
      </p:sp>
      <p:sp>
        <p:nvSpPr>
          <p:cNvPr id="78" name="ZoneTexte 77"/>
          <p:cNvSpPr txBox="1"/>
          <p:nvPr/>
        </p:nvSpPr>
        <p:spPr>
          <a:xfrm>
            <a:off x="9446951" y="4934426"/>
            <a:ext cx="1368201" cy="461665"/>
          </a:xfrm>
          <a:prstGeom prst="rect">
            <a:avLst/>
          </a:prstGeom>
          <a:noFill/>
        </p:spPr>
        <p:txBody>
          <a:bodyPr wrap="square" rtlCol="0">
            <a:spAutoFit/>
          </a:bodyPr>
          <a:lstStyle/>
          <a:p>
            <a:r>
              <a:rPr lang="fr-FR" sz="2400" dirty="0" smtClean="0"/>
              <a:t>LSQ à 1D</a:t>
            </a:r>
            <a:endParaRPr lang="fr-FR" sz="2400" dirty="0"/>
          </a:p>
        </p:txBody>
      </p:sp>
      <p:sp>
        <p:nvSpPr>
          <p:cNvPr id="27" name="ZoneTexte 26"/>
          <p:cNvSpPr txBox="1"/>
          <p:nvPr/>
        </p:nvSpPr>
        <p:spPr>
          <a:xfrm>
            <a:off x="10402210" y="3506941"/>
            <a:ext cx="1720777" cy="954107"/>
          </a:xfrm>
          <a:prstGeom prst="rect">
            <a:avLst/>
          </a:prstGeom>
          <a:noFill/>
          <a:ln w="25400">
            <a:solidFill>
              <a:srgbClr val="FF0000"/>
            </a:solidFill>
          </a:ln>
        </p:spPr>
        <p:txBody>
          <a:bodyPr wrap="square" rtlCol="0">
            <a:spAutoFit/>
          </a:bodyPr>
          <a:lstStyle/>
          <a:p>
            <a:pPr algn="ctr"/>
            <a:r>
              <a:rPr lang="fr-FR" sz="2800" dirty="0"/>
              <a:t>LSQ à 2D ?</a:t>
            </a:r>
          </a:p>
          <a:p>
            <a:pPr algn="ctr"/>
            <a:r>
              <a:rPr lang="fr-FR" sz="2800" dirty="0" smtClean="0"/>
              <a:t>2018</a:t>
            </a:r>
            <a:endParaRPr lang="fr-FR" sz="2800" dirty="0"/>
          </a:p>
        </p:txBody>
      </p:sp>
    </p:spTree>
    <p:extLst>
      <p:ext uri="{BB962C8B-B14F-4D97-AF65-F5344CB8AC3E}">
        <p14:creationId xmlns:p14="http://schemas.microsoft.com/office/powerpoint/2010/main" val="1517931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3F83A53-22F7-4B22-8665-AD069C9707E4}"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dirty="0"/>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74</a:t>
            </a:fld>
            <a:endParaRPr lang="fr-FR" dirty="0"/>
          </a:p>
        </p:txBody>
      </p:sp>
      <p:sp>
        <p:nvSpPr>
          <p:cNvPr id="5" name="Titre 5"/>
          <p:cNvSpPr txBox="1">
            <a:spLocks/>
          </p:cNvSpPr>
          <p:nvPr/>
        </p:nvSpPr>
        <p:spPr>
          <a:xfrm>
            <a:off x="0" y="7736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Historique</a:t>
            </a:r>
            <a:endParaRPr lang="fr-FR" dirty="0">
              <a:latin typeface="Times New Roman" panose="02020603050405020304" pitchFamily="18" charset="0"/>
              <a:cs typeface="Times New Roman" panose="02020603050405020304" pitchFamily="18" charset="0"/>
            </a:endParaRPr>
          </a:p>
        </p:txBody>
      </p:sp>
      <p:sp>
        <p:nvSpPr>
          <p:cNvPr id="7" name="Flèche droite 6"/>
          <p:cNvSpPr/>
          <p:nvPr/>
        </p:nvSpPr>
        <p:spPr>
          <a:xfrm>
            <a:off x="332834" y="2104591"/>
            <a:ext cx="9502046" cy="371284"/>
          </a:xfrm>
          <a:prstGeom prst="rightArrow">
            <a:avLst/>
          </a:prstGeom>
          <a:gradFill flip="none" rotWithShape="1">
            <a:gsLst>
              <a:gs pos="0">
                <a:srgbClr val="0070C0"/>
              </a:gs>
              <a:gs pos="100000">
                <a:schemeClr val="accent1">
                  <a:lumMod val="20000"/>
                  <a:lumOff val="80000"/>
                </a:schemeClr>
              </a:gs>
            </a:gsLst>
            <a:lin ang="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5" name="ZoneTexte 44"/>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46" name="ZoneTexte 45"/>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7" name="Flèche droite 46"/>
          <p:cNvSpPr/>
          <p:nvPr/>
        </p:nvSpPr>
        <p:spPr>
          <a:xfrm>
            <a:off x="332834" y="5754983"/>
            <a:ext cx="9504000" cy="370800"/>
          </a:xfrm>
          <a:prstGeom prst="rightArrow">
            <a:avLst>
              <a:gd name="adj1" fmla="val 50000"/>
              <a:gd name="adj2" fmla="val 47526"/>
            </a:avLst>
          </a:prstGeom>
          <a:gradFill flip="none" rotWithShape="1">
            <a:gsLst>
              <a:gs pos="0">
                <a:srgbClr val="0070C0"/>
              </a:gs>
              <a:gs pos="100000">
                <a:schemeClr val="accent1">
                  <a:lumMod val="20000"/>
                  <a:lumOff val="80000"/>
                </a:schemeClr>
              </a:gs>
            </a:gsLst>
            <a:lin ang="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8847471" y="6264405"/>
            <a:ext cx="2479892" cy="461665"/>
          </a:xfrm>
          <a:prstGeom prst="rect">
            <a:avLst/>
          </a:prstGeom>
          <a:noFill/>
        </p:spPr>
        <p:txBody>
          <a:bodyPr wrap="square" rtlCol="0">
            <a:spAutoFit/>
          </a:bodyPr>
          <a:lstStyle/>
          <a:p>
            <a:r>
              <a:rPr lang="fr-FR" sz="2400" dirty="0" smtClean="0"/>
              <a:t>Expérimental</a:t>
            </a:r>
            <a:endParaRPr lang="fr-FR" sz="2400" dirty="0"/>
          </a:p>
        </p:txBody>
      </p:sp>
      <p:sp>
        <p:nvSpPr>
          <p:cNvPr id="48" name="ZoneTexte 47"/>
          <p:cNvSpPr txBox="1"/>
          <p:nvPr/>
        </p:nvSpPr>
        <p:spPr>
          <a:xfrm>
            <a:off x="8955105" y="2415154"/>
            <a:ext cx="1562884" cy="461665"/>
          </a:xfrm>
          <a:prstGeom prst="rect">
            <a:avLst/>
          </a:prstGeom>
          <a:noFill/>
        </p:spPr>
        <p:txBody>
          <a:bodyPr wrap="square" rtlCol="0">
            <a:spAutoFit/>
          </a:bodyPr>
          <a:lstStyle/>
          <a:p>
            <a:r>
              <a:rPr lang="fr-FR" sz="2400" dirty="0" smtClean="0"/>
              <a:t>Théorie</a:t>
            </a:r>
            <a:endParaRPr lang="fr-FR" sz="2400" dirty="0"/>
          </a:p>
        </p:txBody>
      </p:sp>
      <p:cxnSp>
        <p:nvCxnSpPr>
          <p:cNvPr id="49" name="Connecteur droit 48"/>
          <p:cNvCxnSpPr/>
          <p:nvPr/>
        </p:nvCxnSpPr>
        <p:spPr>
          <a:xfrm>
            <a:off x="648131" y="5687871"/>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3920491" y="2065713"/>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3556505" y="2533035"/>
            <a:ext cx="843280" cy="369332"/>
          </a:xfrm>
          <a:prstGeom prst="rect">
            <a:avLst/>
          </a:prstGeom>
          <a:noFill/>
        </p:spPr>
        <p:txBody>
          <a:bodyPr wrap="square" rtlCol="0">
            <a:spAutoFit/>
          </a:bodyPr>
          <a:lstStyle/>
          <a:p>
            <a:r>
              <a:rPr lang="fr-FR" dirty="0" smtClean="0"/>
              <a:t>1976</a:t>
            </a:r>
            <a:endParaRPr lang="fr-FR" dirty="0"/>
          </a:p>
        </p:txBody>
      </p:sp>
      <p:cxnSp>
        <p:nvCxnSpPr>
          <p:cNvPr id="55" name="Connecteur droit 54"/>
          <p:cNvCxnSpPr/>
          <p:nvPr/>
        </p:nvCxnSpPr>
        <p:spPr>
          <a:xfrm>
            <a:off x="4718893" y="5666423"/>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4395882" y="6121395"/>
            <a:ext cx="843280" cy="369332"/>
          </a:xfrm>
          <a:prstGeom prst="rect">
            <a:avLst/>
          </a:prstGeom>
          <a:noFill/>
        </p:spPr>
        <p:txBody>
          <a:bodyPr wrap="square" rtlCol="0">
            <a:spAutoFit/>
          </a:bodyPr>
          <a:lstStyle/>
          <a:p>
            <a:r>
              <a:rPr lang="fr-FR" dirty="0" smtClean="0"/>
              <a:t>1986</a:t>
            </a:r>
            <a:endParaRPr lang="fr-FR" dirty="0"/>
          </a:p>
        </p:txBody>
      </p:sp>
      <p:pic>
        <p:nvPicPr>
          <p:cNvPr id="57" name="Image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8676" y="4647144"/>
            <a:ext cx="1434005" cy="1058037"/>
          </a:xfrm>
          <a:prstGeom prst="rect">
            <a:avLst/>
          </a:prstGeom>
        </p:spPr>
      </p:pic>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039" y="4632989"/>
            <a:ext cx="754184" cy="1131277"/>
          </a:xfrm>
          <a:prstGeom prst="rect">
            <a:avLst/>
          </a:prstGeom>
        </p:spPr>
      </p:pic>
      <p:sp>
        <p:nvSpPr>
          <p:cNvPr id="58" name="ZoneTexte 57"/>
          <p:cNvSpPr txBox="1"/>
          <p:nvPr/>
        </p:nvSpPr>
        <p:spPr>
          <a:xfrm>
            <a:off x="332834" y="6118666"/>
            <a:ext cx="843280" cy="369332"/>
          </a:xfrm>
          <a:prstGeom prst="rect">
            <a:avLst/>
          </a:prstGeom>
          <a:noFill/>
        </p:spPr>
        <p:txBody>
          <a:bodyPr wrap="square" rtlCol="0">
            <a:spAutoFit/>
          </a:bodyPr>
          <a:lstStyle/>
          <a:p>
            <a:r>
              <a:rPr lang="fr-FR" dirty="0" smtClean="0"/>
              <a:t>1911</a:t>
            </a:r>
            <a:endParaRPr lang="fr-FR" dirty="0"/>
          </a:p>
        </p:txBody>
      </p:sp>
      <p:pic>
        <p:nvPicPr>
          <p:cNvPr id="59" name="Picture 4"/>
          <p:cNvPicPr>
            <a:picLocks noChangeAspect="1" noChangeArrowheads="1"/>
          </p:cNvPicPr>
          <p:nvPr/>
        </p:nvPicPr>
        <p:blipFill>
          <a:blip r:embed="rId4" cstate="print"/>
          <a:srcRect/>
          <a:stretch>
            <a:fillRect/>
          </a:stretch>
        </p:blipFill>
        <p:spPr bwMode="auto">
          <a:xfrm>
            <a:off x="3501375" y="1007676"/>
            <a:ext cx="838231" cy="1002466"/>
          </a:xfrm>
          <a:prstGeom prst="rect">
            <a:avLst/>
          </a:prstGeom>
          <a:noFill/>
          <a:ln w="19050">
            <a:noFill/>
            <a:miter lim="800000"/>
            <a:headEnd/>
            <a:tailEnd/>
          </a:ln>
          <a:effectLst/>
        </p:spPr>
      </p:pic>
      <p:cxnSp>
        <p:nvCxnSpPr>
          <p:cNvPr id="62" name="Connecteur droit 61"/>
          <p:cNvCxnSpPr/>
          <p:nvPr/>
        </p:nvCxnSpPr>
        <p:spPr>
          <a:xfrm>
            <a:off x="5580228" y="2059352"/>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3" name="Picture 4"/>
          <p:cNvPicPr>
            <a:picLocks noChangeAspect="1" noChangeArrowheads="1"/>
          </p:cNvPicPr>
          <p:nvPr/>
        </p:nvPicPr>
        <p:blipFill>
          <a:blip r:embed="rId4" cstate="print"/>
          <a:srcRect/>
          <a:stretch>
            <a:fillRect/>
          </a:stretch>
        </p:blipFill>
        <p:spPr bwMode="auto">
          <a:xfrm>
            <a:off x="5160814" y="1013465"/>
            <a:ext cx="832061" cy="995087"/>
          </a:xfrm>
          <a:prstGeom prst="rect">
            <a:avLst/>
          </a:prstGeom>
          <a:noFill/>
          <a:ln w="19050">
            <a:noFill/>
            <a:miter lim="800000"/>
            <a:headEnd/>
            <a:tailEnd/>
          </a:ln>
          <a:effectLst/>
        </p:spPr>
      </p:pic>
      <p:sp>
        <p:nvSpPr>
          <p:cNvPr id="64" name="ZoneTexte 63"/>
          <p:cNvSpPr txBox="1"/>
          <p:nvPr/>
        </p:nvSpPr>
        <p:spPr>
          <a:xfrm>
            <a:off x="5240805" y="2521776"/>
            <a:ext cx="843280" cy="369332"/>
          </a:xfrm>
          <a:prstGeom prst="rect">
            <a:avLst/>
          </a:prstGeom>
          <a:noFill/>
        </p:spPr>
        <p:txBody>
          <a:bodyPr wrap="square" rtlCol="0">
            <a:spAutoFit/>
          </a:bodyPr>
          <a:lstStyle/>
          <a:p>
            <a:r>
              <a:rPr lang="fr-FR" dirty="0" smtClean="0"/>
              <a:t>1987</a:t>
            </a:r>
            <a:endParaRPr lang="fr-FR" dirty="0"/>
          </a:p>
        </p:txBody>
      </p:sp>
      <p:cxnSp>
        <p:nvCxnSpPr>
          <p:cNvPr id="66" name="Connecteur droit 65"/>
          <p:cNvCxnSpPr/>
          <p:nvPr/>
        </p:nvCxnSpPr>
        <p:spPr>
          <a:xfrm>
            <a:off x="8644921" y="5663419"/>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8033645" y="2008552"/>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7658270" y="2551333"/>
            <a:ext cx="843280" cy="369332"/>
          </a:xfrm>
          <a:prstGeom prst="rect">
            <a:avLst/>
          </a:prstGeom>
          <a:noFill/>
        </p:spPr>
        <p:txBody>
          <a:bodyPr wrap="square" rtlCol="0">
            <a:spAutoFit/>
          </a:bodyPr>
          <a:lstStyle/>
          <a:p>
            <a:r>
              <a:rPr lang="fr-FR" dirty="0" smtClean="0"/>
              <a:t>1997</a:t>
            </a:r>
            <a:endParaRPr lang="fr-FR" dirty="0"/>
          </a:p>
        </p:txBody>
      </p:sp>
      <p:grpSp>
        <p:nvGrpSpPr>
          <p:cNvPr id="70" name="Groupe 69"/>
          <p:cNvGrpSpPr/>
          <p:nvPr/>
        </p:nvGrpSpPr>
        <p:grpSpPr>
          <a:xfrm>
            <a:off x="7584054" y="823151"/>
            <a:ext cx="899181" cy="1102020"/>
            <a:chOff x="465485" y="1839012"/>
            <a:chExt cx="3221314" cy="4021201"/>
          </a:xfrm>
        </p:grpSpPr>
        <p:sp>
          <p:nvSpPr>
            <p:cNvPr id="71" name="Triangle isocèle 70"/>
            <p:cNvSpPr/>
            <p:nvPr/>
          </p:nvSpPr>
          <p:spPr>
            <a:xfrm>
              <a:off x="1543786" y="1839012"/>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Triangle isocèle 71"/>
            <p:cNvSpPr/>
            <p:nvPr/>
          </p:nvSpPr>
          <p:spPr>
            <a:xfrm rot="10800000">
              <a:off x="2619213" y="2836800"/>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Triangle isocèle 72"/>
            <p:cNvSpPr/>
            <p:nvPr/>
          </p:nvSpPr>
          <p:spPr>
            <a:xfrm>
              <a:off x="2619213" y="3863344"/>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Triangle isocèle 73"/>
            <p:cNvSpPr/>
            <p:nvPr/>
          </p:nvSpPr>
          <p:spPr>
            <a:xfrm rot="10800000">
              <a:off x="1538036" y="4861133"/>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Triangle isocèle 74"/>
            <p:cNvSpPr/>
            <p:nvPr/>
          </p:nvSpPr>
          <p:spPr>
            <a:xfrm>
              <a:off x="465486" y="3866220"/>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Triangle isocèle 75"/>
            <p:cNvSpPr/>
            <p:nvPr/>
          </p:nvSpPr>
          <p:spPr>
            <a:xfrm rot="10800000">
              <a:off x="465485" y="2848303"/>
              <a:ext cx="1067586" cy="999080"/>
            </a:xfrm>
            <a:prstGeom prst="triangle">
              <a:avLst/>
            </a:prstGeom>
            <a:gradFill>
              <a:gsLst>
                <a:gs pos="0">
                  <a:schemeClr val="accent4">
                    <a:lumMod val="60000"/>
                    <a:lumOff val="40000"/>
                  </a:schemeClr>
                </a:gs>
                <a:gs pos="0">
                  <a:schemeClr val="accent2"/>
                </a:gs>
                <a:gs pos="11000">
                  <a:schemeClr val="accent4">
                    <a:lumMod val="20000"/>
                    <a:lumOff val="80000"/>
                  </a:schemeClr>
                </a:gs>
                <a:gs pos="100000">
                  <a:schemeClr val="accent2"/>
                </a:gs>
              </a:gsLst>
              <a:lin ang="5400000" scaled="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7" name="ZoneTexte 76"/>
          <p:cNvSpPr txBox="1"/>
          <p:nvPr/>
        </p:nvSpPr>
        <p:spPr>
          <a:xfrm>
            <a:off x="8348560" y="6118666"/>
            <a:ext cx="843280" cy="369332"/>
          </a:xfrm>
          <a:prstGeom prst="rect">
            <a:avLst/>
          </a:prstGeom>
          <a:noFill/>
        </p:spPr>
        <p:txBody>
          <a:bodyPr wrap="square" rtlCol="0">
            <a:spAutoFit/>
          </a:bodyPr>
          <a:lstStyle/>
          <a:p>
            <a:r>
              <a:rPr lang="fr-FR" dirty="0" smtClean="0"/>
              <a:t>2005</a:t>
            </a:r>
            <a:endParaRPr lang="fr-FR" dirty="0"/>
          </a:p>
        </p:txBody>
      </p:sp>
      <p:sp>
        <p:nvSpPr>
          <p:cNvPr id="78" name="ZoneTexte 77"/>
          <p:cNvSpPr txBox="1"/>
          <p:nvPr/>
        </p:nvSpPr>
        <p:spPr>
          <a:xfrm>
            <a:off x="8057220" y="5182329"/>
            <a:ext cx="1368201" cy="461665"/>
          </a:xfrm>
          <a:prstGeom prst="rect">
            <a:avLst/>
          </a:prstGeom>
          <a:noFill/>
        </p:spPr>
        <p:txBody>
          <a:bodyPr wrap="square" rtlCol="0">
            <a:spAutoFit/>
          </a:bodyPr>
          <a:lstStyle/>
          <a:p>
            <a:r>
              <a:rPr lang="fr-FR" sz="2400" dirty="0" smtClean="0"/>
              <a:t>LSQ à 1D</a:t>
            </a:r>
            <a:endParaRPr lang="fr-FR" sz="2400" dirty="0"/>
          </a:p>
        </p:txBody>
      </p:sp>
      <p:sp>
        <p:nvSpPr>
          <p:cNvPr id="27" name="ZoneTexte 26"/>
          <p:cNvSpPr txBox="1"/>
          <p:nvPr/>
        </p:nvSpPr>
        <p:spPr>
          <a:xfrm>
            <a:off x="10358320" y="3462005"/>
            <a:ext cx="1803831" cy="954107"/>
          </a:xfrm>
          <a:prstGeom prst="rect">
            <a:avLst/>
          </a:prstGeom>
          <a:noFill/>
          <a:ln w="25400">
            <a:solidFill>
              <a:srgbClr val="FF0000"/>
            </a:solidFill>
          </a:ln>
        </p:spPr>
        <p:txBody>
          <a:bodyPr wrap="square" rtlCol="0">
            <a:spAutoFit/>
          </a:bodyPr>
          <a:lstStyle/>
          <a:p>
            <a:pPr algn="ctr"/>
            <a:r>
              <a:rPr lang="fr-FR" sz="2800" dirty="0"/>
              <a:t>LSQ à 2D ?</a:t>
            </a:r>
          </a:p>
          <a:p>
            <a:pPr algn="ctr"/>
            <a:r>
              <a:rPr lang="fr-FR" sz="2800" dirty="0" smtClean="0"/>
              <a:t>2018</a:t>
            </a:r>
            <a:endParaRPr lang="fr-FR" sz="2800" dirty="0"/>
          </a:p>
        </p:txBody>
      </p:sp>
      <p:cxnSp>
        <p:nvCxnSpPr>
          <p:cNvPr id="41" name="Connecteur droit 40"/>
          <p:cNvCxnSpPr/>
          <p:nvPr/>
        </p:nvCxnSpPr>
        <p:spPr>
          <a:xfrm>
            <a:off x="1927765" y="2054090"/>
            <a:ext cx="0" cy="5089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1554943" y="2529078"/>
            <a:ext cx="843280" cy="369332"/>
          </a:xfrm>
          <a:prstGeom prst="rect">
            <a:avLst/>
          </a:prstGeom>
          <a:noFill/>
        </p:spPr>
        <p:txBody>
          <a:bodyPr wrap="square" rtlCol="0">
            <a:spAutoFit/>
          </a:bodyPr>
          <a:lstStyle/>
          <a:p>
            <a:r>
              <a:rPr lang="fr-FR" dirty="0" smtClean="0"/>
              <a:t>1956</a:t>
            </a:r>
            <a:endParaRPr lang="fr-FR" dirty="0"/>
          </a:p>
        </p:txBody>
      </p:sp>
      <p:sp>
        <p:nvSpPr>
          <p:cNvPr id="43" name="ZoneTexte 42"/>
          <p:cNvSpPr txBox="1"/>
          <p:nvPr/>
        </p:nvSpPr>
        <p:spPr>
          <a:xfrm>
            <a:off x="1051818" y="1403355"/>
            <a:ext cx="1826738" cy="461665"/>
          </a:xfrm>
          <a:prstGeom prst="rect">
            <a:avLst/>
          </a:prstGeom>
          <a:noFill/>
        </p:spPr>
        <p:txBody>
          <a:bodyPr wrap="square" rtlCol="0">
            <a:spAutoFit/>
          </a:bodyPr>
          <a:lstStyle/>
          <a:p>
            <a:pPr algn="ctr"/>
            <a:r>
              <a:rPr lang="fr-FR" sz="2400" dirty="0" smtClean="0"/>
              <a:t>Théorie BCS</a:t>
            </a:r>
            <a:endParaRPr lang="fr-FR" sz="2400" dirty="0"/>
          </a:p>
        </p:txBody>
      </p:sp>
      <p:cxnSp>
        <p:nvCxnSpPr>
          <p:cNvPr id="9" name="Connecteur droit avec flèche 8"/>
          <p:cNvCxnSpPr>
            <a:stCxn id="51" idx="2"/>
            <a:endCxn id="57" idx="0"/>
          </p:cNvCxnSpPr>
          <p:nvPr/>
        </p:nvCxnSpPr>
        <p:spPr>
          <a:xfrm>
            <a:off x="3978145" y="2902367"/>
            <a:ext cx="767534" cy="17447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a:stCxn id="57" idx="0"/>
          </p:cNvCxnSpPr>
          <p:nvPr/>
        </p:nvCxnSpPr>
        <p:spPr>
          <a:xfrm flipV="1">
            <a:off x="4745679" y="2891108"/>
            <a:ext cx="767533" cy="17560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ccolade fermante 19"/>
          <p:cNvSpPr/>
          <p:nvPr/>
        </p:nvSpPr>
        <p:spPr>
          <a:xfrm>
            <a:off x="9861012" y="2104591"/>
            <a:ext cx="362333" cy="4071693"/>
          </a:xfrm>
          <a:prstGeom prst="rightBrace">
            <a:avLst>
              <a:gd name="adj1" fmla="val 46425"/>
              <a:gd name="adj2" fmla="val 47006"/>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26342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8F63521-B7C9-47EC-86B3-B658550C39ED}"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75</a:t>
            </a:fld>
            <a:endParaRPr lang="fr-FR"/>
          </a:p>
        </p:txBody>
      </p:sp>
      <p:sp>
        <p:nvSpPr>
          <p:cNvPr id="20"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La </a:t>
            </a:r>
            <a:r>
              <a:rPr lang="fr-FR" dirty="0" err="1" smtClean="0">
                <a:latin typeface="Times New Roman" panose="02020603050405020304" pitchFamily="18" charset="0"/>
                <a:cs typeface="Times New Roman" panose="02020603050405020304" pitchFamily="18" charset="0"/>
              </a:rPr>
              <a:t>barlowite</a:t>
            </a:r>
            <a:r>
              <a:rPr lang="fr-FR" dirty="0" smtClean="0">
                <a:latin typeface="Times New Roman" panose="02020603050405020304" pitchFamily="18" charset="0"/>
                <a:cs typeface="Times New Roman" panose="02020603050405020304" pitchFamily="18" charset="0"/>
              </a:rPr>
              <a:t> Cu</a:t>
            </a:r>
            <a:r>
              <a:rPr lang="fr-FR" baseline="-25000" dirty="0" smtClean="0">
                <a:latin typeface="Times New Roman" panose="02020603050405020304" pitchFamily="18" charset="0"/>
                <a:cs typeface="Times New Roman" panose="02020603050405020304" pitchFamily="18" charset="0"/>
              </a:rPr>
              <a:t>4</a:t>
            </a:r>
            <a:r>
              <a:rPr lang="fr-FR" dirty="0" smtClean="0">
                <a:latin typeface="Times New Roman" panose="02020603050405020304" pitchFamily="18" charset="0"/>
                <a:cs typeface="Times New Roman" panose="02020603050405020304" pitchFamily="18" charset="0"/>
              </a:rPr>
              <a:t>(OH)</a:t>
            </a:r>
            <a:r>
              <a:rPr lang="fr-FR" baseline="-25000" dirty="0" smtClean="0">
                <a:latin typeface="Times New Roman" panose="02020603050405020304" pitchFamily="18" charset="0"/>
                <a:cs typeface="Times New Roman" panose="02020603050405020304" pitchFamily="18" charset="0"/>
              </a:rPr>
              <a:t>6</a:t>
            </a:r>
            <a:r>
              <a:rPr lang="fr-FR" dirty="0" smtClean="0">
                <a:latin typeface="Times New Roman" panose="02020603050405020304" pitchFamily="18" charset="0"/>
                <a:cs typeface="Times New Roman" panose="02020603050405020304" pitchFamily="18" charset="0"/>
              </a:rPr>
              <a:t>FBr</a:t>
            </a:r>
            <a:endParaRPr lang="fr-FR" dirty="0">
              <a:latin typeface="Times New Roman" panose="02020603050405020304" pitchFamily="18" charset="0"/>
              <a:cs typeface="Times New Roman" panose="02020603050405020304" pitchFamily="18" charset="0"/>
            </a:endParaRPr>
          </a:p>
        </p:txBody>
      </p:sp>
      <p:pic>
        <p:nvPicPr>
          <p:cNvPr id="25" name="Image 24"/>
          <p:cNvPicPr>
            <a:picLocks noChangeAspect="1"/>
          </p:cNvPicPr>
          <p:nvPr/>
        </p:nvPicPr>
        <p:blipFill rotWithShape="1">
          <a:blip r:embed="rId2">
            <a:extLst>
              <a:ext uri="{28A0092B-C50C-407E-A947-70E740481C1C}">
                <a14:useLocalDpi xmlns:a14="http://schemas.microsoft.com/office/drawing/2010/main" val="0"/>
              </a:ext>
            </a:extLst>
          </a:blip>
          <a:srcRect l="6505" t="7562" r="25113" b="10497"/>
          <a:stretch/>
        </p:blipFill>
        <p:spPr>
          <a:xfrm>
            <a:off x="5262112" y="919079"/>
            <a:ext cx="6557057" cy="5165840"/>
          </a:xfrm>
          <a:prstGeom prst="rect">
            <a:avLst/>
          </a:prstGeom>
        </p:spPr>
      </p:pic>
      <p:sp>
        <p:nvSpPr>
          <p:cNvPr id="28" name="ZoneTexte 27"/>
          <p:cNvSpPr txBox="1"/>
          <p:nvPr/>
        </p:nvSpPr>
        <p:spPr>
          <a:xfrm>
            <a:off x="4295955" y="5894685"/>
            <a:ext cx="7832786" cy="461665"/>
          </a:xfrm>
          <a:prstGeom prst="rect">
            <a:avLst/>
          </a:prstGeom>
          <a:noFill/>
          <a:ln w="19050">
            <a:solidFill>
              <a:srgbClr val="FF0000"/>
            </a:solidFill>
          </a:ln>
        </p:spPr>
        <p:txBody>
          <a:bodyPr wrap="square" rtlCol="0">
            <a:spAutoFit/>
          </a:bodyPr>
          <a:lstStyle/>
          <a:p>
            <a:r>
              <a:rPr lang="fr-FR" sz="2400" dirty="0" smtClean="0"/>
              <a:t> </a:t>
            </a:r>
            <a:r>
              <a:rPr lang="fr-FR" sz="2400" b="1" u="sng" dirty="0" smtClean="0">
                <a:solidFill>
                  <a:srgbClr val="FF0000"/>
                </a:solidFill>
              </a:rPr>
              <a:t>Idée :</a:t>
            </a:r>
            <a:r>
              <a:rPr lang="fr-FR" sz="2400" dirty="0" smtClean="0"/>
              <a:t> substituer sélectivement les ions Cu</a:t>
            </a:r>
            <a:r>
              <a:rPr lang="fr-FR" sz="2400" baseline="30000" dirty="0" smtClean="0"/>
              <a:t>int</a:t>
            </a:r>
            <a:r>
              <a:rPr lang="fr-FR" sz="2400" dirty="0" smtClean="0"/>
              <a:t> par des ions Zn</a:t>
            </a:r>
            <a:r>
              <a:rPr lang="fr-FR" sz="2400" baseline="30000" dirty="0" smtClean="0"/>
              <a:t>2+</a:t>
            </a:r>
            <a:r>
              <a:rPr lang="fr-FR" sz="2400" dirty="0" smtClean="0"/>
              <a:t> </a:t>
            </a:r>
            <a:endParaRPr lang="fr-FR" sz="2400" dirty="0"/>
          </a:p>
        </p:txBody>
      </p:sp>
      <p:pic>
        <p:nvPicPr>
          <p:cNvPr id="36" name="Imag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338" y="1049383"/>
            <a:ext cx="2633718" cy="2806922"/>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1775" y="4028386"/>
            <a:ext cx="2086279" cy="2128145"/>
          </a:xfrm>
          <a:prstGeom prst="rect">
            <a:avLst/>
          </a:prstGeom>
        </p:spPr>
      </p:pic>
      <p:sp>
        <p:nvSpPr>
          <p:cNvPr id="38" name="ZoneTexte 37"/>
          <p:cNvSpPr txBox="1"/>
          <p:nvPr/>
        </p:nvSpPr>
        <p:spPr>
          <a:xfrm>
            <a:off x="8272715" y="3416990"/>
            <a:ext cx="2137913" cy="400110"/>
          </a:xfrm>
          <a:prstGeom prst="rect">
            <a:avLst/>
          </a:prstGeom>
          <a:noFill/>
        </p:spPr>
        <p:txBody>
          <a:bodyPr wrap="square" rtlCol="0">
            <a:spAutoFit/>
          </a:bodyPr>
          <a:lstStyle/>
          <a:p>
            <a:r>
              <a:rPr lang="fr-FR" sz="2000" b="1" dirty="0" smtClean="0"/>
              <a:t>Paramagnétique</a:t>
            </a:r>
            <a:endParaRPr lang="fr-FR" sz="2000" b="1" dirty="0"/>
          </a:p>
        </p:txBody>
      </p:sp>
      <p:sp>
        <p:nvSpPr>
          <p:cNvPr id="39" name="ZoneTexte 38"/>
          <p:cNvSpPr txBox="1"/>
          <p:nvPr/>
        </p:nvSpPr>
        <p:spPr>
          <a:xfrm>
            <a:off x="6096000" y="1674362"/>
            <a:ext cx="1378244" cy="400110"/>
          </a:xfrm>
          <a:prstGeom prst="rect">
            <a:avLst/>
          </a:prstGeom>
          <a:noFill/>
        </p:spPr>
        <p:txBody>
          <a:bodyPr wrap="square" rtlCol="0">
            <a:spAutoFit/>
          </a:bodyPr>
          <a:lstStyle/>
          <a:p>
            <a:r>
              <a:rPr lang="fr-FR" sz="2000" b="1" dirty="0" smtClean="0"/>
              <a:t>Ordonné</a:t>
            </a:r>
            <a:endParaRPr lang="fr-FR" sz="2000" b="1" dirty="0"/>
          </a:p>
        </p:txBody>
      </p:sp>
      <p:sp>
        <p:nvSpPr>
          <p:cNvPr id="40" name="ZoneTexte 39"/>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1" name="ZoneTexte 40"/>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42" name="ZoneTexte 41"/>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3" name="ZoneTexte 42"/>
              <p:cNvSpPr txBox="1"/>
              <p:nvPr/>
            </p:nvSpPr>
            <p:spPr>
              <a:xfrm>
                <a:off x="8477030" y="3964967"/>
                <a:ext cx="1786964"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rPr>
                        <m:t>χ</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𝑇</m:t>
                          </m:r>
                        </m:e>
                      </m:d>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𝐶</m:t>
                          </m:r>
                        </m:num>
                        <m:den>
                          <m:r>
                            <a:rPr lang="fr-FR" sz="2400" b="0" i="1" smtClean="0">
                              <a:latin typeface="Cambria Math" panose="02040503050406030204" pitchFamily="18" charset="0"/>
                            </a:rPr>
                            <m:t>𝑇</m:t>
                          </m:r>
                          <m:r>
                            <a:rPr lang="fr-FR" sz="2400" b="0" i="1" smtClean="0">
                              <a:latin typeface="Cambria Math" panose="02040503050406030204" pitchFamily="18" charset="0"/>
                            </a:rPr>
                            <m:t>−</m:t>
                          </m:r>
                          <m:r>
                            <m:rPr>
                              <m:sty m:val="p"/>
                            </m:rPr>
                            <a:rPr lang="el-GR" sz="2400" b="0" i="1" smtClean="0">
                              <a:latin typeface="Cambria Math" panose="02040503050406030204" pitchFamily="18" charset="0"/>
                            </a:rPr>
                            <m:t>θ</m:t>
                          </m:r>
                        </m:den>
                      </m:f>
                    </m:oMath>
                  </m:oMathPara>
                </a14:m>
                <a:endParaRPr lang="fr-FR" sz="2400" dirty="0"/>
              </a:p>
            </p:txBody>
          </p:sp>
        </mc:Choice>
        <mc:Fallback xmlns="">
          <p:sp>
            <p:nvSpPr>
              <p:cNvPr id="43" name="ZoneTexte 42"/>
              <p:cNvSpPr txBox="1">
                <a:spLocks noRot="1" noChangeAspect="1" noMove="1" noResize="1" noEditPoints="1" noAdjustHandles="1" noChangeArrowheads="1" noChangeShapeType="1" noTextEdit="1"/>
              </p:cNvSpPr>
              <p:nvPr/>
            </p:nvSpPr>
            <p:spPr>
              <a:xfrm>
                <a:off x="8477030" y="3964967"/>
                <a:ext cx="1786964" cy="693844"/>
              </a:xfrm>
              <a:prstGeom prst="rect">
                <a:avLst/>
              </a:prstGeom>
              <a:blipFill>
                <a:blip r:embed="rId13"/>
                <a:stretch>
                  <a:fillRect/>
                </a:stretch>
              </a:blipFill>
            </p:spPr>
            <p:txBody>
              <a:bodyPr/>
              <a:lstStyle/>
              <a:p>
                <a:r>
                  <a:rPr lang="fr-FR">
                    <a:noFill/>
                  </a:rPr>
                  <a:t> </a:t>
                </a:r>
              </a:p>
            </p:txBody>
          </p:sp>
        </mc:Fallback>
      </mc:AlternateContent>
      <p:grpSp>
        <p:nvGrpSpPr>
          <p:cNvPr id="21" name="Groupe 20"/>
          <p:cNvGrpSpPr/>
          <p:nvPr/>
        </p:nvGrpSpPr>
        <p:grpSpPr>
          <a:xfrm>
            <a:off x="96328" y="1063356"/>
            <a:ext cx="1125414" cy="2379210"/>
            <a:chOff x="96328" y="1063356"/>
            <a:chExt cx="1125414" cy="2379210"/>
          </a:xfrm>
        </p:grpSpPr>
        <p:grpSp>
          <p:nvGrpSpPr>
            <p:cNvPr id="6" name="Groupe 5"/>
            <p:cNvGrpSpPr/>
            <p:nvPr/>
          </p:nvGrpSpPr>
          <p:grpSpPr>
            <a:xfrm>
              <a:off x="96328" y="1063356"/>
              <a:ext cx="1125414" cy="2379210"/>
              <a:chOff x="82063" y="682643"/>
              <a:chExt cx="1125414" cy="2379210"/>
            </a:xfrm>
          </p:grpSpPr>
          <p:sp>
            <p:nvSpPr>
              <p:cNvPr id="7" name="ZoneTexte 6"/>
              <p:cNvSpPr txBox="1"/>
              <p:nvPr/>
            </p:nvSpPr>
            <p:spPr>
              <a:xfrm>
                <a:off x="420516" y="2104421"/>
                <a:ext cx="565472" cy="338554"/>
              </a:xfrm>
              <a:prstGeom prst="rect">
                <a:avLst/>
              </a:prstGeom>
              <a:noFill/>
            </p:spPr>
            <p:txBody>
              <a:bodyPr wrap="square" rtlCol="0">
                <a:spAutoFit/>
              </a:bodyPr>
              <a:lstStyle/>
              <a:p>
                <a:r>
                  <a:rPr lang="fr-FR" sz="1600" b="1" dirty="0">
                    <a:solidFill>
                      <a:srgbClr val="387438"/>
                    </a:solidFill>
                  </a:rPr>
                  <a:t>F</a:t>
                </a:r>
              </a:p>
            </p:txBody>
          </p:sp>
          <p:sp>
            <p:nvSpPr>
              <p:cNvPr id="8" name="ZoneTexte 7"/>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9" name="ZoneTexte 8"/>
              <p:cNvSpPr txBox="1"/>
              <p:nvPr/>
            </p:nvSpPr>
            <p:spPr>
              <a:xfrm>
                <a:off x="404459" y="2431685"/>
                <a:ext cx="678568" cy="338554"/>
              </a:xfrm>
              <a:prstGeom prst="rect">
                <a:avLst/>
              </a:prstGeom>
              <a:noFill/>
            </p:spPr>
            <p:txBody>
              <a:bodyPr wrap="square" rtlCol="0">
                <a:spAutoFit/>
              </a:bodyPr>
              <a:lstStyle/>
              <a:p>
                <a:r>
                  <a:rPr lang="fr-FR" sz="1600" b="1" dirty="0">
                    <a:solidFill>
                      <a:srgbClr val="D61C1C"/>
                    </a:solidFill>
                  </a:rPr>
                  <a:t>O</a:t>
                </a:r>
              </a:p>
            </p:txBody>
          </p:sp>
          <p:sp>
            <p:nvSpPr>
              <p:cNvPr id="10" name="ZoneTexte 9"/>
              <p:cNvSpPr txBox="1"/>
              <p:nvPr/>
            </p:nvSpPr>
            <p:spPr>
              <a:xfrm>
                <a:off x="404384" y="2723299"/>
                <a:ext cx="561393" cy="338554"/>
              </a:xfrm>
              <a:prstGeom prst="rect">
                <a:avLst/>
              </a:prstGeom>
              <a:noFill/>
            </p:spPr>
            <p:txBody>
              <a:bodyPr wrap="square" rtlCol="0">
                <a:spAutoFit/>
              </a:bodyPr>
              <a:lstStyle/>
              <a:p>
                <a:r>
                  <a:rPr lang="fr-FR" sz="1600" b="1" dirty="0">
                    <a:solidFill>
                      <a:srgbClr val="BBBBBB"/>
                    </a:solidFill>
                  </a:rPr>
                  <a:t>H</a:t>
                </a:r>
              </a:p>
            </p:txBody>
          </p:sp>
          <p:sp>
            <p:nvSpPr>
              <p:cNvPr id="11" name="ZoneTexte 10"/>
              <p:cNvSpPr txBox="1"/>
              <p:nvPr/>
            </p:nvSpPr>
            <p:spPr>
              <a:xfrm>
                <a:off x="421482" y="1227574"/>
                <a:ext cx="621871" cy="338554"/>
              </a:xfrm>
              <a:prstGeom prst="rect">
                <a:avLst/>
              </a:prstGeom>
              <a:noFill/>
            </p:spPr>
            <p:txBody>
              <a:bodyPr wrap="square" rtlCol="0">
                <a:spAutoFit/>
              </a:bodyPr>
              <a:lstStyle/>
              <a:p>
                <a:r>
                  <a:rPr lang="fr-FR" sz="1600" b="1" dirty="0" smtClean="0">
                    <a:solidFill>
                      <a:srgbClr val="7C23D4"/>
                    </a:solidFill>
                  </a:rPr>
                  <a:t>Cu</a:t>
                </a:r>
                <a:r>
                  <a:rPr lang="fr-FR" sz="1600" b="1" baseline="30000" dirty="0" smtClean="0">
                    <a:solidFill>
                      <a:srgbClr val="7C23D4"/>
                    </a:solidFill>
                  </a:rPr>
                  <a:t>int</a:t>
                </a:r>
                <a:endParaRPr lang="fr-FR" sz="1600" b="1" baseline="30000" dirty="0">
                  <a:solidFill>
                    <a:srgbClr val="7C23D4"/>
                  </a:solidFill>
                </a:endParaRPr>
              </a:p>
            </p:txBody>
          </p:sp>
          <p:sp>
            <p:nvSpPr>
              <p:cNvPr id="12" name="ZoneTexte 11"/>
              <p:cNvSpPr txBox="1"/>
              <p:nvPr/>
            </p:nvSpPr>
            <p:spPr>
              <a:xfrm>
                <a:off x="430757" y="1692763"/>
                <a:ext cx="665872" cy="338554"/>
              </a:xfrm>
              <a:prstGeom prst="rect">
                <a:avLst/>
              </a:prstGeom>
              <a:noFill/>
            </p:spPr>
            <p:txBody>
              <a:bodyPr wrap="square" rtlCol="0">
                <a:spAutoFit/>
              </a:bodyPr>
              <a:lstStyle/>
              <a:p>
                <a:r>
                  <a:rPr lang="fr-FR" sz="1600" b="1" dirty="0">
                    <a:solidFill>
                      <a:srgbClr val="8C5534"/>
                    </a:solidFill>
                  </a:rPr>
                  <a:t>Br</a:t>
                </a:r>
              </a:p>
            </p:txBody>
          </p:sp>
          <p:pic>
            <p:nvPicPr>
              <p:cNvPr id="13" name="Image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968" y="1649615"/>
                <a:ext cx="349211" cy="401923"/>
              </a:xfrm>
              <a:prstGeom prst="rect">
                <a:avLst/>
              </a:prstGeom>
            </p:spPr>
          </p:pic>
          <p:pic>
            <p:nvPicPr>
              <p:cNvPr id="14" name="Image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15" name="Imag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063" y="1181026"/>
                <a:ext cx="410308" cy="382491"/>
              </a:xfrm>
              <a:prstGeom prst="rect">
                <a:avLst/>
              </a:prstGeom>
            </p:spPr>
          </p:pic>
          <p:pic>
            <p:nvPicPr>
              <p:cNvPr id="17" name="Imag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4360" y="2784135"/>
                <a:ext cx="319380" cy="252142"/>
              </a:xfrm>
              <a:prstGeom prst="rect">
                <a:avLst/>
              </a:prstGeom>
            </p:spPr>
          </p:pic>
          <p:pic>
            <p:nvPicPr>
              <p:cNvPr id="18" name="Imag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3671" y="2459710"/>
                <a:ext cx="201787" cy="275776"/>
              </a:xfrm>
              <a:prstGeom prst="rect">
                <a:avLst/>
              </a:prstGeom>
            </p:spPr>
          </p:pic>
        </p:grpSp>
        <p:pic>
          <p:nvPicPr>
            <p:cNvPr id="5" name="Image 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84324" y="2512799"/>
              <a:ext cx="235559" cy="243282"/>
            </a:xfrm>
            <a:prstGeom prst="rect">
              <a:avLst/>
            </a:prstGeom>
          </p:spPr>
        </p:pic>
      </p:grpSp>
    </p:spTree>
    <p:extLst>
      <p:ext uri="{BB962C8B-B14F-4D97-AF65-F5344CB8AC3E}">
        <p14:creationId xmlns:p14="http://schemas.microsoft.com/office/powerpoint/2010/main" val="216755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3BD5AD7-D145-433E-8DFF-25E8729DF23D}"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76</a:t>
            </a:fld>
            <a:endParaRPr lang="fr-FR"/>
          </a:p>
        </p:txBody>
      </p:sp>
      <p:sp>
        <p:nvSpPr>
          <p:cNvPr id="20"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La famille </a:t>
            </a:r>
            <a:r>
              <a:rPr lang="fr-FR" dirty="0">
                <a:latin typeface="Times New Roman" panose="02020603050405020304" pitchFamily="18" charset="0"/>
                <a:cs typeface="Times New Roman" panose="02020603050405020304" pitchFamily="18" charset="0"/>
              </a:rPr>
              <a:t>des Zn</a:t>
            </a:r>
            <a:r>
              <a:rPr lang="fr-FR" baseline="-25000" dirty="0">
                <a:latin typeface="Times New Roman" panose="02020603050405020304" pitchFamily="18" charset="0"/>
                <a:cs typeface="Times New Roman" panose="02020603050405020304" pitchFamily="18" charset="0"/>
              </a:rPr>
              <a:t>x</a:t>
            </a:r>
            <a:r>
              <a:rPr lang="fr-FR" dirty="0">
                <a:latin typeface="Times New Roman" panose="02020603050405020304" pitchFamily="18" charset="0"/>
                <a:cs typeface="Times New Roman" panose="02020603050405020304" pitchFamily="18" charset="0"/>
              </a:rPr>
              <a:t>-barlowites Zn</a:t>
            </a:r>
            <a:r>
              <a:rPr lang="fr-FR" baseline="-25000" dirty="0">
                <a:latin typeface="Times New Roman" panose="02020603050405020304" pitchFamily="18" charset="0"/>
                <a:cs typeface="Times New Roman" panose="02020603050405020304" pitchFamily="18" charset="0"/>
              </a:rPr>
              <a:t>x</a:t>
            </a:r>
            <a:r>
              <a:rPr lang="fr-FR" dirty="0">
                <a:latin typeface="Times New Roman" panose="02020603050405020304" pitchFamily="18" charset="0"/>
                <a:cs typeface="Times New Roman" panose="02020603050405020304" pitchFamily="18" charset="0"/>
              </a:rPr>
              <a:t>Cu</a:t>
            </a:r>
            <a:r>
              <a:rPr lang="fr-FR" baseline="-25000" dirty="0">
                <a:latin typeface="Times New Roman" panose="02020603050405020304" pitchFamily="18" charset="0"/>
                <a:cs typeface="Times New Roman" panose="02020603050405020304" pitchFamily="18" charset="0"/>
              </a:rPr>
              <a:t>4-x</a:t>
            </a:r>
            <a:r>
              <a:rPr lang="fr-FR" dirty="0">
                <a:latin typeface="Times New Roman" panose="02020603050405020304" pitchFamily="18" charset="0"/>
                <a:cs typeface="Times New Roman" panose="02020603050405020304" pitchFamily="18" charset="0"/>
              </a:rPr>
              <a:t>(OH)</a:t>
            </a:r>
            <a:r>
              <a:rPr lang="fr-FR" baseline="-25000" dirty="0">
                <a:latin typeface="Times New Roman" panose="02020603050405020304" pitchFamily="18" charset="0"/>
                <a:cs typeface="Times New Roman" panose="02020603050405020304" pitchFamily="18" charset="0"/>
              </a:rPr>
              <a:t>6</a:t>
            </a:r>
            <a:r>
              <a:rPr lang="fr-FR" dirty="0">
                <a:latin typeface="Times New Roman" panose="02020603050405020304" pitchFamily="18" charset="0"/>
                <a:cs typeface="Times New Roman" panose="02020603050405020304" pitchFamily="18" charset="0"/>
              </a:rPr>
              <a:t>FBr</a:t>
            </a:r>
          </a:p>
        </p:txBody>
      </p:sp>
      <p:graphicFrame>
        <p:nvGraphicFramePr>
          <p:cNvPr id="25" name="Objet 24"/>
          <p:cNvGraphicFramePr>
            <a:graphicFrameLocks noChangeAspect="1"/>
          </p:cNvGraphicFramePr>
          <p:nvPr>
            <p:extLst>
              <p:ext uri="{D42A27DB-BD31-4B8C-83A1-F6EECF244321}">
                <p14:modId xmlns:p14="http://schemas.microsoft.com/office/powerpoint/2010/main" val="3728765798"/>
              </p:ext>
            </p:extLst>
          </p:nvPr>
        </p:nvGraphicFramePr>
        <p:xfrm>
          <a:off x="4522018" y="544198"/>
          <a:ext cx="7859875" cy="6014236"/>
        </p:xfrm>
        <a:graphic>
          <a:graphicData uri="http://schemas.openxmlformats.org/presentationml/2006/ole">
            <mc:AlternateContent xmlns:mc="http://schemas.openxmlformats.org/markup-compatibility/2006">
              <mc:Choice xmlns:v="urn:schemas-microsoft-com:vml" Requires="v">
                <p:oleObj spid="_x0000_s3312" name="Graph" r:id="rId3" imgW="3920760" imgH="3000960" progId="Origin95.Graph">
                  <p:embed/>
                </p:oleObj>
              </mc:Choice>
              <mc:Fallback>
                <p:oleObj name="Graph" r:id="rId3" imgW="3920760" imgH="3000960" progId="Origin95.Graph">
                  <p:embed/>
                  <p:pic>
                    <p:nvPicPr>
                      <p:cNvPr id="2" name="Objet 1"/>
                      <p:cNvPicPr/>
                      <p:nvPr/>
                    </p:nvPicPr>
                    <p:blipFill>
                      <a:blip r:embed="rId4"/>
                      <a:stretch>
                        <a:fillRect/>
                      </a:stretch>
                    </p:blipFill>
                    <p:spPr>
                      <a:xfrm>
                        <a:off x="4522018" y="544198"/>
                        <a:ext cx="7859875" cy="6014236"/>
                      </a:xfrm>
                      <a:prstGeom prst="rect">
                        <a:avLst/>
                      </a:prstGeom>
                    </p:spPr>
                  </p:pic>
                </p:oleObj>
              </mc:Fallback>
            </mc:AlternateContent>
          </a:graphicData>
        </a:graphic>
      </p:graphicFrame>
      <p:cxnSp>
        <p:nvCxnSpPr>
          <p:cNvPr id="26" name="Connecteur droit 25"/>
          <p:cNvCxnSpPr/>
          <p:nvPr/>
        </p:nvCxnSpPr>
        <p:spPr>
          <a:xfrm flipV="1">
            <a:off x="8318864" y="2894183"/>
            <a:ext cx="1" cy="2628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7936091" y="5499228"/>
            <a:ext cx="925032" cy="369332"/>
          </a:xfrm>
          <a:prstGeom prst="rect">
            <a:avLst/>
          </a:prstGeom>
          <a:noFill/>
        </p:spPr>
        <p:txBody>
          <a:bodyPr wrap="square" rtlCol="0">
            <a:spAutoFit/>
          </a:bodyPr>
          <a:lstStyle/>
          <a:p>
            <a:r>
              <a:rPr lang="fr-FR" dirty="0" smtClean="0"/>
              <a:t>T</a:t>
            </a:r>
            <a:r>
              <a:rPr lang="fr-FR" baseline="-25000" dirty="0" smtClean="0"/>
              <a:t>N</a:t>
            </a:r>
            <a:r>
              <a:rPr lang="fr-FR" dirty="0" smtClean="0"/>
              <a:t>=15K</a:t>
            </a:r>
            <a:endParaRPr lang="fr-FR" dirty="0"/>
          </a:p>
        </p:txBody>
      </p:sp>
      <p:sp>
        <p:nvSpPr>
          <p:cNvPr id="90" name="ZoneTexte 89"/>
          <p:cNvSpPr txBox="1"/>
          <p:nvPr/>
        </p:nvSpPr>
        <p:spPr>
          <a:xfrm>
            <a:off x="10152457" y="4369277"/>
            <a:ext cx="1074198" cy="400110"/>
          </a:xfrm>
          <a:prstGeom prst="rect">
            <a:avLst/>
          </a:prstGeom>
          <a:noFill/>
        </p:spPr>
        <p:txBody>
          <a:bodyPr wrap="square" rtlCol="0">
            <a:spAutoFit/>
          </a:bodyPr>
          <a:lstStyle/>
          <a:p>
            <a:r>
              <a:rPr lang="fr-FR" sz="2000" b="1" dirty="0" smtClean="0"/>
              <a:t>PM</a:t>
            </a:r>
            <a:endParaRPr lang="fr-FR" sz="2000" b="1" dirty="0"/>
          </a:p>
        </p:txBody>
      </p:sp>
      <p:sp>
        <p:nvSpPr>
          <p:cNvPr id="91" name="ZoneTexte 90"/>
          <p:cNvSpPr txBox="1"/>
          <p:nvPr/>
        </p:nvSpPr>
        <p:spPr>
          <a:xfrm>
            <a:off x="7361573" y="1376559"/>
            <a:ext cx="1074198" cy="400110"/>
          </a:xfrm>
          <a:prstGeom prst="rect">
            <a:avLst/>
          </a:prstGeom>
          <a:noFill/>
        </p:spPr>
        <p:txBody>
          <a:bodyPr wrap="square" rtlCol="0">
            <a:spAutoFit/>
          </a:bodyPr>
          <a:lstStyle/>
          <a:p>
            <a:r>
              <a:rPr lang="fr-FR" sz="2000" b="1" dirty="0" smtClean="0"/>
              <a:t>AFM </a:t>
            </a:r>
            <a:endParaRPr lang="fr-FR" sz="2000" b="1" dirty="0"/>
          </a:p>
        </p:txBody>
      </p:sp>
      <p:pic>
        <p:nvPicPr>
          <p:cNvPr id="108" name="Image 10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0710" y="1402931"/>
            <a:ext cx="2888558" cy="3078521"/>
          </a:xfrm>
          <a:prstGeom prst="rect">
            <a:avLst/>
          </a:prstGeom>
        </p:spPr>
      </p:pic>
      <p:pic>
        <p:nvPicPr>
          <p:cNvPr id="111" name="Imag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3554" y="1948064"/>
            <a:ext cx="270967" cy="287753"/>
          </a:xfrm>
          <a:prstGeom prst="rect">
            <a:avLst/>
          </a:prstGeom>
        </p:spPr>
      </p:pic>
      <p:sp>
        <p:nvSpPr>
          <p:cNvPr id="112" name="ZoneTexte 111"/>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3" name="ZoneTexte 112"/>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114" name="ZoneTexte 113"/>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115877" y="1376559"/>
            <a:ext cx="1125414" cy="2765290"/>
            <a:chOff x="115877" y="1376559"/>
            <a:chExt cx="1125414" cy="2765290"/>
          </a:xfrm>
        </p:grpSpPr>
        <p:grpSp>
          <p:nvGrpSpPr>
            <p:cNvPr id="33" name="Groupe 32"/>
            <p:cNvGrpSpPr/>
            <p:nvPr/>
          </p:nvGrpSpPr>
          <p:grpSpPr>
            <a:xfrm>
              <a:off x="115877" y="1376559"/>
              <a:ext cx="1125414" cy="2765290"/>
              <a:chOff x="96328" y="1063356"/>
              <a:chExt cx="1125414" cy="2765290"/>
            </a:xfrm>
          </p:grpSpPr>
          <p:grpSp>
            <p:nvGrpSpPr>
              <p:cNvPr id="34" name="Groupe 33"/>
              <p:cNvGrpSpPr/>
              <p:nvPr/>
            </p:nvGrpSpPr>
            <p:grpSpPr>
              <a:xfrm>
                <a:off x="96328" y="1063356"/>
                <a:ext cx="1125414" cy="2765290"/>
                <a:chOff x="82063" y="682643"/>
                <a:chExt cx="1125414" cy="2765290"/>
              </a:xfrm>
            </p:grpSpPr>
            <p:sp>
              <p:nvSpPr>
                <p:cNvPr id="36" name="ZoneTexte 35"/>
                <p:cNvSpPr txBox="1"/>
                <p:nvPr/>
              </p:nvSpPr>
              <p:spPr>
                <a:xfrm>
                  <a:off x="420516" y="2490501"/>
                  <a:ext cx="565472" cy="338554"/>
                </a:xfrm>
                <a:prstGeom prst="rect">
                  <a:avLst/>
                </a:prstGeom>
                <a:noFill/>
              </p:spPr>
              <p:txBody>
                <a:bodyPr wrap="square" rtlCol="0">
                  <a:spAutoFit/>
                </a:bodyPr>
                <a:lstStyle/>
                <a:p>
                  <a:r>
                    <a:rPr lang="fr-FR" sz="1600" b="1" dirty="0">
                      <a:solidFill>
                        <a:srgbClr val="387438"/>
                      </a:solidFill>
                    </a:rPr>
                    <a:t>F</a:t>
                  </a:r>
                </a:p>
              </p:txBody>
            </p:sp>
            <p:sp>
              <p:nvSpPr>
                <p:cNvPr id="37" name="ZoneTexte 36"/>
                <p:cNvSpPr txBox="1"/>
                <p:nvPr/>
              </p:nvSpPr>
              <p:spPr>
                <a:xfrm>
                  <a:off x="425587" y="724070"/>
                  <a:ext cx="781890" cy="338554"/>
                </a:xfrm>
                <a:prstGeom prst="rect">
                  <a:avLst/>
                </a:prstGeom>
                <a:noFill/>
              </p:spPr>
              <p:txBody>
                <a:bodyPr wrap="square" rtlCol="0">
                  <a:spAutoFit/>
                </a:bodyPr>
                <a:lstStyle/>
                <a:p>
                  <a:r>
                    <a:rPr lang="fr-FR" sz="1600" b="1" dirty="0" smtClean="0">
                      <a:solidFill>
                        <a:srgbClr val="304BB9"/>
                      </a:solidFill>
                    </a:rPr>
                    <a:t>Cu</a:t>
                  </a:r>
                  <a:r>
                    <a:rPr lang="fr-FR" sz="1600" b="1" baseline="30000" dirty="0" smtClean="0">
                      <a:solidFill>
                        <a:srgbClr val="304BB9"/>
                      </a:solidFill>
                    </a:rPr>
                    <a:t>kago</a:t>
                  </a:r>
                  <a:endParaRPr lang="fr-FR" sz="1600" b="1" baseline="30000" dirty="0">
                    <a:solidFill>
                      <a:srgbClr val="304BB9"/>
                    </a:solidFill>
                  </a:endParaRPr>
                </a:p>
              </p:txBody>
            </p:sp>
            <p:sp>
              <p:nvSpPr>
                <p:cNvPr id="38" name="ZoneTexte 37"/>
                <p:cNvSpPr txBox="1"/>
                <p:nvPr/>
              </p:nvSpPr>
              <p:spPr>
                <a:xfrm>
                  <a:off x="404459" y="2817765"/>
                  <a:ext cx="678568" cy="338554"/>
                </a:xfrm>
                <a:prstGeom prst="rect">
                  <a:avLst/>
                </a:prstGeom>
                <a:noFill/>
              </p:spPr>
              <p:txBody>
                <a:bodyPr wrap="square" rtlCol="0">
                  <a:spAutoFit/>
                </a:bodyPr>
                <a:lstStyle/>
                <a:p>
                  <a:r>
                    <a:rPr lang="fr-FR" sz="1600" b="1" dirty="0">
                      <a:solidFill>
                        <a:srgbClr val="D61C1C"/>
                      </a:solidFill>
                    </a:rPr>
                    <a:t>O</a:t>
                  </a:r>
                </a:p>
              </p:txBody>
            </p:sp>
            <p:sp>
              <p:nvSpPr>
                <p:cNvPr id="39" name="ZoneTexte 38"/>
                <p:cNvSpPr txBox="1"/>
                <p:nvPr/>
              </p:nvSpPr>
              <p:spPr>
                <a:xfrm>
                  <a:off x="404384" y="3109379"/>
                  <a:ext cx="561393" cy="338554"/>
                </a:xfrm>
                <a:prstGeom prst="rect">
                  <a:avLst/>
                </a:prstGeom>
                <a:noFill/>
              </p:spPr>
              <p:txBody>
                <a:bodyPr wrap="square" rtlCol="0">
                  <a:spAutoFit/>
                </a:bodyPr>
                <a:lstStyle/>
                <a:p>
                  <a:r>
                    <a:rPr lang="fr-FR" sz="1600" b="1" dirty="0">
                      <a:solidFill>
                        <a:srgbClr val="BBBBBB"/>
                      </a:solidFill>
                    </a:rPr>
                    <a:t>H</a:t>
                  </a:r>
                </a:p>
              </p:txBody>
            </p:sp>
            <p:sp>
              <p:nvSpPr>
                <p:cNvPr id="40" name="ZoneTexte 39"/>
                <p:cNvSpPr txBox="1"/>
                <p:nvPr/>
              </p:nvSpPr>
              <p:spPr>
                <a:xfrm>
                  <a:off x="421482" y="1227574"/>
                  <a:ext cx="621871" cy="338554"/>
                </a:xfrm>
                <a:prstGeom prst="rect">
                  <a:avLst/>
                </a:prstGeom>
                <a:noFill/>
              </p:spPr>
              <p:txBody>
                <a:bodyPr wrap="square" rtlCol="0">
                  <a:spAutoFit/>
                </a:bodyPr>
                <a:lstStyle/>
                <a:p>
                  <a:r>
                    <a:rPr lang="fr-FR" sz="1600" b="1" dirty="0" smtClean="0">
                      <a:solidFill>
                        <a:srgbClr val="7C23D4"/>
                      </a:solidFill>
                    </a:rPr>
                    <a:t>Cu</a:t>
                  </a:r>
                  <a:r>
                    <a:rPr lang="fr-FR" sz="1600" b="1" baseline="30000" dirty="0" smtClean="0">
                      <a:solidFill>
                        <a:srgbClr val="7C23D4"/>
                      </a:solidFill>
                    </a:rPr>
                    <a:t>int</a:t>
                  </a:r>
                  <a:endParaRPr lang="fr-FR" sz="1600" b="1" baseline="30000" dirty="0">
                    <a:solidFill>
                      <a:srgbClr val="7C23D4"/>
                    </a:solidFill>
                  </a:endParaRPr>
                </a:p>
              </p:txBody>
            </p:sp>
            <p:sp>
              <p:nvSpPr>
                <p:cNvPr id="41" name="ZoneTexte 40"/>
                <p:cNvSpPr txBox="1"/>
                <p:nvPr/>
              </p:nvSpPr>
              <p:spPr>
                <a:xfrm>
                  <a:off x="430757" y="2078843"/>
                  <a:ext cx="665872" cy="338554"/>
                </a:xfrm>
                <a:prstGeom prst="rect">
                  <a:avLst/>
                </a:prstGeom>
                <a:noFill/>
              </p:spPr>
              <p:txBody>
                <a:bodyPr wrap="square" rtlCol="0">
                  <a:spAutoFit/>
                </a:bodyPr>
                <a:lstStyle/>
                <a:p>
                  <a:r>
                    <a:rPr lang="fr-FR" sz="1600" b="1" dirty="0">
                      <a:solidFill>
                        <a:srgbClr val="8C5534"/>
                      </a:solidFill>
                    </a:rPr>
                    <a:t>Br</a:t>
                  </a:r>
                </a:p>
              </p:txBody>
            </p:sp>
            <p:pic>
              <p:nvPicPr>
                <p:cNvPr id="42" name="Imag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68" y="2035695"/>
                  <a:ext cx="349211" cy="401923"/>
                </a:xfrm>
                <a:prstGeom prst="rect">
                  <a:avLst/>
                </a:prstGeom>
              </p:spPr>
            </p:pic>
            <p:pic>
              <p:nvPicPr>
                <p:cNvPr id="43" name="Imag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08" y="682643"/>
                  <a:ext cx="386861" cy="422681"/>
                </a:xfrm>
                <a:prstGeom prst="rect">
                  <a:avLst/>
                </a:prstGeom>
              </p:spPr>
            </p:pic>
            <p:pic>
              <p:nvPicPr>
                <p:cNvPr id="44" name="Imag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63" y="1181026"/>
                  <a:ext cx="410308" cy="382491"/>
                </a:xfrm>
                <a:prstGeom prst="rect">
                  <a:avLst/>
                </a:prstGeom>
              </p:spPr>
            </p:pic>
            <p:pic>
              <p:nvPicPr>
                <p:cNvPr id="45" name="Image 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360" y="3170215"/>
                  <a:ext cx="319380" cy="252142"/>
                </a:xfrm>
                <a:prstGeom prst="rect">
                  <a:avLst/>
                </a:prstGeom>
              </p:spPr>
            </p:pic>
            <p:pic>
              <p:nvPicPr>
                <p:cNvPr id="46" name="Image 4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3671" y="2845790"/>
                  <a:ext cx="201787" cy="275776"/>
                </a:xfrm>
                <a:prstGeom prst="rect">
                  <a:avLst/>
                </a:prstGeom>
              </p:spPr>
            </p:pic>
          </p:grpSp>
          <p:pic>
            <p:nvPicPr>
              <p:cNvPr id="35" name="Imag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4324" y="2898879"/>
                <a:ext cx="235559" cy="243282"/>
              </a:xfrm>
              <a:prstGeom prst="rect">
                <a:avLst/>
              </a:prstGeom>
            </p:spPr>
          </p:pic>
        </p:grpSp>
        <p:pic>
          <p:nvPicPr>
            <p:cNvPr id="47" name="Image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3418" y="2303620"/>
              <a:ext cx="363639" cy="386166"/>
            </a:xfrm>
            <a:prstGeom prst="rect">
              <a:avLst/>
            </a:prstGeom>
          </p:spPr>
        </p:pic>
        <p:sp>
          <p:nvSpPr>
            <p:cNvPr id="48" name="Rectangle 47"/>
            <p:cNvSpPr/>
            <p:nvPr/>
          </p:nvSpPr>
          <p:spPr>
            <a:xfrm>
              <a:off x="477554" y="2333685"/>
              <a:ext cx="393056" cy="338554"/>
            </a:xfrm>
            <a:prstGeom prst="rect">
              <a:avLst/>
            </a:prstGeom>
          </p:spPr>
          <p:txBody>
            <a:bodyPr wrap="none">
              <a:spAutoFit/>
            </a:bodyPr>
            <a:lstStyle/>
            <a:p>
              <a:r>
                <a:rPr lang="fr-FR" sz="1600" b="1" dirty="0" smtClean="0">
                  <a:solidFill>
                    <a:srgbClr val="47FFFF"/>
                  </a:solidFill>
                </a:rPr>
                <a:t>Zn</a:t>
              </a:r>
              <a:endParaRPr lang="fr-FR" sz="1600" dirty="0">
                <a:solidFill>
                  <a:srgbClr val="47FFFF"/>
                </a:solidFill>
              </a:endParaRPr>
            </a:p>
          </p:txBody>
        </p:sp>
      </p:grpSp>
    </p:spTree>
    <p:extLst>
      <p:ext uri="{BB962C8B-B14F-4D97-AF65-F5344CB8AC3E}">
        <p14:creationId xmlns:p14="http://schemas.microsoft.com/office/powerpoint/2010/main" val="2750910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 name="Objet 24"/>
          <p:cNvGraphicFramePr>
            <a:graphicFrameLocks noChangeAspect="1"/>
          </p:cNvGraphicFramePr>
          <p:nvPr>
            <p:extLst>
              <p:ext uri="{D42A27DB-BD31-4B8C-83A1-F6EECF244321}">
                <p14:modId xmlns:p14="http://schemas.microsoft.com/office/powerpoint/2010/main" val="1940558180"/>
              </p:ext>
            </p:extLst>
          </p:nvPr>
        </p:nvGraphicFramePr>
        <p:xfrm>
          <a:off x="4522018" y="544198"/>
          <a:ext cx="7859875" cy="6014236"/>
        </p:xfrm>
        <a:graphic>
          <a:graphicData uri="http://schemas.openxmlformats.org/presentationml/2006/ole">
            <mc:AlternateContent xmlns:mc="http://schemas.openxmlformats.org/markup-compatibility/2006">
              <mc:Choice xmlns:v="urn:schemas-microsoft-com:vml" Requires="v">
                <p:oleObj spid="_x0000_s7400" name="Graph" r:id="rId3" imgW="3920760" imgH="3000960" progId="Origin95.Graph">
                  <p:embed/>
                </p:oleObj>
              </mc:Choice>
              <mc:Fallback>
                <p:oleObj name="Graph" r:id="rId3" imgW="3920760" imgH="3000960" progId="Origin95.Graph">
                  <p:embed/>
                  <p:pic>
                    <p:nvPicPr>
                      <p:cNvPr id="25" name="Objet 24"/>
                      <p:cNvPicPr/>
                      <p:nvPr/>
                    </p:nvPicPr>
                    <p:blipFill>
                      <a:blip r:embed="rId4"/>
                      <a:stretch>
                        <a:fillRect/>
                      </a:stretch>
                    </p:blipFill>
                    <p:spPr>
                      <a:xfrm>
                        <a:off x="4522018" y="544198"/>
                        <a:ext cx="7859875" cy="6014236"/>
                      </a:xfrm>
                      <a:prstGeom prst="rect">
                        <a:avLst/>
                      </a:prstGeom>
                    </p:spPr>
                  </p:pic>
                </p:oleObj>
              </mc:Fallback>
            </mc:AlternateContent>
          </a:graphicData>
        </a:graphic>
      </p:graphicFrame>
      <p:sp>
        <p:nvSpPr>
          <p:cNvPr id="2" name="Espace réservé de la date 1"/>
          <p:cNvSpPr>
            <a:spLocks noGrp="1"/>
          </p:cNvSpPr>
          <p:nvPr>
            <p:ph type="dt" sz="half" idx="10"/>
          </p:nvPr>
        </p:nvSpPr>
        <p:spPr/>
        <p:txBody>
          <a:bodyPr/>
          <a:lstStyle/>
          <a:p>
            <a:fld id="{9439B682-F999-43B8-809F-B79E034083CB}"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77</a:t>
            </a:fld>
            <a:endParaRPr lang="fr-FR"/>
          </a:p>
        </p:txBody>
      </p:sp>
      <p:sp>
        <p:nvSpPr>
          <p:cNvPr id="20"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La famille des Zn</a:t>
            </a:r>
            <a:r>
              <a:rPr lang="fr-FR" baseline="-25000" dirty="0" smtClean="0">
                <a:latin typeface="Times New Roman" panose="02020603050405020304" pitchFamily="18" charset="0"/>
                <a:cs typeface="Times New Roman" panose="02020603050405020304" pitchFamily="18" charset="0"/>
              </a:rPr>
              <a:t>x</a:t>
            </a:r>
            <a:r>
              <a:rPr lang="fr-FR" dirty="0" smtClean="0">
                <a:latin typeface="Times New Roman" panose="02020603050405020304" pitchFamily="18" charset="0"/>
                <a:cs typeface="Times New Roman" panose="02020603050405020304" pitchFamily="18" charset="0"/>
              </a:rPr>
              <a:t>-barlowites Zn</a:t>
            </a:r>
            <a:r>
              <a:rPr lang="fr-FR" baseline="-25000" dirty="0">
                <a:latin typeface="Times New Roman" panose="02020603050405020304" pitchFamily="18" charset="0"/>
                <a:cs typeface="Times New Roman" panose="02020603050405020304" pitchFamily="18" charset="0"/>
              </a:rPr>
              <a:t>x</a:t>
            </a:r>
            <a:r>
              <a:rPr lang="fr-FR" dirty="0" smtClean="0">
                <a:latin typeface="Times New Roman" panose="02020603050405020304" pitchFamily="18" charset="0"/>
                <a:cs typeface="Times New Roman" panose="02020603050405020304" pitchFamily="18" charset="0"/>
              </a:rPr>
              <a:t>Cu</a:t>
            </a:r>
            <a:r>
              <a:rPr lang="fr-FR" baseline="-25000" dirty="0">
                <a:latin typeface="Times New Roman" panose="02020603050405020304" pitchFamily="18" charset="0"/>
                <a:cs typeface="Times New Roman" panose="02020603050405020304" pitchFamily="18" charset="0"/>
              </a:rPr>
              <a:t>4-x</a:t>
            </a:r>
            <a:r>
              <a:rPr lang="fr-FR" dirty="0" smtClean="0">
                <a:latin typeface="Times New Roman" panose="02020603050405020304" pitchFamily="18" charset="0"/>
                <a:cs typeface="Times New Roman" panose="02020603050405020304" pitchFamily="18" charset="0"/>
              </a:rPr>
              <a:t>(OH)</a:t>
            </a:r>
            <a:r>
              <a:rPr lang="fr-FR" baseline="-25000" dirty="0" smtClean="0">
                <a:latin typeface="Times New Roman" panose="02020603050405020304" pitchFamily="18" charset="0"/>
                <a:cs typeface="Times New Roman" panose="02020603050405020304" pitchFamily="18" charset="0"/>
              </a:rPr>
              <a:t>6</a:t>
            </a:r>
            <a:r>
              <a:rPr lang="fr-FR" dirty="0" smtClean="0">
                <a:latin typeface="Times New Roman" panose="02020603050405020304" pitchFamily="18" charset="0"/>
                <a:cs typeface="Times New Roman" panose="02020603050405020304" pitchFamily="18" charset="0"/>
              </a:rPr>
              <a:t>FBr</a:t>
            </a:r>
            <a:endParaRPr lang="fr-FR" dirty="0">
              <a:latin typeface="Times New Roman" panose="02020603050405020304" pitchFamily="18" charset="0"/>
              <a:cs typeface="Times New Roman" panose="02020603050405020304" pitchFamily="18" charset="0"/>
            </a:endParaRPr>
          </a:p>
        </p:txBody>
      </p:sp>
      <p:cxnSp>
        <p:nvCxnSpPr>
          <p:cNvPr id="26" name="Connecteur droit 25"/>
          <p:cNvCxnSpPr/>
          <p:nvPr/>
        </p:nvCxnSpPr>
        <p:spPr>
          <a:xfrm flipV="1">
            <a:off x="8318864" y="2894183"/>
            <a:ext cx="1" cy="2628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7936091" y="5499228"/>
            <a:ext cx="925032" cy="369332"/>
          </a:xfrm>
          <a:prstGeom prst="rect">
            <a:avLst/>
          </a:prstGeom>
          <a:noFill/>
        </p:spPr>
        <p:txBody>
          <a:bodyPr wrap="square" rtlCol="0">
            <a:spAutoFit/>
          </a:bodyPr>
          <a:lstStyle/>
          <a:p>
            <a:r>
              <a:rPr lang="fr-FR" dirty="0" smtClean="0"/>
              <a:t>T</a:t>
            </a:r>
            <a:r>
              <a:rPr lang="fr-FR" baseline="-25000" dirty="0" smtClean="0"/>
              <a:t>N</a:t>
            </a:r>
            <a:r>
              <a:rPr lang="fr-FR" dirty="0" smtClean="0"/>
              <a:t>=15K</a:t>
            </a:r>
            <a:endParaRPr lang="fr-FR" dirty="0"/>
          </a:p>
        </p:txBody>
      </p:sp>
      <p:sp>
        <p:nvSpPr>
          <p:cNvPr id="90" name="ZoneTexte 89"/>
          <p:cNvSpPr txBox="1"/>
          <p:nvPr/>
        </p:nvSpPr>
        <p:spPr>
          <a:xfrm>
            <a:off x="9336601" y="4208183"/>
            <a:ext cx="1996391" cy="400110"/>
          </a:xfrm>
          <a:prstGeom prst="rect">
            <a:avLst/>
          </a:prstGeom>
          <a:noFill/>
        </p:spPr>
        <p:txBody>
          <a:bodyPr wrap="square" rtlCol="0">
            <a:spAutoFit/>
          </a:bodyPr>
          <a:lstStyle/>
          <a:p>
            <a:r>
              <a:rPr lang="fr-FR" sz="2000" b="1" dirty="0" smtClean="0"/>
              <a:t>Paramagnétique</a:t>
            </a:r>
            <a:endParaRPr lang="fr-FR" sz="2000" b="1" dirty="0"/>
          </a:p>
        </p:txBody>
      </p:sp>
      <p:sp>
        <p:nvSpPr>
          <p:cNvPr id="91" name="ZoneTexte 90"/>
          <p:cNvSpPr txBox="1"/>
          <p:nvPr/>
        </p:nvSpPr>
        <p:spPr>
          <a:xfrm>
            <a:off x="7361572" y="1376559"/>
            <a:ext cx="1249027" cy="400110"/>
          </a:xfrm>
          <a:prstGeom prst="rect">
            <a:avLst/>
          </a:prstGeom>
          <a:noFill/>
        </p:spPr>
        <p:txBody>
          <a:bodyPr wrap="square" rtlCol="0">
            <a:spAutoFit/>
          </a:bodyPr>
          <a:lstStyle/>
          <a:p>
            <a:r>
              <a:rPr lang="fr-FR" sz="2000" b="1" dirty="0" smtClean="0"/>
              <a:t>Ordonné </a:t>
            </a:r>
            <a:endParaRPr lang="fr-FR" sz="2000" b="1" dirty="0"/>
          </a:p>
        </p:txBody>
      </p:sp>
      <p:sp>
        <p:nvSpPr>
          <p:cNvPr id="22" name="Ellipse 21"/>
          <p:cNvSpPr/>
          <p:nvPr/>
        </p:nvSpPr>
        <p:spPr>
          <a:xfrm rot="1076320">
            <a:off x="5886219" y="4777860"/>
            <a:ext cx="1587260" cy="388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8986" y="1249204"/>
            <a:ext cx="4461633" cy="523220"/>
          </a:xfrm>
          <a:prstGeom prst="rect">
            <a:avLst/>
          </a:prstGeom>
          <a:noFill/>
        </p:spPr>
        <p:txBody>
          <a:bodyPr wrap="square" rtlCol="0">
            <a:spAutoFit/>
          </a:bodyPr>
          <a:lstStyle/>
          <a:p>
            <a:r>
              <a:rPr lang="fr-FR" sz="2800" b="1" u="sng" dirty="0" smtClean="0"/>
              <a:t>Premier résultat :</a:t>
            </a:r>
            <a:endParaRPr lang="fr-FR" sz="2800" dirty="0"/>
          </a:p>
        </p:txBody>
      </p:sp>
      <p:sp>
        <p:nvSpPr>
          <p:cNvPr id="24" name="Rectangle 23"/>
          <p:cNvSpPr/>
          <p:nvPr/>
        </p:nvSpPr>
        <p:spPr>
          <a:xfrm>
            <a:off x="211562" y="1840526"/>
            <a:ext cx="4216142" cy="830997"/>
          </a:xfrm>
          <a:prstGeom prst="rect">
            <a:avLst/>
          </a:prstGeom>
          <a:ln w="19050">
            <a:solidFill>
              <a:srgbClr val="FF0000"/>
            </a:solidFill>
          </a:ln>
        </p:spPr>
        <p:txBody>
          <a:bodyPr wrap="square">
            <a:spAutoFit/>
          </a:bodyPr>
          <a:lstStyle/>
          <a:p>
            <a:pPr algn="ctr"/>
            <a:r>
              <a:rPr lang="fr-FR" sz="2400" dirty="0" smtClean="0"/>
              <a:t>Absence d’ordre magnétique pour </a:t>
            </a:r>
            <a:r>
              <a:rPr lang="fr-FR" sz="2400" dirty="0"/>
              <a:t>x&gt;0.6</a:t>
            </a:r>
          </a:p>
        </p:txBody>
      </p:sp>
      <mc:AlternateContent xmlns:mc="http://schemas.openxmlformats.org/markup-compatibility/2006" xmlns:a14="http://schemas.microsoft.com/office/drawing/2010/main">
        <mc:Choice Requires="a14">
          <p:sp>
            <p:nvSpPr>
              <p:cNvPr id="35" name="ZoneTexte 34"/>
              <p:cNvSpPr txBox="1"/>
              <p:nvPr/>
            </p:nvSpPr>
            <p:spPr>
              <a:xfrm>
                <a:off x="131571" y="3309586"/>
                <a:ext cx="457138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χ</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𝑇</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χ</m:t>
                          </m:r>
                        </m:e>
                        <m:sub>
                          <m:r>
                            <a:rPr lang="fr-FR" sz="2400" b="0" i="1" smtClean="0">
                              <a:latin typeface="Cambria Math" panose="02040503050406030204" pitchFamily="18" charset="0"/>
                              <a:ea typeface="Cambria Math" panose="02040503050406030204" pitchFamily="18" charset="0"/>
                            </a:rPr>
                            <m:t>𝐶𝑢</m:t>
                          </m:r>
                          <m:r>
                            <a:rPr lang="fr-FR" sz="2400" b="0" i="1" baseline="30000" smtClean="0">
                              <a:latin typeface="Cambria Math" panose="02040503050406030204" pitchFamily="18" charset="0"/>
                              <a:ea typeface="Cambria Math" panose="02040503050406030204" pitchFamily="18" charset="0"/>
                            </a:rPr>
                            <m:t>𝑘𝑎𝑔𝑜</m:t>
                          </m:r>
                        </m:sub>
                      </m:sSub>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𝑇</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χ</m:t>
                          </m:r>
                        </m:e>
                        <m:sub>
                          <m:r>
                            <a:rPr lang="fr-FR" sz="2400" b="0" i="1" smtClean="0">
                              <a:latin typeface="Cambria Math" panose="02040503050406030204" pitchFamily="18" charset="0"/>
                              <a:ea typeface="Cambria Math" panose="02040503050406030204" pitchFamily="18" charset="0"/>
                            </a:rPr>
                            <m:t>𝐶𝑢</m:t>
                          </m:r>
                          <m:r>
                            <a:rPr lang="fr-FR" sz="2400" b="0" i="1" baseline="30000" smtClean="0">
                              <a:latin typeface="Cambria Math" panose="02040503050406030204" pitchFamily="18" charset="0"/>
                              <a:ea typeface="Cambria Math" panose="02040503050406030204" pitchFamily="18" charset="0"/>
                            </a:rPr>
                            <m:t>𝑖𝑛𝑡</m:t>
                          </m:r>
                        </m:sub>
                      </m:sSub>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𝑇</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χ</m:t>
                          </m:r>
                        </m:e>
                        <m:sub>
                          <m:r>
                            <a:rPr lang="fr-FR" sz="2400" b="0" i="1" smtClean="0">
                              <a:latin typeface="Cambria Math" panose="02040503050406030204" pitchFamily="18" charset="0"/>
                              <a:ea typeface="Cambria Math" panose="02040503050406030204" pitchFamily="18" charset="0"/>
                            </a:rPr>
                            <m:t>0</m:t>
                          </m:r>
                        </m:sub>
                      </m:sSub>
                    </m:oMath>
                  </m:oMathPara>
                </a14:m>
                <a:endParaRPr lang="fr-FR" sz="2400" dirty="0"/>
              </a:p>
            </p:txBody>
          </p:sp>
        </mc:Choice>
        <mc:Fallback xmlns="">
          <p:sp>
            <p:nvSpPr>
              <p:cNvPr id="35" name="ZoneTexte 34"/>
              <p:cNvSpPr txBox="1">
                <a:spLocks noRot="1" noChangeAspect="1" noMove="1" noResize="1" noEditPoints="1" noAdjustHandles="1" noChangeArrowheads="1" noChangeShapeType="1" noTextEdit="1"/>
              </p:cNvSpPr>
              <p:nvPr/>
            </p:nvSpPr>
            <p:spPr>
              <a:xfrm>
                <a:off x="131571" y="3309586"/>
                <a:ext cx="4571380" cy="384657"/>
              </a:xfrm>
              <a:prstGeom prst="rect">
                <a:avLst/>
              </a:prstGeom>
              <a:blipFill>
                <a:blip r:embed="rId5"/>
                <a:stretch>
                  <a:fillRect b="-1904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ZoneTexte 43"/>
              <p:cNvSpPr txBox="1"/>
              <p:nvPr/>
            </p:nvSpPr>
            <p:spPr>
              <a:xfrm>
                <a:off x="32058" y="5991974"/>
                <a:ext cx="249510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χ</m:t>
                          </m:r>
                        </m:e>
                        <m:sub>
                          <m:r>
                            <a:rPr lang="fr-FR" sz="2400" i="1">
                              <a:latin typeface="Cambria Math" panose="02040503050406030204" pitchFamily="18" charset="0"/>
                              <a:ea typeface="Cambria Math" panose="02040503050406030204" pitchFamily="18" charset="0"/>
                            </a:rPr>
                            <m:t>𝐶𝑢</m:t>
                          </m:r>
                          <m:r>
                            <a:rPr lang="fr-FR" sz="2400" i="1" baseline="30000">
                              <a:latin typeface="Cambria Math" panose="02040503050406030204" pitchFamily="18" charset="0"/>
                              <a:ea typeface="Cambria Math" panose="02040503050406030204" pitchFamily="18" charset="0"/>
                            </a:rPr>
                            <m:t>𝑘𝑎𝑔𝑜</m:t>
                          </m:r>
                        </m:sub>
                      </m:sSub>
                      <m:r>
                        <a:rPr lang="fr-FR" sz="2400" b="0" i="1" smtClean="0">
                          <a:latin typeface="Cambria Math" panose="02040503050406030204" pitchFamily="18" charset="0"/>
                        </a:rPr>
                        <m:t>(</m:t>
                      </m:r>
                      <m:r>
                        <a:rPr lang="fr-FR" sz="2400" b="0" i="1" smtClean="0">
                          <a:latin typeface="Cambria Math" panose="02040503050406030204" pitchFamily="18" charset="0"/>
                        </a:rPr>
                        <m:t>𝑇</m:t>
                      </m:r>
                      <m:r>
                        <a:rPr lang="fr-FR" sz="2400" b="0" i="1" smtClean="0">
                          <a:latin typeface="Cambria Math" panose="02040503050406030204" pitchFamily="18" charset="0"/>
                          <a:ea typeface="Cambria Math" panose="02040503050406030204" pitchFamily="18" charset="0"/>
                        </a:rPr>
                        <m:t>→0)∼0</m:t>
                      </m:r>
                    </m:oMath>
                  </m:oMathPara>
                </a14:m>
                <a:endParaRPr lang="fr-FR" sz="2400" dirty="0"/>
              </a:p>
            </p:txBody>
          </p:sp>
        </mc:Choice>
        <mc:Fallback xmlns="">
          <p:sp>
            <p:nvSpPr>
              <p:cNvPr id="44" name="ZoneTexte 43"/>
              <p:cNvSpPr txBox="1">
                <a:spLocks noRot="1" noChangeAspect="1" noMove="1" noResize="1" noEditPoints="1" noAdjustHandles="1" noChangeArrowheads="1" noChangeShapeType="1" noTextEdit="1"/>
              </p:cNvSpPr>
              <p:nvPr/>
            </p:nvSpPr>
            <p:spPr>
              <a:xfrm>
                <a:off x="32058" y="5991974"/>
                <a:ext cx="2495107" cy="384657"/>
              </a:xfrm>
              <a:prstGeom prst="rect">
                <a:avLst/>
              </a:prstGeom>
              <a:blipFill>
                <a:blip r:embed="rId6"/>
                <a:stretch>
                  <a:fillRect l="-2439" r="-2439" b="-30159"/>
                </a:stretch>
              </a:blipFill>
            </p:spPr>
            <p:txBody>
              <a:bodyPr/>
              <a:lstStyle/>
              <a:p>
                <a:r>
                  <a:rPr lang="fr-FR">
                    <a:noFill/>
                  </a:rPr>
                  <a:t> </a:t>
                </a:r>
              </a:p>
            </p:txBody>
          </p:sp>
        </mc:Fallback>
      </mc:AlternateContent>
      <p:pic>
        <p:nvPicPr>
          <p:cNvPr id="38" name="Imag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562" y="4378198"/>
            <a:ext cx="1565959" cy="1592366"/>
          </a:xfrm>
          <a:prstGeom prst="rect">
            <a:avLst/>
          </a:prstGeom>
        </p:spPr>
      </p:pic>
      <mc:AlternateContent xmlns:mc="http://schemas.openxmlformats.org/markup-compatibility/2006" xmlns:a14="http://schemas.microsoft.com/office/drawing/2010/main">
        <mc:Choice Requires="a14">
          <p:sp>
            <p:nvSpPr>
              <p:cNvPr id="45" name="ZoneTexte 44"/>
              <p:cNvSpPr txBox="1"/>
              <p:nvPr/>
            </p:nvSpPr>
            <p:spPr>
              <a:xfrm>
                <a:off x="2149832" y="4714544"/>
                <a:ext cx="344487"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800" b="0" i="1" smtClean="0">
                          <a:latin typeface="Cambria Math" panose="02040503050406030204" pitchFamily="18" charset="0"/>
                        </a:rPr>
                        <m:t>+</m:t>
                      </m:r>
                    </m:oMath>
                  </m:oMathPara>
                </a14:m>
                <a:endParaRPr lang="fr-FR" sz="2800"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149832" y="4714544"/>
                <a:ext cx="344487" cy="430887"/>
              </a:xfrm>
              <a:prstGeom prst="rect">
                <a:avLst/>
              </a:prstGeom>
              <a:blipFill>
                <a:blip r:embed="rId8"/>
                <a:stretch>
                  <a:fillRect/>
                </a:stretch>
              </a:blipFill>
            </p:spPr>
            <p:txBody>
              <a:bodyPr/>
              <a:lstStyle/>
              <a:p>
                <a:r>
                  <a:rPr lang="fr-FR">
                    <a:noFill/>
                  </a:rPr>
                  <a:t> </a:t>
                </a:r>
              </a:p>
            </p:txBody>
          </p:sp>
        </mc:Fallback>
      </mc:AlternateContent>
      <p:cxnSp>
        <p:nvCxnSpPr>
          <p:cNvPr id="47" name="Connecteur droit avec flèche 46"/>
          <p:cNvCxnSpPr>
            <a:endCxn id="38" idx="0"/>
          </p:cNvCxnSpPr>
          <p:nvPr/>
        </p:nvCxnSpPr>
        <p:spPr>
          <a:xfrm flipH="1">
            <a:off x="994542" y="3753909"/>
            <a:ext cx="551386" cy="6242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0" y="2639493"/>
            <a:ext cx="4461633" cy="523220"/>
          </a:xfrm>
          <a:prstGeom prst="rect">
            <a:avLst/>
          </a:prstGeom>
          <a:noFill/>
        </p:spPr>
        <p:txBody>
          <a:bodyPr wrap="square" rtlCol="0">
            <a:spAutoFit/>
          </a:bodyPr>
          <a:lstStyle/>
          <a:p>
            <a:r>
              <a:rPr lang="fr-FR" sz="2800" b="1" u="sng" dirty="0" smtClean="0"/>
              <a:t>Problème :</a:t>
            </a:r>
            <a:endParaRPr lang="fr-FR" sz="2800" dirty="0"/>
          </a:p>
        </p:txBody>
      </p:sp>
      <p:cxnSp>
        <p:nvCxnSpPr>
          <p:cNvPr id="51" name="Connecteur droit avec flèche 50"/>
          <p:cNvCxnSpPr/>
          <p:nvPr/>
        </p:nvCxnSpPr>
        <p:spPr>
          <a:xfrm flipH="1">
            <a:off x="3300087" y="3828241"/>
            <a:ext cx="35839" cy="5499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a:endCxn id="55" idx="3"/>
          </p:cNvCxnSpPr>
          <p:nvPr/>
        </p:nvCxnSpPr>
        <p:spPr>
          <a:xfrm flipH="1">
            <a:off x="4227902" y="4957935"/>
            <a:ext cx="1868098" cy="1375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ZoneTexte 57"/>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ZoneTexte 58"/>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60" name="ZoneTexte 59"/>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56" name="Imag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24023" y="4381143"/>
            <a:ext cx="1633023" cy="1719295"/>
          </a:xfrm>
          <a:prstGeom prst="rect">
            <a:avLst/>
          </a:prstGeom>
        </p:spPr>
      </p:pic>
      <mc:AlternateContent xmlns:mc="http://schemas.openxmlformats.org/markup-compatibility/2006" xmlns:a14="http://schemas.microsoft.com/office/drawing/2010/main">
        <mc:Choice Requires="a14">
          <p:sp>
            <p:nvSpPr>
              <p:cNvPr id="55" name="ZoneTexte 54"/>
              <p:cNvSpPr txBox="1"/>
              <p:nvPr/>
            </p:nvSpPr>
            <p:spPr>
              <a:xfrm>
                <a:off x="2494319" y="5987403"/>
                <a:ext cx="1733583"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χ</m:t>
                          </m:r>
                        </m:e>
                        <m:sub>
                          <m:r>
                            <a:rPr lang="fr-FR" sz="2400" i="1">
                              <a:latin typeface="Cambria Math" panose="02040503050406030204" pitchFamily="18" charset="0"/>
                              <a:ea typeface="Cambria Math" panose="02040503050406030204" pitchFamily="18" charset="0"/>
                            </a:rPr>
                            <m:t>𝐶𝑢</m:t>
                          </m:r>
                          <m:r>
                            <a:rPr lang="fr-FR" sz="2400" b="0" i="1" baseline="30000" smtClean="0">
                              <a:latin typeface="Cambria Math" panose="02040503050406030204" pitchFamily="18" charset="0"/>
                              <a:ea typeface="Cambria Math" panose="02040503050406030204" pitchFamily="18" charset="0"/>
                            </a:rPr>
                            <m:t>𝑖𝑛𝑡</m:t>
                          </m:r>
                        </m:sub>
                      </m:sSub>
                      <m:r>
                        <a:rPr lang="fr-FR" sz="2400" b="0" i="1" smtClean="0">
                          <a:latin typeface="Cambria Math" panose="02040503050406030204" pitchFamily="18" charset="0"/>
                        </a:rPr>
                        <m:t>(</m:t>
                      </m:r>
                      <m:r>
                        <a:rPr lang="fr-FR" sz="2400" b="0" i="1" smtClean="0">
                          <a:latin typeface="Cambria Math" panose="02040503050406030204" pitchFamily="18" charset="0"/>
                        </a:rPr>
                        <m:t>𝑇</m:t>
                      </m:r>
                      <m:r>
                        <a:rPr lang="fr-FR" sz="2400" b="0" i="1" smtClean="0">
                          <a:latin typeface="Cambria Math" panose="02040503050406030204" pitchFamily="18" charset="0"/>
                        </a:rPr>
                        <m:t>)∼</m:t>
                      </m:r>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𝐶</m:t>
                          </m:r>
                        </m:num>
                        <m:den>
                          <m:r>
                            <a:rPr lang="fr-FR" sz="2400" b="0" i="1" smtClean="0">
                              <a:latin typeface="Cambria Math" panose="02040503050406030204" pitchFamily="18" charset="0"/>
                              <a:ea typeface="Cambria Math" panose="02040503050406030204" pitchFamily="18" charset="0"/>
                            </a:rPr>
                            <m:t>𝑇</m:t>
                          </m:r>
                        </m:den>
                      </m:f>
                    </m:oMath>
                  </m:oMathPara>
                </a14:m>
                <a:endParaRPr lang="fr-FR" sz="2400" dirty="0"/>
              </a:p>
            </p:txBody>
          </p:sp>
        </mc:Choice>
        <mc:Fallback xmlns="">
          <p:sp>
            <p:nvSpPr>
              <p:cNvPr id="55" name="ZoneTexte 54"/>
              <p:cNvSpPr txBox="1">
                <a:spLocks noRot="1" noChangeAspect="1" noMove="1" noResize="1" noEditPoints="1" noAdjustHandles="1" noChangeArrowheads="1" noChangeShapeType="1" noTextEdit="1"/>
              </p:cNvSpPr>
              <p:nvPr/>
            </p:nvSpPr>
            <p:spPr>
              <a:xfrm>
                <a:off x="2494319" y="5987403"/>
                <a:ext cx="1733583" cy="691471"/>
              </a:xfrm>
              <a:prstGeom prst="rect">
                <a:avLst/>
              </a:prstGeom>
              <a:blipFill>
                <a:blip r:embed="rId10"/>
                <a:stretch>
                  <a:fillRect/>
                </a:stretch>
              </a:blipFill>
            </p:spPr>
            <p:txBody>
              <a:bodyPr/>
              <a:lstStyle/>
              <a:p>
                <a:r>
                  <a:rPr lang="fr-FR">
                    <a:noFill/>
                  </a:rPr>
                  <a:t> </a:t>
                </a:r>
              </a:p>
            </p:txBody>
          </p:sp>
        </mc:Fallback>
      </mc:AlternateContent>
      <p:sp>
        <p:nvSpPr>
          <p:cNvPr id="62" name="ZoneTexte 61"/>
          <p:cNvSpPr txBox="1"/>
          <p:nvPr/>
        </p:nvSpPr>
        <p:spPr>
          <a:xfrm>
            <a:off x="5936458" y="5175398"/>
            <a:ext cx="1736501" cy="400110"/>
          </a:xfrm>
          <a:prstGeom prst="rect">
            <a:avLst/>
          </a:prstGeom>
          <a:noFill/>
        </p:spPr>
        <p:txBody>
          <a:bodyPr wrap="square" rtlCol="0">
            <a:spAutoFit/>
          </a:bodyPr>
          <a:lstStyle/>
          <a:p>
            <a:r>
              <a:rPr lang="fr-FR" sz="2000" b="1" dirty="0" smtClean="0"/>
              <a:t>Non ordonné </a:t>
            </a:r>
            <a:endParaRPr lang="fr-FR" sz="2000" b="1" dirty="0"/>
          </a:p>
        </p:txBody>
      </p:sp>
    </p:spTree>
    <p:extLst>
      <p:ext uri="{BB962C8B-B14F-4D97-AF65-F5344CB8AC3E}">
        <p14:creationId xmlns:p14="http://schemas.microsoft.com/office/powerpoint/2010/main" val="291466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EF40840-F851-4FD6-BF3E-65E26341820B}"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78</a:t>
            </a:fld>
            <a:endParaRPr lang="fr-FR"/>
          </a:p>
        </p:txBody>
      </p:sp>
      <p:grpSp>
        <p:nvGrpSpPr>
          <p:cNvPr id="30" name="Groupe 29"/>
          <p:cNvGrpSpPr/>
          <p:nvPr/>
        </p:nvGrpSpPr>
        <p:grpSpPr>
          <a:xfrm>
            <a:off x="458402" y="1472300"/>
            <a:ext cx="3474702" cy="3265715"/>
            <a:chOff x="639554" y="1472300"/>
            <a:chExt cx="3474702" cy="3265715"/>
          </a:xfrm>
        </p:grpSpPr>
        <p:pic>
          <p:nvPicPr>
            <p:cNvPr id="31" name="Imag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855" y="2752310"/>
              <a:ext cx="642963" cy="594740"/>
            </a:xfrm>
            <a:prstGeom prst="rect">
              <a:avLst/>
            </a:prstGeom>
          </p:spPr>
        </p:pic>
        <p:grpSp>
          <p:nvGrpSpPr>
            <p:cNvPr id="32" name="Groupe 31"/>
            <p:cNvGrpSpPr/>
            <p:nvPr/>
          </p:nvGrpSpPr>
          <p:grpSpPr>
            <a:xfrm>
              <a:off x="639554" y="1472300"/>
              <a:ext cx="3474702" cy="3265715"/>
              <a:chOff x="639554" y="1489552"/>
              <a:chExt cx="3474702" cy="3265715"/>
            </a:xfrm>
          </p:grpSpPr>
          <p:sp>
            <p:nvSpPr>
              <p:cNvPr id="33" name="Ellipse 32"/>
              <p:cNvSpPr/>
              <p:nvPr/>
            </p:nvSpPr>
            <p:spPr>
              <a:xfrm>
                <a:off x="639554" y="1489552"/>
                <a:ext cx="3197166" cy="3265715"/>
              </a:xfrm>
              <a:prstGeom prst="ellipse">
                <a:avLst/>
              </a:prstGeom>
              <a:solidFill>
                <a:srgbClr val="FF0000">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avec flèche 33"/>
              <p:cNvCxnSpPr/>
              <p:nvPr/>
            </p:nvCxnSpPr>
            <p:spPr>
              <a:xfrm flipV="1">
                <a:off x="2504537" y="3122410"/>
                <a:ext cx="1332000" cy="352"/>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ZoneTexte 34"/>
              <p:cNvSpPr txBox="1"/>
              <p:nvPr/>
            </p:nvSpPr>
            <p:spPr>
              <a:xfrm>
                <a:off x="2574705" y="3157408"/>
                <a:ext cx="1539551" cy="400110"/>
              </a:xfrm>
              <a:prstGeom prst="rect">
                <a:avLst/>
              </a:prstGeom>
              <a:noFill/>
            </p:spPr>
            <p:txBody>
              <a:bodyPr wrap="square" rtlCol="0">
                <a:spAutoFit/>
              </a:bodyPr>
              <a:lstStyle/>
              <a:p>
                <a:r>
                  <a:rPr lang="fr-FR" sz="2000" b="1" dirty="0" smtClean="0">
                    <a:solidFill>
                      <a:srgbClr val="FF0000"/>
                    </a:solidFill>
                    <a:latin typeface="Cambria Math" panose="02040503050406030204" pitchFamily="18" charset="0"/>
                    <a:ea typeface="Cambria Math" panose="02040503050406030204" pitchFamily="18" charset="0"/>
                  </a:rPr>
                  <a:t>∼ </a:t>
                </a:r>
                <a:r>
                  <a:rPr lang="fr-FR" sz="2000" b="1" dirty="0" err="1" smtClean="0">
                    <a:solidFill>
                      <a:srgbClr val="FF0000"/>
                    </a:solidFill>
                    <a:latin typeface="Cambria Math" panose="02040503050406030204" pitchFamily="18" charset="0"/>
                    <a:ea typeface="Cambria Math" panose="02040503050406030204" pitchFamily="18" charset="0"/>
                  </a:rPr>
                  <a:t>qq</a:t>
                </a:r>
                <a:r>
                  <a:rPr lang="fr-FR" sz="2000" b="1" dirty="0" smtClean="0">
                    <a:solidFill>
                      <a:srgbClr val="FF0000"/>
                    </a:solidFill>
                  </a:rPr>
                  <a:t> Å</a:t>
                </a:r>
                <a:endParaRPr lang="fr-FR" sz="2000" b="1" dirty="0">
                  <a:solidFill>
                    <a:srgbClr val="FF0000"/>
                  </a:solidFill>
                </a:endParaRPr>
              </a:p>
            </p:txBody>
          </p:sp>
        </p:grpSp>
      </p:grpSp>
      <p:pic>
        <p:nvPicPr>
          <p:cNvPr id="36" name="Imag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94" y="2757174"/>
            <a:ext cx="631483" cy="584121"/>
          </a:xfrm>
          <a:prstGeom prst="rect">
            <a:avLst/>
          </a:prstGeom>
        </p:spPr>
      </p:pic>
      <p:sp>
        <p:nvSpPr>
          <p:cNvPr id="37" name="ZoneTexte 36"/>
          <p:cNvSpPr txBox="1"/>
          <p:nvPr/>
        </p:nvSpPr>
        <p:spPr>
          <a:xfrm>
            <a:off x="1946031" y="2825262"/>
            <a:ext cx="257908" cy="461665"/>
          </a:xfrm>
          <a:prstGeom prst="rect">
            <a:avLst/>
          </a:prstGeom>
          <a:noFill/>
        </p:spPr>
        <p:txBody>
          <a:bodyPr wrap="square" rtlCol="0">
            <a:spAutoFit/>
          </a:bodyPr>
          <a:lstStyle/>
          <a:p>
            <a:r>
              <a:rPr lang="fr-FR" sz="2400" dirty="0" smtClean="0"/>
              <a:t>F</a:t>
            </a:r>
            <a:endParaRPr lang="fr-FR" sz="2400" dirty="0"/>
          </a:p>
        </p:txBody>
      </p:sp>
      <p:graphicFrame>
        <p:nvGraphicFramePr>
          <p:cNvPr id="38" name="Objet 37"/>
          <p:cNvGraphicFramePr>
            <a:graphicFrameLocks noChangeAspect="1"/>
          </p:cNvGraphicFramePr>
          <p:nvPr>
            <p:extLst>
              <p:ext uri="{D42A27DB-BD31-4B8C-83A1-F6EECF244321}">
                <p14:modId xmlns:p14="http://schemas.microsoft.com/office/powerpoint/2010/main" val="1080045596"/>
              </p:ext>
            </p:extLst>
          </p:nvPr>
        </p:nvGraphicFramePr>
        <p:xfrm>
          <a:off x="6655899" y="836978"/>
          <a:ext cx="6076229" cy="4649422"/>
        </p:xfrm>
        <a:graphic>
          <a:graphicData uri="http://schemas.openxmlformats.org/presentationml/2006/ole">
            <mc:AlternateContent xmlns:mc="http://schemas.openxmlformats.org/markup-compatibility/2006">
              <mc:Choice xmlns:v="urn:schemas-microsoft-com:vml" Requires="v">
                <p:oleObj spid="_x0000_s4328" name="Graph" r:id="rId4" imgW="3920760" imgH="3000960" progId="Origin95.Graph">
                  <p:embed/>
                </p:oleObj>
              </mc:Choice>
              <mc:Fallback>
                <p:oleObj name="Graph" r:id="rId4" imgW="3920760" imgH="3000960" progId="Origin95.Graph">
                  <p:embed/>
                  <p:pic>
                    <p:nvPicPr>
                      <p:cNvPr id="79" name="Objet 78"/>
                      <p:cNvPicPr/>
                      <p:nvPr/>
                    </p:nvPicPr>
                    <p:blipFill>
                      <a:blip r:embed="rId5"/>
                      <a:stretch>
                        <a:fillRect/>
                      </a:stretch>
                    </p:blipFill>
                    <p:spPr>
                      <a:xfrm>
                        <a:off x="6655899" y="836978"/>
                        <a:ext cx="6076229" cy="4649422"/>
                      </a:xfrm>
                      <a:prstGeom prst="rect">
                        <a:avLst/>
                      </a:prstGeom>
                    </p:spPr>
                  </p:pic>
                </p:oleObj>
              </mc:Fallback>
            </mc:AlternateContent>
          </a:graphicData>
        </a:graphic>
      </p:graphicFrame>
      <p:grpSp>
        <p:nvGrpSpPr>
          <p:cNvPr id="39" name="Groupe 38"/>
          <p:cNvGrpSpPr/>
          <p:nvPr/>
        </p:nvGrpSpPr>
        <p:grpSpPr>
          <a:xfrm>
            <a:off x="3763112" y="1746738"/>
            <a:ext cx="2769743" cy="2527828"/>
            <a:chOff x="3763112" y="1781907"/>
            <a:chExt cx="2769743" cy="2527828"/>
          </a:xfrm>
        </p:grpSpPr>
        <p:cxnSp>
          <p:nvCxnSpPr>
            <p:cNvPr id="40" name="Connecteur droit 39"/>
            <p:cNvCxnSpPr/>
            <p:nvPr/>
          </p:nvCxnSpPr>
          <p:spPr>
            <a:xfrm>
              <a:off x="3763112" y="3141780"/>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ZoneTexte 40"/>
                <p:cNvSpPr txBox="1"/>
                <p:nvPr/>
              </p:nvSpPr>
              <p:spPr>
                <a:xfrm>
                  <a:off x="3833450" y="2813537"/>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=1/2</m:t>
                        </m:r>
                      </m:oMath>
                    </m:oMathPara>
                  </a14:m>
                  <a:endParaRPr lang="fr-FR" dirty="0"/>
                </a:p>
              </p:txBody>
            </p:sp>
          </mc:Choice>
          <mc:Fallback xmlns="">
            <p:sp>
              <p:nvSpPr>
                <p:cNvPr id="78" name="ZoneTexte 77"/>
                <p:cNvSpPr txBox="1">
                  <a:spLocks noRot="1" noChangeAspect="1" noMove="1" noResize="1" noEditPoints="1" noAdjustHandles="1" noChangeArrowheads="1" noChangeShapeType="1" noTextEdit="1"/>
                </p:cNvSpPr>
                <p:nvPr/>
              </p:nvSpPr>
              <p:spPr>
                <a:xfrm>
                  <a:off x="3833450" y="2813537"/>
                  <a:ext cx="831253" cy="276999"/>
                </a:xfrm>
                <a:prstGeom prst="rect">
                  <a:avLst/>
                </a:prstGeom>
                <a:blipFill>
                  <a:blip r:embed="rId7"/>
                  <a:stretch>
                    <a:fillRect l="-5882" r="-5882" b="-37778"/>
                  </a:stretch>
                </a:blipFill>
              </p:spPr>
              <p:txBody>
                <a:bodyPr/>
                <a:lstStyle/>
                <a:p>
                  <a:r>
                    <a:rPr lang="fr-FR">
                      <a:noFill/>
                    </a:rPr>
                    <a:t> </a:t>
                  </a:r>
                </a:p>
              </p:txBody>
            </p:sp>
          </mc:Fallback>
        </mc:AlternateContent>
        <p:cxnSp>
          <p:nvCxnSpPr>
            <p:cNvPr id="42" name="Connecteur droit 41"/>
            <p:cNvCxnSpPr/>
            <p:nvPr/>
          </p:nvCxnSpPr>
          <p:spPr>
            <a:xfrm flipH="1">
              <a:off x="4724402" y="2086706"/>
              <a:ext cx="339973" cy="105507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5064374" y="2080842"/>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flipV="1">
              <a:off x="4720679" y="3120772"/>
              <a:ext cx="331970" cy="88851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5052651" y="4009287"/>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ZoneTexte 45"/>
                <p:cNvSpPr txBox="1"/>
                <p:nvPr/>
              </p:nvSpPr>
              <p:spPr>
                <a:xfrm>
                  <a:off x="5040927" y="1781907"/>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0" name="ZoneTexte 29"/>
                <p:cNvSpPr txBox="1">
                  <a:spLocks noRot="1" noChangeAspect="1" noMove="1" noResize="1" noEditPoints="1" noAdjustHandles="1" noChangeArrowheads="1" noChangeShapeType="1" noTextEdit="1"/>
                </p:cNvSpPr>
                <p:nvPr/>
              </p:nvSpPr>
              <p:spPr>
                <a:xfrm>
                  <a:off x="5040927" y="1781907"/>
                  <a:ext cx="1106841" cy="276999"/>
                </a:xfrm>
                <a:prstGeom prst="rect">
                  <a:avLst/>
                </a:prstGeom>
                <a:blipFill>
                  <a:blip r:embed="rId8"/>
                  <a:stretch>
                    <a:fillRect l="-2210" t="-2222" r="-4420" b="-3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7" name="ZoneTexte 46"/>
                <p:cNvSpPr txBox="1"/>
                <p:nvPr/>
              </p:nvSpPr>
              <p:spPr>
                <a:xfrm>
                  <a:off x="5029204" y="4032736"/>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1" name="ZoneTexte 30"/>
                <p:cNvSpPr txBox="1">
                  <a:spLocks noRot="1" noChangeAspect="1" noMove="1" noResize="1" noEditPoints="1" noAdjustHandles="1" noChangeArrowheads="1" noChangeShapeType="1" noTextEdit="1"/>
                </p:cNvSpPr>
                <p:nvPr/>
              </p:nvSpPr>
              <p:spPr>
                <a:xfrm>
                  <a:off x="5029204" y="4032736"/>
                  <a:ext cx="1106841" cy="276999"/>
                </a:xfrm>
                <a:prstGeom prst="rect">
                  <a:avLst/>
                </a:prstGeom>
                <a:blipFill>
                  <a:blip r:embed="rId9"/>
                  <a:stretch>
                    <a:fillRect l="-2198" r="-3846" b="-37778"/>
                  </a:stretch>
                </a:blipFill>
              </p:spPr>
              <p:txBody>
                <a:bodyPr/>
                <a:lstStyle/>
                <a:p>
                  <a:r>
                    <a:rPr lang="fr-FR">
                      <a:noFill/>
                    </a:rPr>
                    <a:t> </a:t>
                  </a:r>
                </a:p>
              </p:txBody>
            </p:sp>
          </mc:Fallback>
        </mc:AlternateContent>
        <p:cxnSp>
          <p:nvCxnSpPr>
            <p:cNvPr id="48" name="Connecteur droit avec flèche 47"/>
            <p:cNvCxnSpPr/>
            <p:nvPr/>
          </p:nvCxnSpPr>
          <p:spPr>
            <a:xfrm flipH="1">
              <a:off x="5334002" y="2086706"/>
              <a:ext cx="11723" cy="190800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ZoneTexte 48"/>
                <p:cNvSpPr txBox="1"/>
                <p:nvPr/>
              </p:nvSpPr>
              <p:spPr>
                <a:xfrm>
                  <a:off x="5404341" y="2919044"/>
                  <a:ext cx="1128514" cy="473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ν</m:t>
                            </m:r>
                          </m:e>
                          <m:sub>
                            <m:r>
                              <a:rPr lang="fr-FR" b="0" i="1" smtClean="0">
                                <a:latin typeface="Cambria Math" panose="02040503050406030204" pitchFamily="18" charset="0"/>
                              </a:rPr>
                              <m:t>0</m:t>
                            </m:r>
                          </m:sub>
                        </m:sSub>
                        <m:r>
                          <a:rPr lang="fr-FR" b="0" i="1" smtClean="0">
                            <a:latin typeface="Cambria Math" panose="02040503050406030204" pitchFamily="18" charset="0"/>
                          </a:rPr>
                          <m:t>=</m:t>
                        </m:r>
                        <m:f>
                          <m:fPr>
                            <m:ctrlPr>
                              <a:rPr lang="fr-FR" b="0" i="1" smtClean="0">
                                <a:latin typeface="Cambria Math" panose="02040503050406030204" pitchFamily="18" charset="0"/>
                              </a:rPr>
                            </m:ctrlPr>
                          </m:fPr>
                          <m:num>
                            <m:sSub>
                              <m:sSubPr>
                                <m:ctrlPr>
                                  <a:rPr lang="fr-FR" i="1">
                                    <a:latin typeface="Cambria Math" panose="02040503050406030204" pitchFamily="18" charset="0"/>
                                  </a:rPr>
                                </m:ctrlPr>
                              </m:sSubPr>
                              <m:e>
                                <m:r>
                                  <m:rPr>
                                    <m:sty m:val="p"/>
                                  </m:rPr>
                                  <a:rPr lang="el-GR" i="1">
                                    <a:latin typeface="Cambria Math" panose="02040503050406030204" pitchFamily="18" charset="0"/>
                                  </a:rPr>
                                  <m:t>γ</m:t>
                                </m:r>
                              </m:e>
                              <m:sub>
                                <m:r>
                                  <a:rPr lang="fr-FR" i="1">
                                    <a:latin typeface="Cambria Math" panose="02040503050406030204" pitchFamily="18" charset="0"/>
                                  </a:rPr>
                                  <m:t>𝑁</m:t>
                                </m:r>
                              </m:sub>
                            </m:sSub>
                          </m:num>
                          <m:den>
                            <m:r>
                              <a:rPr lang="fr-FR" b="0" i="1" smtClean="0">
                                <a:latin typeface="Cambria Math" panose="02040503050406030204" pitchFamily="18" charset="0"/>
                              </a:rPr>
                              <m:t>2</m:t>
                            </m:r>
                            <m:r>
                              <m:rPr>
                                <m:sty m:val="p"/>
                              </m:rPr>
                              <a:rPr lang="el-GR" b="0" i="1" smtClean="0">
                                <a:latin typeface="Cambria Math" panose="02040503050406030204" pitchFamily="18" charset="0"/>
                                <a:ea typeface="Cambria Math" panose="02040503050406030204" pitchFamily="18" charset="0"/>
                              </a:rPr>
                              <m:t>π</m:t>
                            </m:r>
                          </m:den>
                        </m:f>
                        <m:sSub>
                          <m:sSubPr>
                            <m:ctrlPr>
                              <a:rPr lang="fr-FR" b="0" i="1" smtClean="0">
                                <a:latin typeface="Cambria Math" panose="02040503050406030204" pitchFamily="18" charset="0"/>
                              </a:rPr>
                            </m:ctrlPr>
                          </m:sSubPr>
                          <m:e>
                            <m:r>
                              <a:rPr lang="fr-FR" b="0" i="1" smtClean="0">
                                <a:latin typeface="Cambria Math" panose="02040503050406030204" pitchFamily="18" charset="0"/>
                              </a:rPr>
                              <m:t>𝐵</m:t>
                            </m:r>
                          </m:e>
                          <m:sub>
                            <m:r>
                              <a:rPr lang="fr-FR" b="0" i="1" smtClean="0">
                                <a:latin typeface="Cambria Math" panose="02040503050406030204" pitchFamily="18" charset="0"/>
                              </a:rPr>
                              <m:t>0</m:t>
                            </m:r>
                          </m:sub>
                        </m:sSub>
                      </m:oMath>
                    </m:oMathPara>
                  </a14:m>
                  <a:endParaRPr lang="fr-FR" dirty="0"/>
                </a:p>
              </p:txBody>
            </p:sp>
          </mc:Choice>
          <mc:Fallback xmlns="">
            <p:sp>
              <p:nvSpPr>
                <p:cNvPr id="9" name="ZoneTexte 8"/>
                <p:cNvSpPr txBox="1">
                  <a:spLocks noRot="1" noChangeAspect="1" noMove="1" noResize="1" noEditPoints="1" noAdjustHandles="1" noChangeArrowheads="1" noChangeShapeType="1" noTextEdit="1"/>
                </p:cNvSpPr>
                <p:nvPr/>
              </p:nvSpPr>
              <p:spPr>
                <a:xfrm>
                  <a:off x="5404341" y="2919044"/>
                  <a:ext cx="1128514" cy="473015"/>
                </a:xfrm>
                <a:prstGeom prst="rect">
                  <a:avLst/>
                </a:prstGeom>
                <a:blipFill>
                  <a:blip r:embed="rId10"/>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50" name="ZoneTexte 49"/>
              <p:cNvSpPr txBox="1"/>
              <p:nvPr/>
            </p:nvSpPr>
            <p:spPr>
              <a:xfrm>
                <a:off x="3727938" y="4428393"/>
                <a:ext cx="8118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𝐵</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=0</m:t>
                      </m:r>
                    </m:oMath>
                  </m:oMathPara>
                </a14:m>
                <a:endParaRPr lang="fr-FR" sz="2000" dirty="0"/>
              </a:p>
            </p:txBody>
          </p:sp>
        </mc:Choice>
        <mc:Fallback xmlns="">
          <p:sp>
            <p:nvSpPr>
              <p:cNvPr id="50" name="ZoneTexte 49"/>
              <p:cNvSpPr txBox="1">
                <a:spLocks noRot="1" noChangeAspect="1" noMove="1" noResize="1" noEditPoints="1" noAdjustHandles="1" noChangeArrowheads="1" noChangeShapeType="1" noTextEdit="1"/>
              </p:cNvSpPr>
              <p:nvPr/>
            </p:nvSpPr>
            <p:spPr>
              <a:xfrm>
                <a:off x="3727938" y="4428393"/>
                <a:ext cx="811889" cy="307777"/>
              </a:xfrm>
              <a:prstGeom prst="rect">
                <a:avLst/>
              </a:prstGeom>
              <a:blipFill>
                <a:blip r:embed="rId11"/>
                <a:stretch>
                  <a:fillRect l="-7519" r="-6767" b="-15686"/>
                </a:stretch>
              </a:blipFill>
            </p:spPr>
            <p:txBody>
              <a:bodyPr/>
              <a:lstStyle/>
              <a:p>
                <a:r>
                  <a:rPr lang="fr-FR">
                    <a:noFill/>
                  </a:rPr>
                  <a:t> </a:t>
                </a:r>
              </a:p>
            </p:txBody>
          </p:sp>
        </mc:Fallback>
      </mc:AlternateContent>
      <p:cxnSp>
        <p:nvCxnSpPr>
          <p:cNvPr id="51" name="Connecteur droit avec flèche 50"/>
          <p:cNvCxnSpPr/>
          <p:nvPr/>
        </p:nvCxnSpPr>
        <p:spPr>
          <a:xfrm flipV="1">
            <a:off x="228866" y="2691101"/>
            <a:ext cx="0" cy="1109006"/>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ZoneTexte 51"/>
              <p:cNvSpPr txBox="1"/>
              <p:nvPr/>
            </p:nvSpPr>
            <p:spPr>
              <a:xfrm>
                <a:off x="73374" y="2273396"/>
                <a:ext cx="43120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2400" b="1" i="1" smtClean="0">
                              <a:solidFill>
                                <a:schemeClr val="tx1"/>
                              </a:solidFill>
                              <a:latin typeface="Cambria Math" panose="02040503050406030204" pitchFamily="18" charset="0"/>
                            </a:rPr>
                          </m:ctrlPr>
                        </m:accPr>
                        <m:e>
                          <m:r>
                            <a:rPr lang="fr-FR" sz="2400" b="1" i="1" smtClean="0">
                              <a:solidFill>
                                <a:schemeClr val="tx1"/>
                              </a:solidFill>
                              <a:latin typeface="Cambria Math" panose="02040503050406030204" pitchFamily="18" charset="0"/>
                            </a:rPr>
                            <m:t>𝑩</m:t>
                          </m:r>
                          <m:r>
                            <a:rPr lang="fr-FR" sz="2400" b="1" i="1" baseline="-25000" smtClean="0">
                              <a:solidFill>
                                <a:schemeClr val="tx1"/>
                              </a:solidFill>
                              <a:latin typeface="Cambria Math" panose="02040503050406030204" pitchFamily="18" charset="0"/>
                            </a:rPr>
                            <m:t>𝟎</m:t>
                          </m:r>
                        </m:e>
                      </m:acc>
                    </m:oMath>
                  </m:oMathPara>
                </a14:m>
                <a:endParaRPr lang="fr-FR" sz="2400" b="1" dirty="0">
                  <a:solidFill>
                    <a:schemeClr val="tx1"/>
                  </a:solidFill>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73374" y="2273396"/>
                <a:ext cx="431208" cy="414088"/>
              </a:xfrm>
              <a:prstGeom prst="rect">
                <a:avLst/>
              </a:prstGeom>
              <a:blipFill>
                <a:blip r:embed="rId12"/>
                <a:stretch>
                  <a:fillRect/>
                </a:stretch>
              </a:blipFill>
            </p:spPr>
            <p:txBody>
              <a:bodyPr/>
              <a:lstStyle/>
              <a:p>
                <a:r>
                  <a:rPr lang="fr-FR">
                    <a:noFill/>
                  </a:rPr>
                  <a:t> </a:t>
                </a:r>
              </a:p>
            </p:txBody>
          </p:sp>
        </mc:Fallback>
      </mc:AlternateContent>
      <p:sp>
        <p:nvSpPr>
          <p:cNvPr id="53" name="ZoneTexte 52"/>
          <p:cNvSpPr txBox="1"/>
          <p:nvPr/>
        </p:nvSpPr>
        <p:spPr>
          <a:xfrm>
            <a:off x="4747844" y="4407877"/>
            <a:ext cx="1535723" cy="369332"/>
          </a:xfrm>
          <a:prstGeom prst="rect">
            <a:avLst/>
          </a:prstGeom>
          <a:noFill/>
        </p:spPr>
        <p:txBody>
          <a:bodyPr wrap="square" rtlCol="0">
            <a:spAutoFit/>
          </a:bodyPr>
          <a:lstStyle/>
          <a:p>
            <a:pPr algn="ctr"/>
            <a:r>
              <a:rPr lang="fr-FR" dirty="0" smtClean="0">
                <a:latin typeface="Times New Roman" panose="02020603050405020304" pitchFamily="18" charset="0"/>
                <a:ea typeface="Cambria Math" panose="02040503050406030204" pitchFamily="18" charset="0"/>
                <a:cs typeface="Times New Roman" panose="02020603050405020304" pitchFamily="18" charset="0"/>
              </a:rPr>
              <a:t>Zeeman</a:t>
            </a:r>
          </a:p>
        </p:txBody>
      </p:sp>
    </p:spTree>
    <p:extLst>
      <p:ext uri="{BB962C8B-B14F-4D97-AF65-F5344CB8AC3E}">
        <p14:creationId xmlns:p14="http://schemas.microsoft.com/office/powerpoint/2010/main" val="1188791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FCCAB17-CDA8-4F13-B550-44AFA42E7410}"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79</a:t>
            </a:fld>
            <a:endParaRPr lang="fr-FR"/>
          </a:p>
        </p:txBody>
      </p:sp>
      <p:sp>
        <p:nvSpPr>
          <p:cNvPr id="5"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Résonance Magnétique Nucléaire (RMN)</a:t>
            </a:r>
            <a:endParaRPr lang="fr-FR" dirty="0">
              <a:latin typeface="Times New Roman" panose="02020603050405020304" pitchFamily="18" charset="0"/>
              <a:cs typeface="Times New Roman" panose="02020603050405020304" pitchFamily="18" charset="0"/>
            </a:endParaRPr>
          </a:p>
        </p:txBody>
      </p:sp>
      <p:sp>
        <p:nvSpPr>
          <p:cNvPr id="6" name="Ellipse 5"/>
          <p:cNvSpPr/>
          <p:nvPr/>
        </p:nvSpPr>
        <p:spPr>
          <a:xfrm>
            <a:off x="458402" y="1472300"/>
            <a:ext cx="3197166" cy="3265715"/>
          </a:xfrm>
          <a:prstGeom prst="ellipse">
            <a:avLst/>
          </a:prstGeom>
          <a:solidFill>
            <a:srgbClr val="FF0000">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p:cNvCxnSpPr/>
          <p:nvPr/>
        </p:nvCxnSpPr>
        <p:spPr>
          <a:xfrm flipV="1">
            <a:off x="2323385" y="3105158"/>
            <a:ext cx="1332000" cy="352"/>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2393553" y="3140156"/>
            <a:ext cx="1539551" cy="400110"/>
          </a:xfrm>
          <a:prstGeom prst="rect">
            <a:avLst/>
          </a:prstGeom>
          <a:noFill/>
        </p:spPr>
        <p:txBody>
          <a:bodyPr wrap="square" rtlCol="0">
            <a:spAutoFit/>
          </a:bodyPr>
          <a:lstStyle/>
          <a:p>
            <a:r>
              <a:rPr lang="fr-FR" sz="2000" b="1" dirty="0" smtClean="0">
                <a:solidFill>
                  <a:srgbClr val="FF0000"/>
                </a:solidFill>
                <a:latin typeface="Cambria Math" panose="02040503050406030204" pitchFamily="18" charset="0"/>
                <a:ea typeface="Cambria Math" panose="02040503050406030204" pitchFamily="18" charset="0"/>
              </a:rPr>
              <a:t>∼ </a:t>
            </a:r>
            <a:r>
              <a:rPr lang="fr-FR" sz="2000" b="1" dirty="0" err="1" smtClean="0">
                <a:solidFill>
                  <a:srgbClr val="FF0000"/>
                </a:solidFill>
              </a:rPr>
              <a:t>qq</a:t>
            </a:r>
            <a:r>
              <a:rPr lang="fr-FR" sz="2000" b="1" dirty="0" smtClean="0">
                <a:solidFill>
                  <a:srgbClr val="FF0000"/>
                </a:solidFill>
              </a:rPr>
              <a:t> Å</a:t>
            </a:r>
            <a:endParaRPr lang="fr-FR" sz="2000" b="1" dirty="0">
              <a:solidFill>
                <a:srgbClr val="FF0000"/>
              </a:solidFill>
            </a:endParaRPr>
          </a:p>
        </p:txBody>
      </p:sp>
      <p:grpSp>
        <p:nvGrpSpPr>
          <p:cNvPr id="12" name="Groupe 11"/>
          <p:cNvGrpSpPr/>
          <p:nvPr/>
        </p:nvGrpSpPr>
        <p:grpSpPr>
          <a:xfrm>
            <a:off x="3763112" y="1594339"/>
            <a:ext cx="3714566" cy="2820903"/>
            <a:chOff x="3763112" y="1594339"/>
            <a:chExt cx="3714566" cy="2820903"/>
          </a:xfrm>
        </p:grpSpPr>
        <p:grpSp>
          <p:nvGrpSpPr>
            <p:cNvPr id="13" name="Groupe 12"/>
            <p:cNvGrpSpPr/>
            <p:nvPr/>
          </p:nvGrpSpPr>
          <p:grpSpPr>
            <a:xfrm>
              <a:off x="3763112" y="1594339"/>
              <a:ext cx="3714566" cy="2820903"/>
              <a:chOff x="3763112" y="1629508"/>
              <a:chExt cx="3714566" cy="2820903"/>
            </a:xfrm>
          </p:grpSpPr>
          <p:cxnSp>
            <p:nvCxnSpPr>
              <p:cNvPr id="17" name="Connecteur droit 16"/>
              <p:cNvCxnSpPr/>
              <p:nvPr/>
            </p:nvCxnSpPr>
            <p:spPr>
              <a:xfrm>
                <a:off x="3763112" y="3141780"/>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p:cNvSpPr txBox="1"/>
                  <p:nvPr/>
                </p:nvSpPr>
                <p:spPr>
                  <a:xfrm>
                    <a:off x="3833450" y="2813537"/>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=1/2</m:t>
                          </m:r>
                        </m:oMath>
                      </m:oMathPara>
                    </a14:m>
                    <a:endParaRPr lang="fr-FR" dirty="0"/>
                  </a:p>
                </p:txBody>
              </p:sp>
            </mc:Choice>
            <mc:Fallback xmlns="">
              <p:sp>
                <p:nvSpPr>
                  <p:cNvPr id="78" name="ZoneTexte 77"/>
                  <p:cNvSpPr txBox="1">
                    <a:spLocks noRot="1" noChangeAspect="1" noMove="1" noResize="1" noEditPoints="1" noAdjustHandles="1" noChangeArrowheads="1" noChangeShapeType="1" noTextEdit="1"/>
                  </p:cNvSpPr>
                  <p:nvPr/>
                </p:nvSpPr>
                <p:spPr>
                  <a:xfrm>
                    <a:off x="3833450" y="2813537"/>
                    <a:ext cx="831253" cy="276999"/>
                  </a:xfrm>
                  <a:prstGeom prst="rect">
                    <a:avLst/>
                  </a:prstGeom>
                  <a:blipFill>
                    <a:blip r:embed="rId4"/>
                    <a:stretch>
                      <a:fillRect l="-5882" r="-5882" b="-37778"/>
                    </a:stretch>
                  </a:blipFill>
                </p:spPr>
                <p:txBody>
                  <a:bodyPr/>
                  <a:lstStyle/>
                  <a:p>
                    <a:r>
                      <a:rPr lang="fr-FR">
                        <a:noFill/>
                      </a:rPr>
                      <a:t> </a:t>
                    </a:r>
                  </a:p>
                </p:txBody>
              </p:sp>
            </mc:Fallback>
          </mc:AlternateContent>
          <p:cxnSp>
            <p:nvCxnSpPr>
              <p:cNvPr id="19" name="Connecteur droit 18"/>
              <p:cNvCxnSpPr/>
              <p:nvPr/>
            </p:nvCxnSpPr>
            <p:spPr>
              <a:xfrm flipH="1">
                <a:off x="4724402" y="2086706"/>
                <a:ext cx="339973" cy="105507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5064374" y="2080842"/>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flipV="1">
                <a:off x="4720679" y="3120772"/>
                <a:ext cx="331970" cy="88851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5052651" y="4009287"/>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ZoneTexte 22"/>
                  <p:cNvSpPr txBox="1"/>
                  <p:nvPr/>
                </p:nvSpPr>
                <p:spPr>
                  <a:xfrm>
                    <a:off x="6295291" y="1629508"/>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0" name="ZoneTexte 29"/>
                  <p:cNvSpPr txBox="1">
                    <a:spLocks noRot="1" noChangeAspect="1" noMove="1" noResize="1" noEditPoints="1" noAdjustHandles="1" noChangeArrowheads="1" noChangeShapeType="1" noTextEdit="1"/>
                  </p:cNvSpPr>
                  <p:nvPr/>
                </p:nvSpPr>
                <p:spPr>
                  <a:xfrm>
                    <a:off x="6295291" y="1629508"/>
                    <a:ext cx="1106841" cy="276999"/>
                  </a:xfrm>
                  <a:prstGeom prst="rect">
                    <a:avLst/>
                  </a:prstGeom>
                  <a:blipFill>
                    <a:blip r:embed="rId5"/>
                    <a:stretch>
                      <a:fillRect l="-2210" t="-2222" r="-4420" b="-3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ZoneTexte 23"/>
                  <p:cNvSpPr txBox="1"/>
                  <p:nvPr/>
                </p:nvSpPr>
                <p:spPr>
                  <a:xfrm>
                    <a:off x="6213232" y="4173412"/>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31" name="ZoneTexte 30"/>
                  <p:cNvSpPr txBox="1">
                    <a:spLocks noRot="1" noChangeAspect="1" noMove="1" noResize="1" noEditPoints="1" noAdjustHandles="1" noChangeArrowheads="1" noChangeShapeType="1" noTextEdit="1"/>
                  </p:cNvSpPr>
                  <p:nvPr/>
                </p:nvSpPr>
                <p:spPr>
                  <a:xfrm>
                    <a:off x="6213232" y="4173412"/>
                    <a:ext cx="1106841" cy="276999"/>
                  </a:xfrm>
                  <a:prstGeom prst="rect">
                    <a:avLst/>
                  </a:prstGeom>
                  <a:blipFill>
                    <a:blip r:embed="rId6"/>
                    <a:stretch>
                      <a:fillRect l="-2198" r="-4396" b="-37778"/>
                    </a:stretch>
                  </a:blipFill>
                </p:spPr>
                <p:txBody>
                  <a:bodyPr/>
                  <a:lstStyle/>
                  <a:p>
                    <a:r>
                      <a:rPr lang="fr-FR">
                        <a:noFill/>
                      </a:rPr>
                      <a:t> </a:t>
                    </a:r>
                  </a:p>
                </p:txBody>
              </p:sp>
            </mc:Fallback>
          </mc:AlternateContent>
          <p:cxnSp>
            <p:nvCxnSpPr>
              <p:cNvPr id="25" name="Connecteur droit avec flèche 24"/>
              <p:cNvCxnSpPr/>
              <p:nvPr/>
            </p:nvCxnSpPr>
            <p:spPr>
              <a:xfrm flipH="1">
                <a:off x="6435968" y="1951892"/>
                <a:ext cx="11723" cy="216000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ZoneTexte 25"/>
                  <p:cNvSpPr txBox="1"/>
                  <p:nvPr/>
                </p:nvSpPr>
                <p:spPr>
                  <a:xfrm>
                    <a:off x="5695074" y="2801813"/>
                    <a:ext cx="17826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ν</m:t>
                              </m:r>
                            </m:e>
                            <m:sub>
                              <m:r>
                                <a:rPr lang="fr-FR" sz="2000" b="0" i="1" smtClean="0">
                                  <a:latin typeface="Cambria Math" panose="02040503050406030204" pitchFamily="18" charset="0"/>
                                </a:rPr>
                                <m:t>𝑟𝑒𝑠</m:t>
                              </m:r>
                            </m:sub>
                          </m:sSub>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m:t>
                          </m:r>
                          <m:sSub>
                            <m:sSubPr>
                              <m:ctrlPr>
                                <a:rPr lang="el-G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𝑙𝑜𝑐</m:t>
                              </m:r>
                            </m:sub>
                          </m:sSub>
                        </m:oMath>
                      </m:oMathPara>
                    </a14:m>
                    <a:endParaRPr lang="fr-FR" sz="2000" dirty="0"/>
                  </a:p>
                </p:txBody>
              </p:sp>
            </mc:Choice>
            <mc:Fallback xmlns="">
              <p:sp>
                <p:nvSpPr>
                  <p:cNvPr id="26" name="ZoneTexte 25"/>
                  <p:cNvSpPr txBox="1">
                    <a:spLocks noRot="1" noChangeAspect="1" noMove="1" noResize="1" noEditPoints="1" noAdjustHandles="1" noChangeArrowheads="1" noChangeShapeType="1" noTextEdit="1"/>
                  </p:cNvSpPr>
                  <p:nvPr/>
                </p:nvSpPr>
                <p:spPr>
                  <a:xfrm>
                    <a:off x="5695074" y="2801813"/>
                    <a:ext cx="1782604" cy="307777"/>
                  </a:xfrm>
                  <a:prstGeom prst="rect">
                    <a:avLst/>
                  </a:prstGeom>
                  <a:blipFill>
                    <a:blip r:embed="rId7"/>
                    <a:stretch>
                      <a:fillRect l="-1365" r="-683" b="-18000"/>
                    </a:stretch>
                  </a:blipFill>
                </p:spPr>
                <p:txBody>
                  <a:bodyPr/>
                  <a:lstStyle/>
                  <a:p>
                    <a:r>
                      <a:rPr lang="fr-FR">
                        <a:noFill/>
                      </a:rPr>
                      <a:t> </a:t>
                    </a:r>
                  </a:p>
                </p:txBody>
              </p:sp>
            </mc:Fallback>
          </mc:AlternateContent>
        </p:grpSp>
        <p:cxnSp>
          <p:nvCxnSpPr>
            <p:cNvPr id="14" name="Connecteur droit 13"/>
            <p:cNvCxnSpPr/>
            <p:nvPr/>
          </p:nvCxnSpPr>
          <p:spPr>
            <a:xfrm flipH="1" flipV="1">
              <a:off x="6040315" y="3974123"/>
              <a:ext cx="237393" cy="105509"/>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6377358" y="1904996"/>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6295296" y="4091349"/>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ZoneTexte 26"/>
          <p:cNvSpPr txBox="1"/>
          <p:nvPr/>
        </p:nvSpPr>
        <p:spPr>
          <a:xfrm>
            <a:off x="6013937" y="4396154"/>
            <a:ext cx="1535723" cy="923330"/>
          </a:xfrm>
          <a:prstGeom prst="rect">
            <a:avLst/>
          </a:prstGeom>
          <a:noFill/>
        </p:spPr>
        <p:txBody>
          <a:bodyPr wrap="square" rtlCol="0">
            <a:spAutoFit/>
          </a:bodyPr>
          <a:lstStyle/>
          <a:p>
            <a:pPr algn="ctr"/>
            <a:r>
              <a:rPr lang="fr-FR" dirty="0" smtClean="0">
                <a:latin typeface="Times New Roman" panose="02020603050405020304" pitchFamily="18" charset="0"/>
                <a:ea typeface="Cambria Math" panose="02040503050406030204" pitchFamily="18" charset="0"/>
                <a:cs typeface="Times New Roman" panose="02020603050405020304" pitchFamily="18" charset="0"/>
              </a:rPr>
              <a:t>Zeeman</a:t>
            </a:r>
          </a:p>
          <a:p>
            <a:pPr algn="ctr"/>
            <a:r>
              <a:rPr lang="fr-FR" dirty="0" smtClean="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fr-FR" dirty="0" smtClean="0">
                <a:latin typeface="Times New Roman" panose="02020603050405020304" pitchFamily="18" charset="0"/>
                <a:ea typeface="Cambria Math" panose="02040503050406030204" pitchFamily="18" charset="0"/>
                <a:cs typeface="Times New Roman" panose="02020603050405020304" pitchFamily="18" charset="0"/>
              </a:rPr>
              <a:t>Champ local</a:t>
            </a:r>
            <a:endParaRPr lang="fr-FR"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28" name="ZoneTexte 27"/>
          <p:cNvSpPr txBox="1"/>
          <p:nvPr/>
        </p:nvSpPr>
        <p:spPr>
          <a:xfrm>
            <a:off x="4747844" y="4407877"/>
            <a:ext cx="1535723" cy="369332"/>
          </a:xfrm>
          <a:prstGeom prst="rect">
            <a:avLst/>
          </a:prstGeom>
          <a:noFill/>
        </p:spPr>
        <p:txBody>
          <a:bodyPr wrap="square" rtlCol="0">
            <a:spAutoFit/>
          </a:bodyPr>
          <a:lstStyle/>
          <a:p>
            <a:pPr algn="ctr"/>
            <a:r>
              <a:rPr lang="fr-FR" dirty="0" smtClean="0">
                <a:latin typeface="Times New Roman" panose="02020603050405020304" pitchFamily="18" charset="0"/>
                <a:ea typeface="Cambria Math" panose="02040503050406030204" pitchFamily="18" charset="0"/>
                <a:cs typeface="Times New Roman" panose="02020603050405020304" pitchFamily="18" charset="0"/>
              </a:rPr>
              <a:t>Zeeman</a:t>
            </a:r>
          </a:p>
        </p:txBody>
      </p:sp>
      <p:graphicFrame>
        <p:nvGraphicFramePr>
          <p:cNvPr id="29" name="Objet 28"/>
          <p:cNvGraphicFramePr>
            <a:graphicFrameLocks noChangeAspect="1"/>
          </p:cNvGraphicFramePr>
          <p:nvPr>
            <p:extLst>
              <p:ext uri="{D42A27DB-BD31-4B8C-83A1-F6EECF244321}">
                <p14:modId xmlns:p14="http://schemas.microsoft.com/office/powerpoint/2010/main" val="2862502817"/>
              </p:ext>
            </p:extLst>
          </p:nvPr>
        </p:nvGraphicFramePr>
        <p:xfrm>
          <a:off x="7541458" y="1355726"/>
          <a:ext cx="5122517" cy="3919659"/>
        </p:xfrm>
        <a:graphic>
          <a:graphicData uri="http://schemas.openxmlformats.org/presentationml/2006/ole">
            <mc:AlternateContent xmlns:mc="http://schemas.openxmlformats.org/markup-compatibility/2006">
              <mc:Choice xmlns:v="urn:schemas-microsoft-com:vml" Requires="v">
                <p:oleObj spid="_x0000_s5350" name="Graph" r:id="rId8" imgW="3920760" imgH="3000960" progId="Origin95.Graph">
                  <p:embed/>
                </p:oleObj>
              </mc:Choice>
              <mc:Fallback>
                <p:oleObj name="Graph" r:id="rId8" imgW="3920760" imgH="3000960" progId="Origin95.Graph">
                  <p:embed/>
                  <p:pic>
                    <p:nvPicPr>
                      <p:cNvPr id="50" name="Objet 49"/>
                      <p:cNvPicPr/>
                      <p:nvPr/>
                    </p:nvPicPr>
                    <p:blipFill>
                      <a:blip r:embed="rId9"/>
                      <a:stretch>
                        <a:fillRect/>
                      </a:stretch>
                    </p:blipFill>
                    <p:spPr>
                      <a:xfrm>
                        <a:off x="7541458" y="1355726"/>
                        <a:ext cx="5122517" cy="39196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0" name="ZoneTexte 29"/>
              <p:cNvSpPr txBox="1"/>
              <p:nvPr/>
            </p:nvSpPr>
            <p:spPr>
              <a:xfrm>
                <a:off x="3727938" y="4428393"/>
                <a:ext cx="8118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𝐵</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=0</m:t>
                      </m:r>
                    </m:oMath>
                  </m:oMathPara>
                </a14:m>
                <a:endParaRPr lang="fr-FR" sz="2000" dirty="0"/>
              </a:p>
            </p:txBody>
          </p:sp>
        </mc:Choice>
        <mc:Fallback xmlns="">
          <p:sp>
            <p:nvSpPr>
              <p:cNvPr id="30" name="ZoneTexte 29"/>
              <p:cNvSpPr txBox="1">
                <a:spLocks noRot="1" noChangeAspect="1" noMove="1" noResize="1" noEditPoints="1" noAdjustHandles="1" noChangeArrowheads="1" noChangeShapeType="1" noTextEdit="1"/>
              </p:cNvSpPr>
              <p:nvPr/>
            </p:nvSpPr>
            <p:spPr>
              <a:xfrm>
                <a:off x="3727938" y="4428393"/>
                <a:ext cx="811889" cy="307777"/>
              </a:xfrm>
              <a:prstGeom prst="rect">
                <a:avLst/>
              </a:prstGeom>
              <a:blipFill>
                <a:blip r:embed="rId10"/>
                <a:stretch>
                  <a:fillRect l="-7519" r="-6767" b="-15686"/>
                </a:stretch>
              </a:blipFill>
            </p:spPr>
            <p:txBody>
              <a:bodyPr/>
              <a:lstStyle/>
              <a:p>
                <a:r>
                  <a:rPr lang="fr-FR">
                    <a:noFill/>
                  </a:rPr>
                  <a:t> </a:t>
                </a:r>
              </a:p>
            </p:txBody>
          </p:sp>
        </mc:Fallback>
      </mc:AlternateContent>
      <p:cxnSp>
        <p:nvCxnSpPr>
          <p:cNvPr id="31" name="Connecteur droit avec flèche 30"/>
          <p:cNvCxnSpPr/>
          <p:nvPr/>
        </p:nvCxnSpPr>
        <p:spPr>
          <a:xfrm flipV="1">
            <a:off x="228866" y="2691101"/>
            <a:ext cx="0" cy="1109006"/>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ZoneTexte 31"/>
              <p:cNvSpPr txBox="1"/>
              <p:nvPr/>
            </p:nvSpPr>
            <p:spPr>
              <a:xfrm>
                <a:off x="73374" y="2273396"/>
                <a:ext cx="43120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2400" b="1" i="1" smtClean="0">
                              <a:solidFill>
                                <a:schemeClr val="tx1"/>
                              </a:solidFill>
                              <a:latin typeface="Cambria Math" panose="02040503050406030204" pitchFamily="18" charset="0"/>
                            </a:rPr>
                          </m:ctrlPr>
                        </m:accPr>
                        <m:e>
                          <m:r>
                            <a:rPr lang="fr-FR" sz="2400" b="1" i="1" smtClean="0">
                              <a:solidFill>
                                <a:schemeClr val="tx1"/>
                              </a:solidFill>
                              <a:latin typeface="Cambria Math" panose="02040503050406030204" pitchFamily="18" charset="0"/>
                            </a:rPr>
                            <m:t>𝑩</m:t>
                          </m:r>
                          <m:r>
                            <a:rPr lang="fr-FR" sz="2400" b="1" i="1" baseline="-25000" smtClean="0">
                              <a:solidFill>
                                <a:schemeClr val="tx1"/>
                              </a:solidFill>
                              <a:latin typeface="Cambria Math" panose="02040503050406030204" pitchFamily="18" charset="0"/>
                            </a:rPr>
                            <m:t>𝟎</m:t>
                          </m:r>
                        </m:e>
                      </m:acc>
                    </m:oMath>
                  </m:oMathPara>
                </a14:m>
                <a:endParaRPr lang="fr-FR" sz="2400" b="1" dirty="0">
                  <a:solidFill>
                    <a:schemeClr val="tx1"/>
                  </a:solidFill>
                </a:endParaRPr>
              </a:p>
            </p:txBody>
          </p:sp>
        </mc:Choice>
        <mc:Fallback xmlns="">
          <p:sp>
            <p:nvSpPr>
              <p:cNvPr id="32" name="ZoneTexte 31"/>
              <p:cNvSpPr txBox="1">
                <a:spLocks noRot="1" noChangeAspect="1" noMove="1" noResize="1" noEditPoints="1" noAdjustHandles="1" noChangeArrowheads="1" noChangeShapeType="1" noTextEdit="1"/>
              </p:cNvSpPr>
              <p:nvPr/>
            </p:nvSpPr>
            <p:spPr>
              <a:xfrm>
                <a:off x="73374" y="2273396"/>
                <a:ext cx="431208" cy="414088"/>
              </a:xfrm>
              <a:prstGeom prst="rect">
                <a:avLst/>
              </a:prstGeom>
              <a:blipFill>
                <a:blip r:embed="rId11"/>
                <a:stretch>
                  <a:fillRect/>
                </a:stretch>
              </a:blipFill>
            </p:spPr>
            <p:txBody>
              <a:bodyPr/>
              <a:lstStyle/>
              <a:p>
                <a:r>
                  <a:rPr lang="fr-FR">
                    <a:noFill/>
                  </a:rPr>
                  <a:t> </a:t>
                </a:r>
              </a:p>
            </p:txBody>
          </p:sp>
        </mc:Fallback>
      </mc:AlternateContent>
      <p:cxnSp>
        <p:nvCxnSpPr>
          <p:cNvPr id="33" name="Connecteur droit 32"/>
          <p:cNvCxnSpPr/>
          <p:nvPr/>
        </p:nvCxnSpPr>
        <p:spPr>
          <a:xfrm flipH="1">
            <a:off x="6075485" y="1916724"/>
            <a:ext cx="290146" cy="12309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6" name="Imag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95194" y="2757174"/>
            <a:ext cx="631483" cy="584121"/>
          </a:xfrm>
          <a:prstGeom prst="rect">
            <a:avLst/>
          </a:prstGeom>
        </p:spPr>
      </p:pic>
      <p:sp>
        <p:nvSpPr>
          <p:cNvPr id="37" name="ZoneTexte 36"/>
          <p:cNvSpPr txBox="1"/>
          <p:nvPr/>
        </p:nvSpPr>
        <p:spPr>
          <a:xfrm>
            <a:off x="1946031" y="2825262"/>
            <a:ext cx="257908" cy="461665"/>
          </a:xfrm>
          <a:prstGeom prst="rect">
            <a:avLst/>
          </a:prstGeom>
          <a:noFill/>
        </p:spPr>
        <p:txBody>
          <a:bodyPr wrap="square" rtlCol="0">
            <a:spAutoFit/>
          </a:bodyPr>
          <a:lstStyle/>
          <a:p>
            <a:r>
              <a:rPr lang="fr-FR" sz="2400" dirty="0" smtClean="0"/>
              <a:t>F</a:t>
            </a:r>
            <a:endParaRPr lang="fr-FR" sz="2400" dirty="0"/>
          </a:p>
        </p:txBody>
      </p:sp>
      <mc:AlternateContent xmlns:mc="http://schemas.openxmlformats.org/markup-compatibility/2006" xmlns:a14="http://schemas.microsoft.com/office/drawing/2010/main">
        <mc:Choice Requires="a14">
          <p:sp>
            <p:nvSpPr>
              <p:cNvPr id="38" name="ZoneTexte 37"/>
              <p:cNvSpPr txBox="1"/>
              <p:nvPr/>
            </p:nvSpPr>
            <p:spPr>
              <a:xfrm>
                <a:off x="7303476" y="5474678"/>
                <a:ext cx="4803623" cy="638445"/>
              </a:xfrm>
              <a:prstGeom prst="rect">
                <a:avLst/>
              </a:prstGeom>
              <a:noFill/>
              <a:ln w="190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𝐾</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𝑇</m:t>
                          </m:r>
                        </m:e>
                      </m:d>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ν</m:t>
                              </m:r>
                            </m:e>
                            <m:sub>
                              <m:r>
                                <a:rPr lang="fr-FR" sz="2000" b="0" i="1" smtClean="0">
                                  <a:latin typeface="Cambria Math" panose="02040503050406030204" pitchFamily="18" charset="0"/>
                                </a:rPr>
                                <m:t>𝑟𝑒𝑠</m:t>
                              </m:r>
                            </m:sub>
                          </m:sSub>
                          <m:r>
                            <a:rPr lang="fr-FR" sz="2000" b="0" i="1" smtClean="0">
                              <a:latin typeface="Cambria Math" panose="02040503050406030204" pitchFamily="18" charset="0"/>
                            </a:rPr>
                            <m:t>(</m:t>
                          </m:r>
                          <m:r>
                            <a:rPr lang="fr-FR" sz="2000" b="0" i="1" smtClean="0">
                              <a:latin typeface="Cambria Math" panose="02040503050406030204" pitchFamily="18" charset="0"/>
                            </a:rPr>
                            <m:t>𝑇</m:t>
                          </m:r>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ν</m:t>
                              </m:r>
                            </m:e>
                            <m:sub>
                              <m:r>
                                <a:rPr lang="fr-FR" sz="2000" b="0" i="1" smtClean="0">
                                  <a:latin typeface="Cambria Math" panose="02040503050406030204" pitchFamily="18" charset="0"/>
                                </a:rPr>
                                <m:t>0</m:t>
                              </m:r>
                            </m:sub>
                          </m:sSub>
                        </m:num>
                        <m:den>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ν</m:t>
                              </m:r>
                            </m:e>
                            <m:sub>
                              <m:r>
                                <a:rPr lang="fr-FR" sz="2000" b="0" i="1" smtClean="0">
                                  <a:latin typeface="Cambria Math" panose="02040503050406030204" pitchFamily="18" charset="0"/>
                                </a:rPr>
                                <m:t>0</m:t>
                              </m:r>
                            </m:sub>
                          </m:sSub>
                        </m:den>
                      </m:f>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𝐴</m:t>
                          </m:r>
                        </m:e>
                        <m:sub>
                          <m:r>
                            <a:rPr lang="fr-FR" sz="2000" b="0" i="1" smtClean="0">
                              <a:latin typeface="Cambria Math" panose="02040503050406030204" pitchFamily="18" charset="0"/>
                            </a:rPr>
                            <m:t>h𝑓</m:t>
                          </m:r>
                        </m:sub>
                      </m:sSub>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rPr>
                            <m:t>χ</m:t>
                          </m:r>
                        </m:e>
                        <m:sub>
                          <m:r>
                            <a:rPr lang="fr-FR" sz="2000" b="0" i="1" smtClean="0">
                              <a:latin typeface="Cambria Math" panose="02040503050406030204" pitchFamily="18" charset="0"/>
                            </a:rPr>
                            <m:t>𝑙𝑜𝑐</m:t>
                          </m:r>
                        </m:sub>
                      </m:sSub>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𝑇</m:t>
                          </m:r>
                        </m:e>
                      </m:d>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𝐾</m:t>
                          </m:r>
                        </m:e>
                        <m:sub>
                          <m:r>
                            <a:rPr lang="fr-FR" sz="2000" b="0" i="1" smtClean="0">
                              <a:latin typeface="Cambria Math" panose="02040503050406030204" pitchFamily="18" charset="0"/>
                            </a:rPr>
                            <m:t>𝑐h𝑒𝑚</m:t>
                          </m:r>
                        </m:sub>
                      </m:sSub>
                    </m:oMath>
                  </m:oMathPara>
                </a14:m>
                <a:endParaRPr lang="fr-FR" sz="2000" dirty="0"/>
              </a:p>
            </p:txBody>
          </p:sp>
        </mc:Choice>
        <mc:Fallback xmlns="">
          <p:sp>
            <p:nvSpPr>
              <p:cNvPr id="38" name="ZoneTexte 37"/>
              <p:cNvSpPr txBox="1">
                <a:spLocks noRot="1" noChangeAspect="1" noMove="1" noResize="1" noEditPoints="1" noAdjustHandles="1" noChangeArrowheads="1" noChangeShapeType="1" noTextEdit="1"/>
              </p:cNvSpPr>
              <p:nvPr/>
            </p:nvSpPr>
            <p:spPr>
              <a:xfrm>
                <a:off x="7303476" y="5474678"/>
                <a:ext cx="4803623" cy="638445"/>
              </a:xfrm>
              <a:prstGeom prst="rect">
                <a:avLst/>
              </a:prstGeom>
              <a:blipFill>
                <a:blip r:embed="rId13"/>
                <a:stretch>
                  <a:fillRect/>
                </a:stretch>
              </a:blipFill>
              <a:ln w="19050">
                <a:solidFill>
                  <a:srgbClr val="FF0000"/>
                </a:solidFill>
              </a:ln>
            </p:spPr>
            <p:txBody>
              <a:bodyPr/>
              <a:lstStyle/>
              <a:p>
                <a:r>
                  <a:rPr lang="fr-FR">
                    <a:noFill/>
                  </a:rPr>
                  <a:t> </a:t>
                </a:r>
              </a:p>
            </p:txBody>
          </p:sp>
        </mc:Fallback>
      </mc:AlternateContent>
      <p:sp>
        <p:nvSpPr>
          <p:cNvPr id="39" name="ZoneTexte 38"/>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ZoneTexte 39"/>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41" name="ZoneTexte 40"/>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10226494" y="2596716"/>
            <a:ext cx="556406" cy="300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0" name="Rectangle 9"/>
              <p:cNvSpPr/>
              <p:nvPr/>
            </p:nvSpPr>
            <p:spPr>
              <a:xfrm>
                <a:off x="10130716" y="2480440"/>
                <a:ext cx="7479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2400" i="1">
                              <a:latin typeface="Cambria Math" panose="02040503050406030204" pitchFamily="18" charset="0"/>
                            </a:rPr>
                          </m:ctrlPr>
                        </m:sSubPr>
                        <m:e>
                          <m:r>
                            <m:rPr>
                              <m:sty m:val="p"/>
                            </m:rPr>
                            <a:rPr lang="el-GR" sz="2400" i="1">
                              <a:latin typeface="Cambria Math" panose="02040503050406030204" pitchFamily="18" charset="0"/>
                            </a:rPr>
                            <m:t>ν</m:t>
                          </m:r>
                        </m:e>
                        <m:sub>
                          <m:r>
                            <a:rPr lang="fr-FR" sz="2400" i="1">
                              <a:latin typeface="Cambria Math" panose="02040503050406030204" pitchFamily="18" charset="0"/>
                            </a:rPr>
                            <m:t>𝑙𝑜𝑐</m:t>
                          </m:r>
                        </m:sub>
                      </m:sSub>
                    </m:oMath>
                  </m:oMathPara>
                </a14:m>
                <a:endParaRPr lang="fr-FR" sz="2400" dirty="0"/>
              </a:p>
            </p:txBody>
          </p:sp>
        </mc:Choice>
        <mc:Fallback xmlns="">
          <p:sp>
            <p:nvSpPr>
              <p:cNvPr id="10" name="Rectangle 9"/>
              <p:cNvSpPr>
                <a:spLocks noRot="1" noChangeAspect="1" noMove="1" noResize="1" noEditPoints="1" noAdjustHandles="1" noChangeArrowheads="1" noChangeShapeType="1" noTextEdit="1"/>
              </p:cNvSpPr>
              <p:nvPr/>
            </p:nvSpPr>
            <p:spPr>
              <a:xfrm>
                <a:off x="10130716" y="2480440"/>
                <a:ext cx="747962" cy="461665"/>
              </a:xfrm>
              <a:prstGeom prst="rect">
                <a:avLst/>
              </a:prstGeom>
              <a:blipFill>
                <a:blip r:embed="rId14"/>
                <a:stretch>
                  <a:fillRect b="-1316"/>
                </a:stretch>
              </a:blipFill>
            </p:spPr>
            <p:txBody>
              <a:bodyPr/>
              <a:lstStyle/>
              <a:p>
                <a:r>
                  <a:rPr lang="fr-FR">
                    <a:noFill/>
                  </a:rPr>
                  <a:t> </a:t>
                </a:r>
              </a:p>
            </p:txBody>
          </p:sp>
        </mc:Fallback>
      </mc:AlternateContent>
    </p:spTree>
    <p:extLst>
      <p:ext uri="{BB962C8B-B14F-4D97-AF65-F5344CB8AC3E}">
        <p14:creationId xmlns:p14="http://schemas.microsoft.com/office/powerpoint/2010/main" val="1023930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8</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Question posée par le jury</a:t>
            </a:r>
            <a:endParaRPr lang="fr-FR" sz="2400" b="1" dirty="0">
              <a:solidFill>
                <a:schemeClr val="bg1"/>
              </a:solidFill>
              <a:latin typeface="Century Gothic" panose="020B0502020202020204" pitchFamily="34" charset="0"/>
              <a:cs typeface="Times New Roman" panose="02020603050405020304" pitchFamily="18" charset="0"/>
            </a:endParaRPr>
          </a:p>
        </p:txBody>
      </p:sp>
      <p:sp>
        <p:nvSpPr>
          <p:cNvPr id="6" name="ZoneTexte 5"/>
          <p:cNvSpPr txBox="1"/>
          <p:nvPr/>
        </p:nvSpPr>
        <p:spPr>
          <a:xfrm>
            <a:off x="0" y="1328057"/>
            <a:ext cx="12191999" cy="523220"/>
          </a:xfrm>
          <a:prstGeom prst="rect">
            <a:avLst/>
          </a:prstGeom>
          <a:noFill/>
        </p:spPr>
        <p:txBody>
          <a:bodyPr wrap="square" rtlCol="0">
            <a:spAutoFit/>
          </a:bodyPr>
          <a:lstStyle/>
          <a:p>
            <a:pPr algn="ctr"/>
            <a:r>
              <a:rPr lang="fr-FR" sz="2800" dirty="0" smtClean="0">
                <a:latin typeface="Century Gothic" panose="020B0502020202020204" pitchFamily="34" charset="0"/>
              </a:rPr>
              <a:t>Vers la notion de transition de phase du 2</a:t>
            </a:r>
            <a:r>
              <a:rPr lang="fr-FR" sz="2800" baseline="30000" dirty="0" smtClean="0">
                <a:latin typeface="Century Gothic" panose="020B0502020202020204" pitchFamily="34" charset="0"/>
              </a:rPr>
              <a:t>nd</a:t>
            </a:r>
            <a:r>
              <a:rPr lang="fr-FR" sz="2800" dirty="0" smtClean="0">
                <a:latin typeface="Century Gothic" panose="020B0502020202020204" pitchFamily="34" charset="0"/>
              </a:rPr>
              <a:t> ordre</a:t>
            </a:r>
            <a:endParaRPr lang="fr-FR" sz="2800" dirty="0">
              <a:latin typeface="Century Gothic" panose="020B0502020202020204" pitchFamily="34" charset="0"/>
            </a:endParaRPr>
          </a:p>
        </p:txBody>
      </p:sp>
      <p:sp>
        <p:nvSpPr>
          <p:cNvPr id="7" name="ZoneTexte 6"/>
          <p:cNvSpPr txBox="1"/>
          <p:nvPr/>
        </p:nvSpPr>
        <p:spPr>
          <a:xfrm>
            <a:off x="283029" y="2939143"/>
            <a:ext cx="8882742" cy="2308324"/>
          </a:xfrm>
          <a:prstGeom prst="rect">
            <a:avLst/>
          </a:prstGeom>
          <a:noFill/>
        </p:spPr>
        <p:txBody>
          <a:bodyPr wrap="square" rtlCol="0">
            <a:spAutoFit/>
          </a:bodyPr>
          <a:lstStyle/>
          <a:p>
            <a:pPr marL="285750" indent="-285750">
              <a:buFont typeface="Wingdings" panose="05000000000000000000" pitchFamily="2" charset="2"/>
              <a:buChar char="ü"/>
            </a:pPr>
            <a:r>
              <a:rPr lang="fr-FR" sz="2400" dirty="0" smtClean="0">
                <a:latin typeface="Century Gothic" panose="020B0502020202020204" pitchFamily="34" charset="0"/>
              </a:rPr>
              <a:t>Présentation du changement d’état paramagnétique-ferromagnétique par l’expérience </a:t>
            </a:r>
          </a:p>
          <a:p>
            <a:pPr marL="285750" indent="-285750">
              <a:buFont typeface="Wingdings" panose="05000000000000000000" pitchFamily="2" charset="2"/>
              <a:buChar char="ü"/>
            </a:pPr>
            <a:endParaRPr lang="fr-FR" sz="2400" dirty="0">
              <a:latin typeface="Century Gothic" panose="020B0502020202020204" pitchFamily="34" charset="0"/>
            </a:endParaRPr>
          </a:p>
          <a:p>
            <a:pPr marL="285750" indent="-285750">
              <a:buFont typeface="Wingdings" panose="05000000000000000000" pitchFamily="2" charset="2"/>
              <a:buChar char="ü"/>
            </a:pPr>
            <a:r>
              <a:rPr lang="fr-FR" sz="2400" dirty="0" smtClean="0">
                <a:latin typeface="Century Gothic" panose="020B0502020202020204" pitchFamily="34" charset="0"/>
              </a:rPr>
              <a:t>Absence d’énergie de changement d’état</a:t>
            </a:r>
          </a:p>
          <a:p>
            <a:pPr marL="285750" indent="-285750">
              <a:buFont typeface="Wingdings" panose="05000000000000000000" pitchFamily="2" charset="2"/>
              <a:buChar char="ü"/>
            </a:pPr>
            <a:endParaRPr lang="fr-FR" sz="2400" dirty="0">
              <a:latin typeface="Century Gothic" panose="020B0502020202020204" pitchFamily="34" charset="0"/>
            </a:endParaRPr>
          </a:p>
          <a:p>
            <a:pPr marL="285750" indent="-285750">
              <a:buFont typeface="Wingdings" panose="05000000000000000000" pitchFamily="2" charset="2"/>
              <a:buChar char="ü"/>
            </a:pPr>
            <a:endParaRPr lang="fr-FR" sz="2400" dirty="0">
              <a:latin typeface="Century Gothic" panose="020B0502020202020204" pitchFamily="34" charset="0"/>
            </a:endParaRPr>
          </a:p>
        </p:txBody>
      </p:sp>
    </p:spTree>
    <p:extLst>
      <p:ext uri="{BB962C8B-B14F-4D97-AF65-F5344CB8AC3E}">
        <p14:creationId xmlns:p14="http://schemas.microsoft.com/office/powerpoint/2010/main" val="155416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3976E6F-656A-41F2-B32A-19AFA9CCCD7A}"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80</a:t>
            </a:fld>
            <a:endParaRPr lang="fr-FR"/>
          </a:p>
        </p:txBody>
      </p:sp>
      <p:grpSp>
        <p:nvGrpSpPr>
          <p:cNvPr id="5" name="Groupe 4"/>
          <p:cNvGrpSpPr/>
          <p:nvPr/>
        </p:nvGrpSpPr>
        <p:grpSpPr>
          <a:xfrm>
            <a:off x="73374" y="1472300"/>
            <a:ext cx="3859730" cy="3265715"/>
            <a:chOff x="254526" y="1472300"/>
            <a:chExt cx="3859730" cy="3265715"/>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855" y="2752310"/>
              <a:ext cx="642963" cy="594740"/>
            </a:xfrm>
            <a:prstGeom prst="rect">
              <a:avLst/>
            </a:prstGeom>
          </p:spPr>
        </p:pic>
        <p:grpSp>
          <p:nvGrpSpPr>
            <p:cNvPr id="7" name="Groupe 6"/>
            <p:cNvGrpSpPr/>
            <p:nvPr/>
          </p:nvGrpSpPr>
          <p:grpSpPr>
            <a:xfrm>
              <a:off x="254526" y="1472300"/>
              <a:ext cx="3859730" cy="3265715"/>
              <a:chOff x="254526" y="1489552"/>
              <a:chExt cx="3859730" cy="3265715"/>
            </a:xfrm>
          </p:grpSpPr>
          <p:grpSp>
            <p:nvGrpSpPr>
              <p:cNvPr id="8" name="Groupe 7"/>
              <p:cNvGrpSpPr/>
              <p:nvPr/>
            </p:nvGrpSpPr>
            <p:grpSpPr>
              <a:xfrm>
                <a:off x="639554" y="1489552"/>
                <a:ext cx="3197166" cy="3265715"/>
                <a:chOff x="1153266" y="2967134"/>
                <a:chExt cx="2365902" cy="2416628"/>
              </a:xfrm>
            </p:grpSpPr>
            <p:sp>
              <p:nvSpPr>
                <p:cNvPr id="13" name="Ellipse 12"/>
                <p:cNvSpPr/>
                <p:nvPr/>
              </p:nvSpPr>
              <p:spPr>
                <a:xfrm>
                  <a:off x="1153266" y="2967134"/>
                  <a:ext cx="2365902" cy="2416628"/>
                </a:xfrm>
                <a:prstGeom prst="ellipse">
                  <a:avLst/>
                </a:prstGeom>
                <a:gradFill flip="none" rotWithShape="1">
                  <a:gsLst>
                    <a:gs pos="0">
                      <a:srgbClr val="FF0000">
                        <a:alpha val="20000"/>
                      </a:srgbClr>
                    </a:gs>
                    <a:gs pos="30000">
                      <a:srgbClr val="FFDFDF"/>
                    </a:gs>
                    <a:gs pos="56000">
                      <a:schemeClr val="bg1"/>
                    </a:gs>
                    <a:gs pos="100000">
                      <a:srgbClr val="FFC000"/>
                    </a:gs>
                  </a:gsLst>
                  <a:lin ang="27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1530758" y="3135328"/>
                  <a:ext cx="1646091" cy="341632"/>
                </a:xfrm>
                <a:prstGeom prst="rect">
                  <a:avLst/>
                </a:prstGeom>
                <a:noFill/>
              </p:spPr>
              <p:txBody>
                <a:bodyPr wrap="square" rtlCol="0">
                  <a:spAutoFit/>
                </a:bodyPr>
                <a:lstStyle/>
                <a:p>
                  <a:r>
                    <a:rPr lang="fr-FR" sz="2400" dirty="0" err="1" smtClean="0">
                      <a:solidFill>
                        <a:srgbClr val="AB6716"/>
                      </a:solidFill>
                    </a:rPr>
                    <a:t>Inhomogenous</a:t>
                  </a:r>
                  <a:endParaRPr lang="fr-FR" sz="2400" dirty="0">
                    <a:solidFill>
                      <a:srgbClr val="AB6716"/>
                    </a:solidFill>
                  </a:endParaRPr>
                </a:p>
              </p:txBody>
            </p:sp>
            <p:sp>
              <p:nvSpPr>
                <p:cNvPr id="15" name="ZoneTexte 14"/>
                <p:cNvSpPr txBox="1"/>
                <p:nvPr/>
              </p:nvSpPr>
              <p:spPr>
                <a:xfrm>
                  <a:off x="1655993" y="4715429"/>
                  <a:ext cx="1642187" cy="341632"/>
                </a:xfrm>
                <a:prstGeom prst="rect">
                  <a:avLst/>
                </a:prstGeom>
                <a:noFill/>
              </p:spPr>
              <p:txBody>
                <a:bodyPr wrap="square" rtlCol="0">
                  <a:spAutoFit/>
                </a:bodyPr>
                <a:lstStyle>
                  <a:defPPr>
                    <a:defRPr lang="en-US"/>
                  </a:defPPr>
                  <a:lvl1pPr>
                    <a:defRPr>
                      <a:solidFill>
                        <a:srgbClr val="AB6716"/>
                      </a:solidFill>
                    </a:defRPr>
                  </a:lvl1pPr>
                </a:lstStyle>
                <a:p>
                  <a:r>
                    <a:rPr lang="fr-FR" sz="2400" dirty="0" err="1"/>
                    <a:t>Environment</a:t>
                  </a:r>
                  <a:endParaRPr lang="fr-FR" sz="2400" dirty="0"/>
                </a:p>
              </p:txBody>
            </p:sp>
          </p:grpSp>
          <p:cxnSp>
            <p:nvCxnSpPr>
              <p:cNvPr id="9" name="Connecteur droit avec flèche 8"/>
              <p:cNvCxnSpPr/>
              <p:nvPr/>
            </p:nvCxnSpPr>
            <p:spPr>
              <a:xfrm flipV="1">
                <a:off x="2504537" y="3122410"/>
                <a:ext cx="1332000" cy="352"/>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2574705" y="3157408"/>
                <a:ext cx="1539551" cy="400110"/>
              </a:xfrm>
              <a:prstGeom prst="rect">
                <a:avLst/>
              </a:prstGeom>
              <a:noFill/>
            </p:spPr>
            <p:txBody>
              <a:bodyPr wrap="square" rtlCol="0">
                <a:spAutoFit/>
              </a:bodyPr>
              <a:lstStyle/>
              <a:p>
                <a:r>
                  <a:rPr lang="fr-FR" sz="2000" b="1" dirty="0" smtClean="0">
                    <a:solidFill>
                      <a:srgbClr val="FF0000"/>
                    </a:solidFill>
                    <a:latin typeface="Cambria Math" panose="02040503050406030204" pitchFamily="18" charset="0"/>
                    <a:ea typeface="Cambria Math" panose="02040503050406030204" pitchFamily="18" charset="0"/>
                  </a:rPr>
                  <a:t>∼ </a:t>
                </a:r>
                <a:r>
                  <a:rPr lang="fr-FR" sz="2000" b="1" dirty="0">
                    <a:solidFill>
                      <a:srgbClr val="FF0000"/>
                    </a:solidFill>
                  </a:rPr>
                  <a:t>f</a:t>
                </a:r>
                <a:r>
                  <a:rPr lang="fr-FR" sz="2000" b="1" dirty="0" smtClean="0">
                    <a:solidFill>
                      <a:srgbClr val="FF0000"/>
                    </a:solidFill>
                  </a:rPr>
                  <a:t>ew Å</a:t>
                </a:r>
                <a:endParaRPr lang="fr-FR" sz="2000" b="1" dirty="0">
                  <a:solidFill>
                    <a:srgbClr val="FF0000"/>
                  </a:solidFill>
                </a:endParaRPr>
              </a:p>
            </p:txBody>
          </p:sp>
          <p:cxnSp>
            <p:nvCxnSpPr>
              <p:cNvPr id="11" name="Connecteur droit avec flèche 10"/>
              <p:cNvCxnSpPr/>
              <p:nvPr/>
            </p:nvCxnSpPr>
            <p:spPr>
              <a:xfrm flipV="1">
                <a:off x="410018" y="2708353"/>
                <a:ext cx="0" cy="1109006"/>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ZoneTexte 11"/>
                  <p:cNvSpPr txBox="1"/>
                  <p:nvPr/>
                </p:nvSpPr>
                <p:spPr>
                  <a:xfrm>
                    <a:off x="254526" y="2290648"/>
                    <a:ext cx="43120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2400" b="1" i="1" smtClean="0">
                                  <a:solidFill>
                                    <a:schemeClr val="tx1"/>
                                  </a:solidFill>
                                  <a:latin typeface="Cambria Math" panose="02040503050406030204" pitchFamily="18" charset="0"/>
                                </a:rPr>
                              </m:ctrlPr>
                            </m:accPr>
                            <m:e>
                              <m:r>
                                <a:rPr lang="fr-FR" sz="2400" b="1" i="1" smtClean="0">
                                  <a:solidFill>
                                    <a:schemeClr val="tx1"/>
                                  </a:solidFill>
                                  <a:latin typeface="Cambria Math" panose="02040503050406030204" pitchFamily="18" charset="0"/>
                                </a:rPr>
                                <m:t>𝑩</m:t>
                              </m:r>
                              <m:r>
                                <a:rPr lang="fr-FR" sz="2400" b="1" i="1" baseline="-25000" smtClean="0">
                                  <a:solidFill>
                                    <a:schemeClr val="tx1"/>
                                  </a:solidFill>
                                  <a:latin typeface="Cambria Math" panose="02040503050406030204" pitchFamily="18" charset="0"/>
                                </a:rPr>
                                <m:t>𝟎</m:t>
                              </m:r>
                            </m:e>
                          </m:acc>
                        </m:oMath>
                      </m:oMathPara>
                    </a14:m>
                    <a:endParaRPr lang="fr-FR" sz="2400" b="1" dirty="0">
                      <a:solidFill>
                        <a:schemeClr val="tx1"/>
                      </a:solidFill>
                    </a:endParaRPr>
                  </a:p>
                </p:txBody>
              </p:sp>
            </mc:Choice>
            <mc:Fallback xmlns="">
              <p:sp>
                <p:nvSpPr>
                  <p:cNvPr id="69" name="ZoneTexte 68"/>
                  <p:cNvSpPr txBox="1">
                    <a:spLocks noRot="1" noChangeAspect="1" noMove="1" noResize="1" noEditPoints="1" noAdjustHandles="1" noChangeArrowheads="1" noChangeShapeType="1" noTextEdit="1"/>
                  </p:cNvSpPr>
                  <p:nvPr/>
                </p:nvSpPr>
                <p:spPr>
                  <a:xfrm>
                    <a:off x="254526" y="2290648"/>
                    <a:ext cx="431208" cy="414088"/>
                  </a:xfrm>
                  <a:prstGeom prst="rect">
                    <a:avLst/>
                  </a:prstGeom>
                  <a:blipFill>
                    <a:blip r:embed="rId4"/>
                    <a:stretch>
                      <a:fillRect b="-1471"/>
                    </a:stretch>
                  </a:blipFill>
                </p:spPr>
                <p:txBody>
                  <a:bodyPr/>
                  <a:lstStyle/>
                  <a:p>
                    <a:r>
                      <a:rPr lang="fr-FR">
                        <a:noFill/>
                      </a:rPr>
                      <a:t> </a:t>
                    </a:r>
                  </a:p>
                </p:txBody>
              </p:sp>
            </mc:Fallback>
          </mc:AlternateContent>
        </p:grpSp>
      </p:gr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917" y="2815789"/>
            <a:ext cx="631483" cy="584121"/>
          </a:xfrm>
          <a:prstGeom prst="rect">
            <a:avLst/>
          </a:prstGeom>
        </p:spPr>
      </p:pic>
      <p:sp>
        <p:nvSpPr>
          <p:cNvPr id="17" name="ZoneTexte 16"/>
          <p:cNvSpPr txBox="1"/>
          <p:nvPr/>
        </p:nvSpPr>
        <p:spPr>
          <a:xfrm>
            <a:off x="1957754" y="2860431"/>
            <a:ext cx="257908" cy="461665"/>
          </a:xfrm>
          <a:prstGeom prst="rect">
            <a:avLst/>
          </a:prstGeom>
          <a:noFill/>
        </p:spPr>
        <p:txBody>
          <a:bodyPr wrap="square" rtlCol="0">
            <a:spAutoFit/>
          </a:bodyPr>
          <a:lstStyle/>
          <a:p>
            <a:r>
              <a:rPr lang="fr-FR" sz="2400" dirty="0" smtClean="0"/>
              <a:t>F</a:t>
            </a:r>
            <a:endParaRPr lang="fr-FR" sz="2400" dirty="0"/>
          </a:p>
        </p:txBody>
      </p:sp>
      <p:sp>
        <p:nvSpPr>
          <p:cNvPr id="18" name="ZoneTexte 17"/>
          <p:cNvSpPr txBox="1"/>
          <p:nvPr/>
        </p:nvSpPr>
        <p:spPr>
          <a:xfrm>
            <a:off x="6013937" y="4396154"/>
            <a:ext cx="1535723" cy="923330"/>
          </a:xfrm>
          <a:prstGeom prst="rect">
            <a:avLst/>
          </a:prstGeom>
          <a:noFill/>
        </p:spPr>
        <p:txBody>
          <a:bodyPr wrap="square" rtlCol="0">
            <a:spAutoFit/>
          </a:bodyPr>
          <a:lstStyle/>
          <a:p>
            <a:pPr algn="ctr"/>
            <a:r>
              <a:rPr lang="fr-FR" dirty="0" smtClean="0">
                <a:latin typeface="Times New Roman" panose="02020603050405020304" pitchFamily="18" charset="0"/>
                <a:ea typeface="Cambria Math" panose="02040503050406030204" pitchFamily="18" charset="0"/>
                <a:cs typeface="Times New Roman" panose="02020603050405020304" pitchFamily="18" charset="0"/>
              </a:rPr>
              <a:t>Zeeman</a:t>
            </a:r>
          </a:p>
          <a:p>
            <a:pPr algn="ctr"/>
            <a:r>
              <a:rPr lang="fr-FR" dirty="0" smtClean="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fr-FR" dirty="0" smtClean="0">
                <a:latin typeface="Times New Roman" panose="02020603050405020304" pitchFamily="18" charset="0"/>
                <a:ea typeface="Cambria Math" panose="02040503050406030204" pitchFamily="18" charset="0"/>
                <a:cs typeface="Times New Roman" panose="02020603050405020304" pitchFamily="18" charset="0"/>
              </a:rPr>
              <a:t>Champ local</a:t>
            </a:r>
            <a:endParaRPr lang="fr-FR"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9" name="ZoneTexte 18"/>
          <p:cNvSpPr txBox="1"/>
          <p:nvPr/>
        </p:nvSpPr>
        <p:spPr>
          <a:xfrm>
            <a:off x="4747844" y="4407877"/>
            <a:ext cx="1535723" cy="369332"/>
          </a:xfrm>
          <a:prstGeom prst="rect">
            <a:avLst/>
          </a:prstGeom>
          <a:noFill/>
        </p:spPr>
        <p:txBody>
          <a:bodyPr wrap="square" rtlCol="0">
            <a:spAutoFit/>
          </a:bodyPr>
          <a:lstStyle/>
          <a:p>
            <a:pPr algn="ctr"/>
            <a:r>
              <a:rPr lang="fr-FR" dirty="0" smtClean="0">
                <a:latin typeface="Times New Roman" panose="02020603050405020304" pitchFamily="18" charset="0"/>
                <a:ea typeface="Cambria Math" panose="02040503050406030204" pitchFamily="18" charset="0"/>
                <a:cs typeface="Times New Roman" panose="02020603050405020304" pitchFamily="18" charset="0"/>
              </a:rPr>
              <a:t>Zeeman</a:t>
            </a:r>
          </a:p>
        </p:txBody>
      </p:sp>
      <p:graphicFrame>
        <p:nvGraphicFramePr>
          <p:cNvPr id="21" name="Objet 20"/>
          <p:cNvGraphicFramePr>
            <a:graphicFrameLocks noChangeAspect="1"/>
          </p:cNvGraphicFramePr>
          <p:nvPr>
            <p:extLst>
              <p:ext uri="{D42A27DB-BD31-4B8C-83A1-F6EECF244321}">
                <p14:modId xmlns:p14="http://schemas.microsoft.com/office/powerpoint/2010/main" val="1688988782"/>
              </p:ext>
            </p:extLst>
          </p:nvPr>
        </p:nvGraphicFramePr>
        <p:xfrm>
          <a:off x="7537938" y="1371601"/>
          <a:ext cx="5108548" cy="3908970"/>
        </p:xfrm>
        <a:graphic>
          <a:graphicData uri="http://schemas.openxmlformats.org/presentationml/2006/ole">
            <mc:AlternateContent xmlns:mc="http://schemas.openxmlformats.org/markup-compatibility/2006">
              <mc:Choice xmlns:v="urn:schemas-microsoft-com:vml" Requires="v">
                <p:oleObj spid="_x0000_s6376" name="Graph" r:id="rId5" imgW="3920760" imgH="3000960" progId="Origin95.Graph">
                  <p:embed/>
                </p:oleObj>
              </mc:Choice>
              <mc:Fallback>
                <p:oleObj name="Graph" r:id="rId5" imgW="3920760" imgH="3000960" progId="Origin95.Graph">
                  <p:embed/>
                  <p:pic>
                    <p:nvPicPr>
                      <p:cNvPr id="7" name="Objet 6"/>
                      <p:cNvPicPr/>
                      <p:nvPr/>
                    </p:nvPicPr>
                    <p:blipFill>
                      <a:blip r:embed="rId6"/>
                      <a:stretch>
                        <a:fillRect/>
                      </a:stretch>
                    </p:blipFill>
                    <p:spPr>
                      <a:xfrm>
                        <a:off x="7537938" y="1371601"/>
                        <a:ext cx="5108548" cy="3908970"/>
                      </a:xfrm>
                      <a:prstGeom prst="rect">
                        <a:avLst/>
                      </a:prstGeom>
                    </p:spPr>
                  </p:pic>
                </p:oleObj>
              </mc:Fallback>
            </mc:AlternateContent>
          </a:graphicData>
        </a:graphic>
      </p:graphicFrame>
      <p:grpSp>
        <p:nvGrpSpPr>
          <p:cNvPr id="22" name="Groupe 21"/>
          <p:cNvGrpSpPr/>
          <p:nvPr/>
        </p:nvGrpSpPr>
        <p:grpSpPr>
          <a:xfrm>
            <a:off x="3763112" y="1594339"/>
            <a:ext cx="3639020" cy="2820903"/>
            <a:chOff x="3763112" y="1594339"/>
            <a:chExt cx="3639020" cy="2820903"/>
          </a:xfrm>
        </p:grpSpPr>
        <p:grpSp>
          <p:nvGrpSpPr>
            <p:cNvPr id="23" name="Groupe 22"/>
            <p:cNvGrpSpPr/>
            <p:nvPr/>
          </p:nvGrpSpPr>
          <p:grpSpPr>
            <a:xfrm>
              <a:off x="3763112" y="1594339"/>
              <a:ext cx="3639020" cy="2820903"/>
              <a:chOff x="3763112" y="1629508"/>
              <a:chExt cx="3639020" cy="2820903"/>
            </a:xfrm>
          </p:grpSpPr>
          <p:cxnSp>
            <p:nvCxnSpPr>
              <p:cNvPr id="28" name="Connecteur droit 27"/>
              <p:cNvCxnSpPr/>
              <p:nvPr/>
            </p:nvCxnSpPr>
            <p:spPr>
              <a:xfrm>
                <a:off x="3763112" y="3141780"/>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ZoneTexte 28"/>
                  <p:cNvSpPr txBox="1"/>
                  <p:nvPr/>
                </p:nvSpPr>
                <p:spPr>
                  <a:xfrm>
                    <a:off x="3833450" y="2813537"/>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=1/2</m:t>
                          </m:r>
                        </m:oMath>
                      </m:oMathPara>
                    </a14:m>
                    <a:endParaRPr lang="fr-FR" dirty="0"/>
                  </a:p>
                </p:txBody>
              </p:sp>
            </mc:Choice>
            <mc:Fallback xmlns="">
              <p:sp>
                <p:nvSpPr>
                  <p:cNvPr id="48" name="ZoneTexte 47"/>
                  <p:cNvSpPr txBox="1">
                    <a:spLocks noRot="1" noChangeAspect="1" noMove="1" noResize="1" noEditPoints="1" noAdjustHandles="1" noChangeArrowheads="1" noChangeShapeType="1" noTextEdit="1"/>
                  </p:cNvSpPr>
                  <p:nvPr/>
                </p:nvSpPr>
                <p:spPr>
                  <a:xfrm>
                    <a:off x="3833450" y="2813537"/>
                    <a:ext cx="831253" cy="276999"/>
                  </a:xfrm>
                  <a:prstGeom prst="rect">
                    <a:avLst/>
                  </a:prstGeom>
                  <a:blipFill>
                    <a:blip r:embed="rId8"/>
                    <a:stretch>
                      <a:fillRect l="-5882" r="-5882" b="-37778"/>
                    </a:stretch>
                  </a:blipFill>
                </p:spPr>
                <p:txBody>
                  <a:bodyPr/>
                  <a:lstStyle/>
                  <a:p>
                    <a:r>
                      <a:rPr lang="fr-FR">
                        <a:noFill/>
                      </a:rPr>
                      <a:t> </a:t>
                    </a:r>
                  </a:p>
                </p:txBody>
              </p:sp>
            </mc:Fallback>
          </mc:AlternateContent>
          <p:cxnSp>
            <p:nvCxnSpPr>
              <p:cNvPr id="30" name="Connecteur droit 29"/>
              <p:cNvCxnSpPr/>
              <p:nvPr/>
            </p:nvCxnSpPr>
            <p:spPr>
              <a:xfrm flipH="1">
                <a:off x="4724402" y="2086706"/>
                <a:ext cx="339973" cy="105507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5064374" y="2080842"/>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4720679" y="3120772"/>
                <a:ext cx="331970" cy="88851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5052651" y="4009287"/>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ZoneTexte 33"/>
                  <p:cNvSpPr txBox="1"/>
                  <p:nvPr/>
                </p:nvSpPr>
                <p:spPr>
                  <a:xfrm>
                    <a:off x="6295291" y="1629508"/>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53" name="ZoneTexte 52"/>
                  <p:cNvSpPr txBox="1">
                    <a:spLocks noRot="1" noChangeAspect="1" noMove="1" noResize="1" noEditPoints="1" noAdjustHandles="1" noChangeArrowheads="1" noChangeShapeType="1" noTextEdit="1"/>
                  </p:cNvSpPr>
                  <p:nvPr/>
                </p:nvSpPr>
                <p:spPr>
                  <a:xfrm>
                    <a:off x="6295291" y="1629508"/>
                    <a:ext cx="1106841" cy="276999"/>
                  </a:xfrm>
                  <a:prstGeom prst="rect">
                    <a:avLst/>
                  </a:prstGeom>
                  <a:blipFill>
                    <a:blip r:embed="rId9"/>
                    <a:stretch>
                      <a:fillRect l="-2210" t="-2222" r="-4420" b="-3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ZoneTexte 34"/>
                  <p:cNvSpPr txBox="1"/>
                  <p:nvPr/>
                </p:nvSpPr>
                <p:spPr>
                  <a:xfrm>
                    <a:off x="6213232" y="4173412"/>
                    <a:ext cx="11068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=+1/2</m:t>
                          </m:r>
                        </m:oMath>
                      </m:oMathPara>
                    </a14:m>
                    <a:endParaRPr lang="fr-FR" dirty="0"/>
                  </a:p>
                </p:txBody>
              </p:sp>
            </mc:Choice>
            <mc:Fallback xmlns="">
              <p:sp>
                <p:nvSpPr>
                  <p:cNvPr id="54" name="ZoneTexte 53"/>
                  <p:cNvSpPr txBox="1">
                    <a:spLocks noRot="1" noChangeAspect="1" noMove="1" noResize="1" noEditPoints="1" noAdjustHandles="1" noChangeArrowheads="1" noChangeShapeType="1" noTextEdit="1"/>
                  </p:cNvSpPr>
                  <p:nvPr/>
                </p:nvSpPr>
                <p:spPr>
                  <a:xfrm>
                    <a:off x="6213232" y="4173412"/>
                    <a:ext cx="1106841" cy="276999"/>
                  </a:xfrm>
                  <a:prstGeom prst="rect">
                    <a:avLst/>
                  </a:prstGeom>
                  <a:blipFill>
                    <a:blip r:embed="rId10"/>
                    <a:stretch>
                      <a:fillRect l="-2198" r="-4396" b="-37778"/>
                    </a:stretch>
                  </a:blipFill>
                </p:spPr>
                <p:txBody>
                  <a:bodyPr/>
                  <a:lstStyle/>
                  <a:p>
                    <a:r>
                      <a:rPr lang="fr-FR">
                        <a:noFill/>
                      </a:rPr>
                      <a:t> </a:t>
                    </a:r>
                  </a:p>
                </p:txBody>
              </p:sp>
            </mc:Fallback>
          </mc:AlternateContent>
          <p:cxnSp>
            <p:nvCxnSpPr>
              <p:cNvPr id="36" name="Connecteur droit avec flèche 35"/>
              <p:cNvCxnSpPr/>
              <p:nvPr/>
            </p:nvCxnSpPr>
            <p:spPr>
              <a:xfrm flipH="1">
                <a:off x="6435968" y="1951892"/>
                <a:ext cx="11723" cy="216000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23"/>
            <p:cNvCxnSpPr/>
            <p:nvPr/>
          </p:nvCxnSpPr>
          <p:spPr>
            <a:xfrm flipH="1">
              <a:off x="6075485" y="1916724"/>
              <a:ext cx="290146" cy="12309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H="1" flipV="1">
              <a:off x="6040315" y="3974123"/>
              <a:ext cx="237393" cy="105509"/>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6377358" y="1904996"/>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6295296" y="4091349"/>
              <a:ext cx="961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ZoneTexte 37"/>
              <p:cNvSpPr txBox="1"/>
              <p:nvPr/>
            </p:nvSpPr>
            <p:spPr>
              <a:xfrm>
                <a:off x="3727938" y="4428393"/>
                <a:ext cx="8118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𝐵</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=0</m:t>
                      </m:r>
                    </m:oMath>
                  </m:oMathPara>
                </a14:m>
                <a:endParaRPr lang="fr-FR" sz="2000" dirty="0"/>
              </a:p>
            </p:txBody>
          </p:sp>
        </mc:Choice>
        <mc:Fallback xmlns="">
          <p:sp>
            <p:nvSpPr>
              <p:cNvPr id="38" name="ZoneTexte 37"/>
              <p:cNvSpPr txBox="1">
                <a:spLocks noRot="1" noChangeAspect="1" noMove="1" noResize="1" noEditPoints="1" noAdjustHandles="1" noChangeArrowheads="1" noChangeShapeType="1" noTextEdit="1"/>
              </p:cNvSpPr>
              <p:nvPr/>
            </p:nvSpPr>
            <p:spPr>
              <a:xfrm>
                <a:off x="3727938" y="4428393"/>
                <a:ext cx="811889" cy="307777"/>
              </a:xfrm>
              <a:prstGeom prst="rect">
                <a:avLst/>
              </a:prstGeom>
              <a:blipFill>
                <a:blip r:embed="rId12"/>
                <a:stretch>
                  <a:fillRect l="-7519" r="-6767" b="-15686"/>
                </a:stretch>
              </a:blipFill>
            </p:spPr>
            <p:txBody>
              <a:bodyPr/>
              <a:lstStyle/>
              <a:p>
                <a:r>
                  <a:rPr lang="fr-FR">
                    <a:noFill/>
                  </a:rPr>
                  <a:t> </a:t>
                </a:r>
              </a:p>
            </p:txBody>
          </p:sp>
        </mc:Fallback>
      </mc:AlternateContent>
      <p:pic>
        <p:nvPicPr>
          <p:cNvPr id="39" name="Imag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80" y="1981218"/>
            <a:ext cx="631483" cy="584121"/>
          </a:xfrm>
          <a:prstGeom prst="rect">
            <a:avLst/>
          </a:prstGeom>
        </p:spPr>
      </p:pic>
      <p:pic>
        <p:nvPicPr>
          <p:cNvPr id="40" name="Imag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974" y="3686647"/>
            <a:ext cx="631483" cy="584121"/>
          </a:xfrm>
          <a:prstGeom prst="rect">
            <a:avLst/>
          </a:prstGeom>
        </p:spPr>
      </p:pic>
      <p:pic>
        <p:nvPicPr>
          <p:cNvPr id="41" name="Imag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70" y="3714720"/>
            <a:ext cx="631483" cy="584121"/>
          </a:xfrm>
          <a:prstGeom prst="rect">
            <a:avLst/>
          </a:prstGeom>
        </p:spPr>
      </p:pic>
      <p:pic>
        <p:nvPicPr>
          <p:cNvPr id="42" name="Imag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460" y="1955884"/>
            <a:ext cx="631483" cy="584121"/>
          </a:xfrm>
          <a:prstGeom prst="rect">
            <a:avLst/>
          </a:prstGeom>
        </p:spPr>
      </p:pic>
      <p:sp>
        <p:nvSpPr>
          <p:cNvPr id="43" name="Titre 5"/>
          <p:cNvSpPr txBox="1">
            <a:spLocks/>
          </p:cNvSpPr>
          <p:nvPr/>
        </p:nvSpPr>
        <p:spPr>
          <a:xfrm>
            <a:off x="0" y="77368"/>
            <a:ext cx="1204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latin typeface="Times New Roman" panose="02020603050405020304" pitchFamily="18" charset="0"/>
                <a:cs typeface="Times New Roman" panose="02020603050405020304" pitchFamily="18" charset="0"/>
              </a:rPr>
              <a:t>Résonance Magnétique Nucléaire (RMN)</a:t>
            </a:r>
            <a:endParaRPr lang="fr-FR" dirty="0">
              <a:latin typeface="Times New Roman" panose="02020603050405020304" pitchFamily="18" charset="0"/>
              <a:cs typeface="Times New Roman" panose="02020603050405020304" pitchFamily="18" charset="0"/>
            </a:endParaRPr>
          </a:p>
        </p:txBody>
      </p:sp>
      <p:sp>
        <p:nvSpPr>
          <p:cNvPr id="44" name="ZoneTexte 43"/>
          <p:cNvSpPr txBox="1"/>
          <p:nvPr/>
        </p:nvSpPr>
        <p:spPr>
          <a:xfrm>
            <a:off x="951521" y="5607182"/>
            <a:ext cx="10869283" cy="523220"/>
          </a:xfrm>
          <a:prstGeom prst="rect">
            <a:avLst/>
          </a:prstGeom>
          <a:noFill/>
          <a:ln w="19050">
            <a:solidFill>
              <a:schemeClr val="tx1"/>
            </a:solidFill>
          </a:ln>
        </p:spPr>
        <p:txBody>
          <a:bodyPr wrap="square" rtlCol="0">
            <a:spAutoFit/>
          </a:bodyPr>
          <a:lstStyle/>
          <a:p>
            <a:pPr algn="ctr"/>
            <a:r>
              <a:rPr lang="fr-FR" sz="2800" dirty="0" smtClean="0"/>
              <a:t>Spectre RMN = histogramme des noyaux résonants à la fréquence </a:t>
            </a:r>
            <a:r>
              <a:rPr lang="el-GR" sz="2800" dirty="0" smtClean="0"/>
              <a:t>ν</a:t>
            </a:r>
            <a:endParaRPr lang="fr-FR" sz="2800" dirty="0"/>
          </a:p>
        </p:txBody>
      </p:sp>
      <p:sp>
        <p:nvSpPr>
          <p:cNvPr id="45" name="ZoneTexte 44"/>
          <p:cNvSpPr txBox="1"/>
          <p:nvPr/>
        </p:nvSpPr>
        <p:spPr>
          <a:xfrm>
            <a:off x="-1"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Parcours</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6" name="ZoneTexte 45"/>
          <p:cNvSpPr txBox="1"/>
          <p:nvPr/>
        </p:nvSpPr>
        <p:spPr>
          <a:xfrm>
            <a:off x="4142116" y="0"/>
            <a:ext cx="3717985" cy="400110"/>
          </a:xfrm>
          <a:prstGeom prst="rect">
            <a:avLst/>
          </a:prstGeom>
          <a:noFill/>
        </p:spPr>
        <p:txBody>
          <a:bodyPr wrap="squar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Activités de recherche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47" name="ZoneTexte 46"/>
          <p:cNvSpPr txBox="1"/>
          <p:nvPr/>
        </p:nvSpPr>
        <p:spPr>
          <a:xfrm>
            <a:off x="8405002" y="0"/>
            <a:ext cx="3717985" cy="400110"/>
          </a:xfrm>
          <a:prstGeom prst="rect">
            <a:avLst/>
          </a:prstGeom>
          <a:noFill/>
        </p:spPr>
        <p:txBody>
          <a:bodyPr wrap="square" rtlCol="0">
            <a:spAutoFit/>
          </a:bodyPr>
          <a:lstStyle/>
          <a:p>
            <a:pPr algn="ctr"/>
            <a:r>
              <a:rPr lang="fr-FR" sz="2000" dirty="0" smtClean="0">
                <a:solidFill>
                  <a:schemeClr val="bg2">
                    <a:lumMod val="25000"/>
                  </a:schemeClr>
                </a:solidFill>
                <a:latin typeface="Times New Roman" panose="02020603050405020304" pitchFamily="18" charset="0"/>
                <a:cs typeface="Times New Roman" panose="02020603050405020304" pitchFamily="18" charset="0"/>
              </a:rPr>
              <a:t>Enseignement</a:t>
            </a:r>
            <a:endParaRPr lang="fr-FR" sz="2000" dirty="0">
              <a:solidFill>
                <a:schemeClr val="bg2">
                  <a:lumMod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 name="ZoneTexte 47"/>
              <p:cNvSpPr txBox="1"/>
              <p:nvPr/>
            </p:nvSpPr>
            <p:spPr>
              <a:xfrm>
                <a:off x="5695074" y="2766644"/>
                <a:ext cx="17826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ν</m:t>
                          </m:r>
                        </m:e>
                        <m:sub>
                          <m:r>
                            <a:rPr lang="fr-FR" sz="2000" b="0" i="1" smtClean="0">
                              <a:latin typeface="Cambria Math" panose="02040503050406030204" pitchFamily="18" charset="0"/>
                            </a:rPr>
                            <m:t>𝑟𝑒𝑠</m:t>
                          </m:r>
                        </m:sub>
                      </m:sSub>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0</m:t>
                          </m:r>
                        </m:sub>
                      </m:sSub>
                      <m:r>
                        <a:rPr lang="fr-FR" sz="2000" b="0" i="1" smtClean="0">
                          <a:latin typeface="Cambria Math" panose="02040503050406030204" pitchFamily="18" charset="0"/>
                        </a:rPr>
                        <m:t>+</m:t>
                      </m:r>
                      <m:sSub>
                        <m:sSubPr>
                          <m:ctrlPr>
                            <a:rPr lang="el-GR" sz="2000" b="0" i="1" smtClean="0">
                              <a:latin typeface="Cambria Math" panose="02040503050406030204" pitchFamily="18" charset="0"/>
                            </a:rPr>
                          </m:ctrlPr>
                        </m:sSubPr>
                        <m:e>
                          <m:r>
                            <m:rPr>
                              <m:sty m:val="p"/>
                            </m:rPr>
                            <a:rPr lang="el-GR" sz="2000" b="0" i="1" smtClean="0">
                              <a:latin typeface="Cambria Math" panose="02040503050406030204" pitchFamily="18" charset="0"/>
                            </a:rPr>
                            <m:t>ν</m:t>
                          </m:r>
                        </m:e>
                        <m:sub>
                          <m:r>
                            <a:rPr lang="fr-FR" sz="2000" b="0" i="1" smtClean="0">
                              <a:latin typeface="Cambria Math" panose="02040503050406030204" pitchFamily="18" charset="0"/>
                            </a:rPr>
                            <m:t>𝑙𝑜𝑐</m:t>
                          </m:r>
                        </m:sub>
                      </m:sSub>
                    </m:oMath>
                  </m:oMathPara>
                </a14:m>
                <a:endParaRPr lang="fr-FR" sz="2000" dirty="0"/>
              </a:p>
            </p:txBody>
          </p:sp>
        </mc:Choice>
        <mc:Fallback xmlns="">
          <p:sp>
            <p:nvSpPr>
              <p:cNvPr id="48" name="ZoneTexte 47"/>
              <p:cNvSpPr txBox="1">
                <a:spLocks noRot="1" noChangeAspect="1" noMove="1" noResize="1" noEditPoints="1" noAdjustHandles="1" noChangeArrowheads="1" noChangeShapeType="1" noTextEdit="1"/>
              </p:cNvSpPr>
              <p:nvPr/>
            </p:nvSpPr>
            <p:spPr>
              <a:xfrm>
                <a:off x="5695074" y="2766644"/>
                <a:ext cx="1782604" cy="307777"/>
              </a:xfrm>
              <a:prstGeom prst="rect">
                <a:avLst/>
              </a:prstGeom>
              <a:blipFill>
                <a:blip r:embed="rId13"/>
                <a:stretch>
                  <a:fillRect l="-1365" r="-683" b="-18000"/>
                </a:stretch>
              </a:blipFill>
            </p:spPr>
            <p:txBody>
              <a:bodyPr/>
              <a:lstStyle/>
              <a:p>
                <a:r>
                  <a:rPr lang="fr-FR">
                    <a:noFill/>
                  </a:rPr>
                  <a:t> </a:t>
                </a:r>
              </a:p>
            </p:txBody>
          </p:sp>
        </mc:Fallback>
      </mc:AlternateContent>
    </p:spTree>
    <p:extLst>
      <p:ext uri="{BB962C8B-B14F-4D97-AF65-F5344CB8AC3E}">
        <p14:creationId xmlns:p14="http://schemas.microsoft.com/office/powerpoint/2010/main" val="3006399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70B49-D984-4D0E-AC65-2973904E262C}" type="datetime1">
              <a:rPr lang="fr-FR" smtClean="0"/>
              <a:t>12/06/2023</a:t>
            </a:fld>
            <a:endParaRPr lang="fr-FR"/>
          </a:p>
        </p:txBody>
      </p:sp>
      <p:sp>
        <p:nvSpPr>
          <p:cNvPr id="3" name="Espace réservé du pied de page 2"/>
          <p:cNvSpPr>
            <a:spLocks noGrp="1"/>
          </p:cNvSpPr>
          <p:nvPr>
            <p:ph type="ftr" sz="quarter" idx="11"/>
          </p:nvPr>
        </p:nvSpPr>
        <p:spPr/>
        <p:txBody>
          <a:bodyPr/>
          <a:lstStyle/>
          <a:p>
            <a:r>
              <a:rPr lang="fr-FR" smtClean="0"/>
              <a:t>BLP - Concours de l’agrégation externe spéciale 2023</a:t>
            </a:r>
            <a:endParaRPr lang="fr-FR"/>
          </a:p>
        </p:txBody>
      </p:sp>
      <p:sp>
        <p:nvSpPr>
          <p:cNvPr id="4" name="Espace réservé du numéro de diapositive 3"/>
          <p:cNvSpPr>
            <a:spLocks noGrp="1"/>
          </p:cNvSpPr>
          <p:nvPr>
            <p:ph type="sldNum" sz="quarter" idx="12"/>
          </p:nvPr>
        </p:nvSpPr>
        <p:spPr/>
        <p:txBody>
          <a:bodyPr/>
          <a:lstStyle/>
          <a:p>
            <a:fld id="{B27BEE37-6906-479D-8B71-CAB08F6FFE84}" type="slidenum">
              <a:rPr lang="fr-FR" smtClean="0"/>
              <a:t>9</a:t>
            </a:fld>
            <a:endParaRPr lang="fr-FR"/>
          </a:p>
        </p:txBody>
      </p:sp>
      <p:sp>
        <p:nvSpPr>
          <p:cNvPr id="5" name="Titre 5"/>
          <p:cNvSpPr txBox="1">
            <a:spLocks/>
          </p:cNvSpPr>
          <p:nvPr/>
        </p:nvSpPr>
        <p:spPr>
          <a:xfrm>
            <a:off x="0" y="77369"/>
            <a:ext cx="12042474" cy="74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solidFill>
                  <a:schemeClr val="bg1"/>
                </a:solidFill>
                <a:latin typeface="Century Gothic" panose="020B0502020202020204" pitchFamily="34" charset="0"/>
                <a:cs typeface="Times New Roman" panose="02020603050405020304" pitchFamily="18" charset="0"/>
              </a:rPr>
              <a:t>La supraconductivité expliquée à des élèves</a:t>
            </a:r>
            <a:endParaRPr lang="fr-FR" sz="2400" b="1" dirty="0">
              <a:solidFill>
                <a:schemeClr val="bg1"/>
              </a:solidFill>
              <a:latin typeface="Century Gothic" panose="020B0502020202020204" pitchFamily="34" charset="0"/>
              <a:cs typeface="Times New Roman" panose="02020603050405020304" pitchFamily="18" charset="0"/>
            </a:endParaRPr>
          </a:p>
        </p:txBody>
      </p:sp>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r="52508" b="12540"/>
          <a:stretch/>
        </p:blipFill>
        <p:spPr>
          <a:xfrm>
            <a:off x="454768" y="1934105"/>
            <a:ext cx="4585489" cy="481292"/>
          </a:xfrm>
          <a:prstGeom prst="rect">
            <a:avLst/>
          </a:prstGeom>
        </p:spPr>
      </p:pic>
      <p:sp>
        <p:nvSpPr>
          <p:cNvPr id="7" name="ZoneTexte 6"/>
          <p:cNvSpPr txBox="1"/>
          <p:nvPr/>
        </p:nvSpPr>
        <p:spPr>
          <a:xfrm>
            <a:off x="0" y="957532"/>
            <a:ext cx="12192000" cy="461665"/>
          </a:xfrm>
          <a:prstGeom prst="rect">
            <a:avLst/>
          </a:prstGeom>
          <a:noFill/>
        </p:spPr>
        <p:txBody>
          <a:bodyPr wrap="square" rtlCol="0">
            <a:spAutoFit/>
          </a:bodyPr>
          <a:lstStyle/>
          <a:p>
            <a:pPr algn="ctr"/>
            <a:r>
              <a:rPr lang="fr-FR" sz="2400" dirty="0" smtClean="0">
                <a:latin typeface="Century Gothic" panose="020B0502020202020204" pitchFamily="34" charset="0"/>
              </a:rPr>
              <a:t>A des élèves de lycée de Terminale en enseignement scientifique </a:t>
            </a:r>
            <a:endParaRPr lang="fr-FR" sz="2400" dirty="0">
              <a:latin typeface="Century Gothic" panose="020B0502020202020204" pitchFamily="34" charset="0"/>
            </a:endParaRPr>
          </a:p>
        </p:txBody>
      </p:sp>
      <p:sp>
        <p:nvSpPr>
          <p:cNvPr id="8" name="ZoneTexte 7"/>
          <p:cNvSpPr txBox="1"/>
          <p:nvPr/>
        </p:nvSpPr>
        <p:spPr>
          <a:xfrm>
            <a:off x="250166" y="2924355"/>
            <a:ext cx="5477775"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Century Gothic" panose="020B0502020202020204" pitchFamily="34" charset="0"/>
              </a:rPr>
              <a:t>Deux siècles d’énergie électrique</a:t>
            </a:r>
          </a:p>
        </p:txBody>
      </p:sp>
      <p:sp>
        <p:nvSpPr>
          <p:cNvPr id="10" name="ZoneTexte 9"/>
          <p:cNvSpPr txBox="1"/>
          <p:nvPr/>
        </p:nvSpPr>
        <p:spPr>
          <a:xfrm>
            <a:off x="250165" y="3617979"/>
            <a:ext cx="5477775" cy="2308324"/>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Century Gothic" panose="020B0502020202020204" pitchFamily="34" charset="0"/>
              </a:rPr>
              <a:t>Mode de production et de conversion (carbonée, non carbonée)</a:t>
            </a:r>
          </a:p>
          <a:p>
            <a:pPr marL="285750" indent="-285750">
              <a:buFont typeface="Wingdings" panose="05000000000000000000" pitchFamily="2" charset="2"/>
              <a:buChar char="Ø"/>
            </a:pPr>
            <a:endParaRPr lang="fr-FR" dirty="0">
              <a:latin typeface="Century Gothic" panose="020B0502020202020204" pitchFamily="34" charset="0"/>
            </a:endParaRPr>
          </a:p>
          <a:p>
            <a:pPr marL="285750" indent="-285750">
              <a:buFont typeface="Wingdings" panose="05000000000000000000" pitchFamily="2" charset="2"/>
              <a:buChar char="Ø"/>
            </a:pPr>
            <a:r>
              <a:rPr lang="fr-FR" dirty="0" smtClean="0">
                <a:latin typeface="Century Gothic" panose="020B0502020202020204" pitchFamily="34" charset="0"/>
              </a:rPr>
              <a:t>Enjeu climatique : sources d’énergie </a:t>
            </a:r>
            <a:r>
              <a:rPr lang="fr-FR" dirty="0" err="1" smtClean="0">
                <a:latin typeface="Century Gothic" panose="020B0502020202020204" pitchFamily="34" charset="0"/>
              </a:rPr>
              <a:t>décarbonées</a:t>
            </a:r>
            <a:r>
              <a:rPr lang="fr-FR" dirty="0" smtClean="0">
                <a:latin typeface="Century Gothic" panose="020B0502020202020204" pitchFamily="34" charset="0"/>
              </a:rPr>
              <a:t> </a:t>
            </a:r>
          </a:p>
          <a:p>
            <a:pPr marL="285750" indent="-285750">
              <a:buFont typeface="Wingdings" panose="05000000000000000000" pitchFamily="2" charset="2"/>
              <a:buChar char="Ø"/>
            </a:pPr>
            <a:endParaRPr lang="fr-FR" dirty="0">
              <a:latin typeface="Century Gothic" panose="020B0502020202020204" pitchFamily="34" charset="0"/>
            </a:endParaRPr>
          </a:p>
          <a:p>
            <a:pPr marL="285750" indent="-285750">
              <a:buFont typeface="Wingdings" panose="05000000000000000000" pitchFamily="2" charset="2"/>
              <a:buChar char="Ø"/>
            </a:pPr>
            <a:r>
              <a:rPr lang="fr-FR" dirty="0" smtClean="0">
                <a:latin typeface="Century Gothic" panose="020B0502020202020204" pitchFamily="34" charset="0"/>
              </a:rPr>
              <a:t>Projet de fusion nucléaire à Cadarache (Sud de la France)</a:t>
            </a:r>
          </a:p>
        </p:txBody>
      </p:sp>
      <p:sp>
        <p:nvSpPr>
          <p:cNvPr id="12" name="Flèche droite 11"/>
          <p:cNvSpPr/>
          <p:nvPr/>
        </p:nvSpPr>
        <p:spPr>
          <a:xfrm>
            <a:off x="8029710" y="2160548"/>
            <a:ext cx="1639020" cy="999248"/>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Groupe 14"/>
          <p:cNvGrpSpPr/>
          <p:nvPr/>
        </p:nvGrpSpPr>
        <p:grpSpPr>
          <a:xfrm>
            <a:off x="5814204" y="2081941"/>
            <a:ext cx="2070339" cy="1206804"/>
            <a:chOff x="5831457" y="2174751"/>
            <a:chExt cx="2070339" cy="1206804"/>
          </a:xfrm>
        </p:grpSpPr>
        <p:sp>
          <p:nvSpPr>
            <p:cNvPr id="13" name="Ellipse 12"/>
            <p:cNvSpPr/>
            <p:nvPr/>
          </p:nvSpPr>
          <p:spPr>
            <a:xfrm>
              <a:off x="5831457" y="2174751"/>
              <a:ext cx="2070339" cy="120680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5927067" y="2547320"/>
              <a:ext cx="1888465" cy="461665"/>
            </a:xfrm>
            <a:prstGeom prst="rect">
              <a:avLst/>
            </a:prstGeom>
            <a:noFill/>
          </p:spPr>
          <p:txBody>
            <a:bodyPr wrap="square" rtlCol="0">
              <a:spAutoFit/>
            </a:bodyPr>
            <a:lstStyle/>
            <a:p>
              <a:pPr algn="ctr"/>
              <a:r>
                <a:rPr lang="fr-FR" sz="2400" dirty="0" smtClean="0">
                  <a:latin typeface="Century Gothic" panose="020B0502020202020204" pitchFamily="34" charset="0"/>
                </a:rPr>
                <a:t>Production</a:t>
              </a:r>
              <a:endParaRPr lang="fr-FR" sz="2400" dirty="0">
                <a:latin typeface="Century Gothic" panose="020B0502020202020204" pitchFamily="34" charset="0"/>
              </a:endParaRPr>
            </a:p>
          </p:txBody>
        </p:sp>
      </p:gr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843" y="4376688"/>
            <a:ext cx="2544961" cy="1877721"/>
          </a:xfrm>
          <a:prstGeom prst="ellipse">
            <a:avLst/>
          </a:prstGeom>
          <a:ln>
            <a:noFill/>
          </a:ln>
          <a:effectLst>
            <a:softEdge rad="112500"/>
          </a:effectLst>
        </p:spPr>
      </p:pic>
      <p:grpSp>
        <p:nvGrpSpPr>
          <p:cNvPr id="18" name="Groupe 17"/>
          <p:cNvGrpSpPr/>
          <p:nvPr/>
        </p:nvGrpSpPr>
        <p:grpSpPr>
          <a:xfrm>
            <a:off x="9813898" y="2116447"/>
            <a:ext cx="2070339" cy="1206804"/>
            <a:chOff x="5831457" y="2174751"/>
            <a:chExt cx="2070339" cy="1206804"/>
          </a:xfrm>
        </p:grpSpPr>
        <p:sp>
          <p:nvSpPr>
            <p:cNvPr id="19" name="Ellipse 18"/>
            <p:cNvSpPr/>
            <p:nvPr/>
          </p:nvSpPr>
          <p:spPr>
            <a:xfrm>
              <a:off x="5831457" y="2174751"/>
              <a:ext cx="2070339" cy="120680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5927067" y="2547320"/>
              <a:ext cx="1888465" cy="461665"/>
            </a:xfrm>
            <a:prstGeom prst="rect">
              <a:avLst/>
            </a:prstGeom>
            <a:noFill/>
          </p:spPr>
          <p:txBody>
            <a:bodyPr wrap="square" rtlCol="0">
              <a:spAutoFit/>
            </a:bodyPr>
            <a:lstStyle/>
            <a:p>
              <a:pPr algn="ctr"/>
              <a:r>
                <a:rPr lang="fr-FR" sz="2400" dirty="0" smtClean="0">
                  <a:latin typeface="Century Gothic" panose="020B0502020202020204" pitchFamily="34" charset="0"/>
                </a:rPr>
                <a:t>Utilisation</a:t>
              </a:r>
              <a:endParaRPr lang="fr-FR" sz="2400" dirty="0">
                <a:latin typeface="Century Gothic" panose="020B0502020202020204" pitchFamily="34" charset="0"/>
              </a:endParaRPr>
            </a:p>
          </p:txBody>
        </p:sp>
      </p:grpSp>
      <p:cxnSp>
        <p:nvCxnSpPr>
          <p:cNvPr id="22" name="Connecteur droit avec flèche 21"/>
          <p:cNvCxnSpPr/>
          <p:nvPr/>
        </p:nvCxnSpPr>
        <p:spPr>
          <a:xfrm>
            <a:off x="8610600" y="3063152"/>
            <a:ext cx="0" cy="1313536"/>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8029710" y="2460117"/>
            <a:ext cx="1408204" cy="400110"/>
          </a:xfrm>
          <a:prstGeom prst="rect">
            <a:avLst/>
          </a:prstGeom>
          <a:noFill/>
        </p:spPr>
        <p:txBody>
          <a:bodyPr wrap="square" rtlCol="0">
            <a:spAutoFit/>
          </a:bodyPr>
          <a:lstStyle/>
          <a:p>
            <a:pPr algn="ctr"/>
            <a:r>
              <a:rPr lang="fr-FR" sz="2000" dirty="0" smtClean="0">
                <a:solidFill>
                  <a:srgbClr val="FF0000"/>
                </a:solidFill>
                <a:latin typeface="Century Gothic" panose="020B0502020202020204" pitchFamily="34" charset="0"/>
              </a:rPr>
              <a:t>Transport</a:t>
            </a:r>
            <a:endParaRPr lang="fr-FR" sz="2000" dirty="0">
              <a:solidFill>
                <a:srgbClr val="FF0000"/>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24" name="ZoneTexte 23"/>
              <p:cNvSpPr txBox="1"/>
              <p:nvPr/>
            </p:nvSpPr>
            <p:spPr>
              <a:xfrm>
                <a:off x="8798249" y="5079169"/>
                <a:ext cx="3016980" cy="472758"/>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𝑃</m:t>
                          </m:r>
                        </m:e>
                        <m:sub>
                          <m:r>
                            <a:rPr lang="fr-FR" sz="2800" b="0" i="1" smtClean="0">
                              <a:latin typeface="Cambria Math" panose="02040503050406030204" pitchFamily="18" charset="0"/>
                            </a:rPr>
                            <m:t>𝑑𝑖𝑠𝑠𝑖𝑝</m:t>
                          </m:r>
                          <m:r>
                            <a:rPr lang="fr-FR" sz="2800" b="0" i="1" smtClean="0">
                              <a:latin typeface="Cambria Math" panose="02040503050406030204" pitchFamily="18" charset="0"/>
                            </a:rPr>
                            <m:t>é</m:t>
                          </m:r>
                          <m:r>
                            <a:rPr lang="fr-FR" sz="2800" b="0" i="1" smtClean="0">
                              <a:latin typeface="Cambria Math" panose="02040503050406030204" pitchFamily="18" charset="0"/>
                            </a:rPr>
                            <m:t>𝑒</m:t>
                          </m:r>
                        </m:sub>
                      </m:sSub>
                      <m:r>
                        <a:rPr lang="fr-FR" sz="2800" b="0" i="1" smtClean="0">
                          <a:latin typeface="Cambria Math" panose="02040503050406030204" pitchFamily="18" charset="0"/>
                        </a:rPr>
                        <m:t>=</m:t>
                      </m:r>
                      <m:r>
                        <a:rPr lang="fr-FR" sz="2800" b="0" i="1" smtClean="0">
                          <a:latin typeface="Cambria Math" panose="02040503050406030204" pitchFamily="18" charset="0"/>
                        </a:rPr>
                        <m:t>𝑅</m:t>
                      </m:r>
                      <m:sSup>
                        <m:sSupPr>
                          <m:ctrlPr>
                            <a:rPr lang="fr-FR" sz="2800" b="0" i="1" smtClean="0">
                              <a:latin typeface="Cambria Math" panose="02040503050406030204" pitchFamily="18" charset="0"/>
                            </a:rPr>
                          </m:ctrlPr>
                        </m:sSupPr>
                        <m:e>
                          <m:r>
                            <a:rPr lang="fr-FR" sz="2800" b="0" i="1" smtClean="0">
                              <a:latin typeface="Cambria Math" panose="02040503050406030204" pitchFamily="18" charset="0"/>
                            </a:rPr>
                            <m:t>𝐼</m:t>
                          </m:r>
                        </m:e>
                        <m:sup>
                          <m:r>
                            <a:rPr lang="fr-FR" sz="2800" b="0" i="1" smtClean="0">
                              <a:latin typeface="Cambria Math" panose="02040503050406030204" pitchFamily="18" charset="0"/>
                            </a:rPr>
                            <m:t>2</m:t>
                          </m:r>
                        </m:sup>
                      </m:sSup>
                      <m:r>
                        <a:rPr lang="fr-FR" sz="2800" b="0" i="0" smtClean="0">
                          <a:latin typeface="Cambria Math" panose="02040503050406030204" pitchFamily="18" charset="0"/>
                        </a:rPr>
                        <m:t>=0</m:t>
                      </m:r>
                    </m:oMath>
                  </m:oMathPara>
                </a14:m>
                <a:endParaRPr lang="fr-FR" sz="2800" b="0" dirty="0" smtClean="0"/>
              </a:p>
            </p:txBody>
          </p:sp>
        </mc:Choice>
        <mc:Fallback xmlns="">
          <p:sp>
            <p:nvSpPr>
              <p:cNvPr id="24" name="ZoneTexte 23"/>
              <p:cNvSpPr txBox="1">
                <a:spLocks noRot="1" noChangeAspect="1" noMove="1" noResize="1" noEditPoints="1" noAdjustHandles="1" noChangeArrowheads="1" noChangeShapeType="1" noTextEdit="1"/>
              </p:cNvSpPr>
              <p:nvPr/>
            </p:nvSpPr>
            <p:spPr>
              <a:xfrm>
                <a:off x="8798249" y="5079169"/>
                <a:ext cx="3016980" cy="472758"/>
              </a:xfrm>
              <a:prstGeom prst="rect">
                <a:avLst/>
              </a:prstGeom>
              <a:blipFill>
                <a:blip r:embed="rId4"/>
                <a:stretch>
                  <a:fillRect/>
                </a:stretch>
              </a:blipFill>
              <a:ln w="25400">
                <a:solidFill>
                  <a:srgbClr val="FF0000"/>
                </a:solidFill>
              </a:ln>
            </p:spPr>
            <p:txBody>
              <a:bodyPr/>
              <a:lstStyle/>
              <a:p>
                <a:r>
                  <a:rPr lang="fr-FR">
                    <a:noFill/>
                  </a:rPr>
                  <a:t> </a:t>
                </a:r>
              </a:p>
            </p:txBody>
          </p:sp>
        </mc:Fallback>
      </mc:AlternateContent>
    </p:spTree>
    <p:extLst>
      <p:ext uri="{BB962C8B-B14F-4D97-AF65-F5344CB8AC3E}">
        <p14:creationId xmlns:p14="http://schemas.microsoft.com/office/powerpoint/2010/main" val="1880527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7456</TotalTime>
  <Words>4173</Words>
  <Application>Microsoft Office PowerPoint</Application>
  <PresentationFormat>Grand écran</PresentationFormat>
  <Paragraphs>1035</Paragraphs>
  <Slides>80</Slides>
  <Notes>1</Notes>
  <HiddenSlides>26</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80</vt:i4>
      </vt:variant>
    </vt:vector>
  </HeadingPairs>
  <TitlesOfParts>
    <vt:vector size="89" baseType="lpstr">
      <vt:lpstr>Arial</vt:lpstr>
      <vt:lpstr>Calibri</vt:lpstr>
      <vt:lpstr>Calibri Light</vt:lpstr>
      <vt:lpstr>Cambria Math</vt:lpstr>
      <vt:lpstr>Century Gothic</vt:lpstr>
      <vt:lpstr>Times New Roman</vt:lpstr>
      <vt:lpstr>Wingdings</vt:lpstr>
      <vt:lpstr>Thème Office</vt:lpstr>
      <vt:lpstr>Graph</vt:lpstr>
      <vt:lpstr>Présentation PowerPoint</vt:lpstr>
      <vt:lpstr>Présentation PowerPoint</vt:lpstr>
      <vt:lpstr>« Etude par Résonance Magnétique Nucléaire   du magnétisme quantique</vt:lpstr>
      <vt:lpstr>« Etude par Résonance Magnétique Nucléaire   du magnétisme quantique  dans les composés kagomé barlowite et claringbullite   substitués au zinc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Brendan LE PENNEC</dc:creator>
  <cp:lastModifiedBy>Brendan LE PENNEC</cp:lastModifiedBy>
  <cp:revision>315</cp:revision>
  <dcterms:created xsi:type="dcterms:W3CDTF">2023-04-15T08:46:57Z</dcterms:created>
  <dcterms:modified xsi:type="dcterms:W3CDTF">2023-06-12T13:30:19Z</dcterms:modified>
</cp:coreProperties>
</file>